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4"/>
  </p:notesMasterIdLst>
  <p:sldIdLst>
    <p:sldId id="479" r:id="rId2"/>
    <p:sldId id="496" r:id="rId3"/>
    <p:sldId id="482" r:id="rId4"/>
    <p:sldId id="483" r:id="rId5"/>
    <p:sldId id="339" r:id="rId6"/>
    <p:sldId id="340" r:id="rId7"/>
    <p:sldId id="343" r:id="rId8"/>
    <p:sldId id="424" r:id="rId9"/>
    <p:sldId id="497" r:id="rId10"/>
    <p:sldId id="485" r:id="rId11"/>
    <p:sldId id="488" r:id="rId12"/>
    <p:sldId id="498" r:id="rId13"/>
    <p:sldId id="490" r:id="rId14"/>
    <p:sldId id="491" r:id="rId15"/>
    <p:sldId id="492" r:id="rId16"/>
    <p:sldId id="487" r:id="rId17"/>
    <p:sldId id="500" r:id="rId18"/>
    <p:sldId id="503" r:id="rId19"/>
    <p:sldId id="493" r:id="rId20"/>
    <p:sldId id="505" r:id="rId21"/>
    <p:sldId id="422" r:id="rId22"/>
    <p:sldId id="423" r:id="rId23"/>
    <p:sldId id="494" r:id="rId24"/>
    <p:sldId id="474" r:id="rId25"/>
    <p:sldId id="473" r:id="rId26"/>
    <p:sldId id="506" r:id="rId27"/>
    <p:sldId id="468" r:id="rId28"/>
    <p:sldId id="480" r:id="rId29"/>
    <p:sldId id="481" r:id="rId30"/>
    <p:sldId id="508" r:id="rId31"/>
    <p:sldId id="507" r:id="rId32"/>
    <p:sldId id="509" r:id="rId33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94"/>
  </p:normalViewPr>
  <p:slideViewPr>
    <p:cSldViewPr snapToGrid="0" snapToObjects="1">
      <p:cViewPr varScale="1">
        <p:scale>
          <a:sx n="104" d="100"/>
          <a:sy n="104" d="100"/>
        </p:scale>
        <p:origin x="232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062854-C639-F84D-AE57-42BC23C8A16C}" type="datetimeFigureOut">
              <a:rPr lang="en-US" smtClean="0"/>
              <a:t>10/11/19</a:t>
            </a:fld>
            <a:endParaRPr lang="en-US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8000D1-D1FD-C54C-BA4C-FE8C5E1E13A3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246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3141F1-4B0E-3046-8DB2-C1B50FEC4D0B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559901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8000D1-D1FD-C54C-BA4C-FE8C5E1E13A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474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FD62AB0-B161-1C40-B427-0FECD96285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8B91439D-E035-8D4D-B58F-14E5E7FBD4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923BF35-1A39-4B4C-A08F-159AB4344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E5A9D-DBB3-6E4B-AA51-91928BF14A0F}" type="datetimeFigureOut">
              <a:rPr lang="en-US" smtClean="0"/>
              <a:t>10/11/19</a:t>
            </a:fld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8A7447F-95DB-7346-8831-424C32A9A8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9957A6E-891F-3743-930B-CAC225B44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56D8-0113-434B-8069-DC0F61706DE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035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46DAC75-EB8E-744E-984C-D715530A6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847A577-254E-2D42-B5A8-85B3A17C8E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06BFA5D-40E0-3B48-ACDC-B030D79E4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E5A9D-DBB3-6E4B-AA51-91928BF14A0F}" type="datetimeFigureOut">
              <a:rPr lang="en-US" smtClean="0"/>
              <a:t>10/11/19</a:t>
            </a:fld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FBD87D6-EF7F-BF49-9C6D-C30A6DB1D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BE491BB-E383-7A4F-B7F6-B6480ED4F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56D8-0113-434B-8069-DC0F61706DE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722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67F0CEE-59A2-E043-ADB8-82C8BED0D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48A3AFE-79D6-014A-A144-9BF9A4F468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6F66143-FAFA-394A-9B88-098C9A742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E5A9D-DBB3-6E4B-AA51-91928BF14A0F}" type="datetimeFigureOut">
              <a:rPr lang="en-US" smtClean="0"/>
              <a:t>10/11/19</a:t>
            </a:fld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381C515-7E36-814B-AF4B-F6A9E3D05D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1DF22CD-9ADD-884B-A9F2-182C67226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56D8-0113-434B-8069-DC0F61706DE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145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693419A-5F4A-A342-AD87-A7C67E9A3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7D42B91-23D6-1241-9936-E7B7E20B54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8F0D1008-1647-BE45-8BCA-F1718610FD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B6438F31-5787-7E45-877A-B521A2C52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E5A9D-DBB3-6E4B-AA51-91928BF14A0F}" type="datetimeFigureOut">
              <a:rPr lang="en-US" smtClean="0"/>
              <a:t>10/11/19</a:t>
            </a:fld>
            <a:endParaRPr lang="en-US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C1B877B-A0C3-3146-A057-F681225C8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4B2DCCBE-E256-1544-8C33-1980AE37E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56D8-0113-434B-8069-DC0F61706DE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731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C0DD422-6CAD-F14F-8940-245A3DEC6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589B3A51-80D0-7342-9329-3F2551052C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DD728B3B-7B65-D54E-8555-BB5B77C361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233D3EF4-B2D7-1A41-988B-626E08342C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1238E407-FC13-5B49-8932-E1F19A0C4A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BE0E0BAA-424F-6549-9A63-DCF660D5B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E5A9D-DBB3-6E4B-AA51-91928BF14A0F}" type="datetimeFigureOut">
              <a:rPr lang="en-US" smtClean="0"/>
              <a:t>10/11/19</a:t>
            </a:fld>
            <a:endParaRPr lang="en-US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A325F01C-D141-A944-8568-C31125FB3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F4530F1A-4C9A-284E-A86A-E34251432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56D8-0113-434B-8069-DC0F61706DE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262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37DDED7-7D04-5041-BBCA-FEAB807EB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B17F4FDA-3884-2349-B46D-A2C63C0A6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E5A9D-DBB3-6E4B-AA51-91928BF14A0F}" type="datetimeFigureOut">
              <a:rPr lang="en-US" smtClean="0"/>
              <a:t>10/11/19</a:t>
            </a:fld>
            <a:endParaRPr lang="en-US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7017D3AE-D7B8-8147-AAE2-D551EC800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79B50822-E4D0-D140-8B89-0ECB42084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56D8-0113-434B-8069-DC0F61706DE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056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82E5F78F-8AEF-1540-A8FD-CBC71CFE3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E5A9D-DBB3-6E4B-AA51-91928BF14A0F}" type="datetimeFigureOut">
              <a:rPr lang="en-US" smtClean="0"/>
              <a:t>10/11/19</a:t>
            </a:fld>
            <a:endParaRPr lang="en-US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56694ADA-E8C2-C742-A287-7D2516A0B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4FCBC7B5-064C-2841-B58B-545807B13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56D8-0113-434B-8069-DC0F61706DE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933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C42801C-F62F-D643-8D5F-C42566DB4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D26D158-33DC-4747-9471-8EB64065C7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FAAF8DB8-EEAA-6C40-8A93-9F627EB7D1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0D17C826-7640-E742-B8FB-DBF1C25D0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E5A9D-DBB3-6E4B-AA51-91928BF14A0F}" type="datetimeFigureOut">
              <a:rPr lang="en-US" smtClean="0"/>
              <a:t>10/11/19</a:t>
            </a:fld>
            <a:endParaRPr lang="en-US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DD5152E-2D0E-F545-95A8-DA342E627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92D66402-C49B-2A40-8375-EAA1D7F58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56D8-0113-434B-8069-DC0F61706DE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930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D93F3E0-C335-5E4C-B8A2-59235817F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D33E161E-7118-0543-8FF2-141F59FA72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39A7C33B-250F-6A44-B177-3DA20AD912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F94BC588-3E0E-714E-BCFF-06ED50022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E5A9D-DBB3-6E4B-AA51-91928BF14A0F}" type="datetimeFigureOut">
              <a:rPr lang="en-US" smtClean="0"/>
              <a:t>10/11/19</a:t>
            </a:fld>
            <a:endParaRPr lang="en-US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6C0D3244-8F39-F147-959B-0D1082240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A2E8CA4-0765-A248-88A1-025E6B57C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56D8-0113-434B-8069-DC0F61706DE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15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5028CCC-47DB-7E48-8AB0-521390C8C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0C394788-9640-1645-83C1-FED29DB874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42D9DA6-CC2F-9744-A81E-7AAD97006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E5A9D-DBB3-6E4B-AA51-91928BF14A0F}" type="datetimeFigureOut">
              <a:rPr lang="en-US" smtClean="0"/>
              <a:t>10/11/19</a:t>
            </a:fld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B279B26-22CE-734F-B0E6-84E3374FC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9FFB86F-12EE-A647-9696-4EEEAD4D8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56D8-0113-434B-8069-DC0F61706DE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164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2F0BF868-F5A8-0243-853A-F08927ABE5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B096BB71-1A86-0747-B502-1A45168453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C7C0763-74F2-0943-A396-58D5BB66D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E5A9D-DBB3-6E4B-AA51-91928BF14A0F}" type="datetimeFigureOut">
              <a:rPr lang="en-US" smtClean="0"/>
              <a:t>10/11/19</a:t>
            </a:fld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3811820-2FEC-CE40-B28E-0FA9AD419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39717B7-7922-5F4F-8021-9EA661741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256D8-0113-434B-8069-DC0F61706DE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142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85C23D0B-F556-5B44-9043-41F54649C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863AA10-6E1A-5441-820B-D60C37640E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7270992-8B84-6F40-B1B7-A85AC3636D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E5A9D-DBB3-6E4B-AA51-91928BF14A0F}" type="datetimeFigureOut">
              <a:rPr lang="en-US" smtClean="0"/>
              <a:t>10/11/19</a:t>
            </a:fld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C147CDB-22B4-4448-8A36-A15D1F76A6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744EF89-7A72-7443-A7EB-3CBD26A541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F256D8-0113-434B-8069-DC0F61706DE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3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inf.uniroma3.it/db/icr/" TargetMode="Externa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tensorflow.org/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tif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tif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9084"/>
                    </a14:imgEffect>
                    <a14:imgEffect>
                      <a14:saturation sat="26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Segnaposto contenuto 2"/>
          <p:cNvSpPr txBox="1">
            <a:spLocks/>
          </p:cNvSpPr>
          <p:nvPr/>
        </p:nvSpPr>
        <p:spPr>
          <a:xfrm>
            <a:off x="0" y="1198386"/>
            <a:ext cx="12192000" cy="4149969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  <a:alpha val="0"/>
                </a:schemeClr>
              </a:gs>
              <a:gs pos="10000">
                <a:srgbClr val="C00000">
                  <a:alpha val="39000"/>
                  <a:lumMod val="97000"/>
                </a:srgbClr>
              </a:gs>
              <a:gs pos="2000">
                <a:schemeClr val="bg1">
                  <a:alpha val="0"/>
                  <a:lumMod val="0"/>
                </a:schemeClr>
              </a:gs>
              <a:gs pos="94000">
                <a:srgbClr val="C00000">
                  <a:alpha val="36000"/>
                </a:srgb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38" tIns="45719" rIns="91438" bIns="45719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it-IT" sz="3600" b="1" dirty="0">
              <a:solidFill>
                <a:schemeClr val="bg1"/>
              </a:solidFill>
              <a:latin typeface="+mj-lt"/>
            </a:endParaRPr>
          </a:p>
          <a:p>
            <a:pPr marL="0" indent="0">
              <a:buNone/>
            </a:pPr>
            <a:r>
              <a:rPr lang="it-IT" sz="3600" dirty="0">
                <a:solidFill>
                  <a:schemeClr val="bg1"/>
                </a:solidFill>
                <a:latin typeface="+mj-lt"/>
                <a:ea typeface="Constantia" charset="0"/>
                <a:cs typeface="Constantia" charset="0"/>
              </a:rPr>
              <a:t>   </a:t>
            </a:r>
            <a:r>
              <a:rPr lang="it-IT" sz="3600" b="1" dirty="0">
                <a:solidFill>
                  <a:schemeClr val="bg1"/>
                </a:solidFill>
                <a:latin typeface="+mj-lt"/>
                <a:ea typeface="Constantia" charset="0"/>
                <a:cs typeface="Constantia" charset="0"/>
              </a:rPr>
              <a:t>Call for </a:t>
            </a:r>
            <a:r>
              <a:rPr lang="it-IT" sz="3600" b="1" dirty="0" err="1">
                <a:solidFill>
                  <a:schemeClr val="bg1"/>
                </a:solidFill>
                <a:latin typeface="+mj-lt"/>
                <a:ea typeface="Constantia" charset="0"/>
                <a:cs typeface="Constantia" charset="0"/>
              </a:rPr>
              <a:t>Ideas@Roma</a:t>
            </a:r>
            <a:r>
              <a:rPr lang="it-IT" sz="3600" b="1" dirty="0">
                <a:solidFill>
                  <a:schemeClr val="bg1"/>
                </a:solidFill>
                <a:latin typeface="+mj-lt"/>
                <a:ea typeface="Constantia" charset="0"/>
                <a:cs typeface="Constantia" charset="0"/>
              </a:rPr>
              <a:t> Tre ______</a:t>
            </a:r>
          </a:p>
          <a:p>
            <a:pPr marL="0" indent="0">
              <a:buNone/>
            </a:pPr>
            <a:r>
              <a:rPr lang="it-IT" sz="6000" b="1" dirty="0">
                <a:solidFill>
                  <a:schemeClr val="bg1"/>
                </a:solidFill>
                <a:ea typeface="Constantia" charset="0"/>
                <a:cs typeface="Constantia" charset="0"/>
              </a:rPr>
              <a:t>  </a:t>
            </a:r>
            <a:r>
              <a:rPr lang="it-IT" sz="6000" b="1" dirty="0">
                <a:solidFill>
                  <a:schemeClr val="bg1"/>
                </a:solidFill>
                <a:latin typeface="+mj-lt"/>
                <a:ea typeface="Constantia" charset="0"/>
                <a:cs typeface="Constantia" charset="0"/>
              </a:rPr>
              <a:t>IN CODICE RATIO</a:t>
            </a:r>
            <a:br>
              <a:rPr lang="it-IT" sz="2000" b="1" dirty="0">
                <a:solidFill>
                  <a:schemeClr val="bg1"/>
                </a:solidFill>
                <a:latin typeface="+mj-lt"/>
                <a:ea typeface="STSong" charset="-122"/>
                <a:cs typeface="STSong" charset="-122"/>
              </a:rPr>
            </a:br>
            <a:r>
              <a:rPr lang="it-IT" sz="2000" b="1" dirty="0">
                <a:solidFill>
                  <a:schemeClr val="bg1"/>
                </a:solidFill>
                <a:latin typeface="+mj-lt"/>
                <a:ea typeface="STSong" charset="-122"/>
                <a:cs typeface="STSong" charset="-122"/>
              </a:rPr>
              <a:t>      </a:t>
            </a:r>
            <a:r>
              <a:rPr lang="it-IT" sz="3200" b="1" dirty="0">
                <a:solidFill>
                  <a:schemeClr val="bg1"/>
                </a:solidFill>
                <a:latin typeface="+mj-lt"/>
                <a:ea typeface="STSong" charset="-122"/>
                <a:cs typeface="STSong" charset="-122"/>
              </a:rPr>
              <a:t>Paolo Merialdo </a:t>
            </a:r>
            <a:br>
              <a:rPr lang="it-IT" sz="3200" b="1" dirty="0">
                <a:solidFill>
                  <a:schemeClr val="bg1"/>
                </a:solidFill>
                <a:latin typeface="+mj-lt"/>
                <a:ea typeface="STSong" charset="-122"/>
                <a:cs typeface="STSong" charset="-122"/>
              </a:rPr>
            </a:br>
            <a:r>
              <a:rPr lang="it-IT" sz="3200" b="1" dirty="0">
                <a:solidFill>
                  <a:schemeClr val="bg1"/>
                </a:solidFill>
                <a:latin typeface="+mj-lt"/>
                <a:ea typeface="STSong" charset="-122"/>
                <a:cs typeface="STSong" charset="-122"/>
              </a:rPr>
              <a:t>    </a:t>
            </a:r>
            <a:r>
              <a:rPr lang="it-IT" b="1" dirty="0">
                <a:solidFill>
                  <a:schemeClr val="bg1"/>
                </a:solidFill>
                <a:latin typeface="+mj-lt"/>
                <a:ea typeface="STSong" charset="-122"/>
                <a:cs typeface="STSong" charset="-122"/>
              </a:rPr>
              <a:t>(Dipartimento di Ingegneria)</a:t>
            </a:r>
            <a:endParaRPr lang="it-IT" sz="3200" b="1" dirty="0">
              <a:solidFill>
                <a:schemeClr val="bg1"/>
              </a:solidFill>
              <a:latin typeface="+mj-lt"/>
              <a:ea typeface="Constantia" charset="0"/>
              <a:cs typeface="Constantia" charset="0"/>
            </a:endParaRPr>
          </a:p>
        </p:txBody>
      </p:sp>
      <p:cxnSp>
        <p:nvCxnSpPr>
          <p:cNvPr id="9" name="Connettore 1 8"/>
          <p:cNvCxnSpPr>
            <a:cxnSpLocks/>
          </p:cNvCxnSpPr>
          <p:nvPr/>
        </p:nvCxnSpPr>
        <p:spPr>
          <a:xfrm>
            <a:off x="371062" y="3286541"/>
            <a:ext cx="6043593" cy="0"/>
          </a:xfrm>
          <a:prstGeom prst="line">
            <a:avLst/>
          </a:prstGeom>
          <a:ln w="31750" cmpd="sng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AB62A4EB-3CCC-F74B-8921-A8D98063FEC1}"/>
              </a:ext>
            </a:extLst>
          </p:cNvPr>
          <p:cNvSpPr txBox="1"/>
          <p:nvPr/>
        </p:nvSpPr>
        <p:spPr>
          <a:xfrm>
            <a:off x="3438541" y="5940121"/>
            <a:ext cx="53149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dirty="0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http://www.inf.uniroma3.it/db/icr/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13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36F640E-EA10-7444-A363-52677FA63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GOALS &amp; CONTENTS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CA43AD9-8CB5-E245-8EEA-107019DE73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190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139825"/>
            <a:ext cx="10515600" cy="4351339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n-US" sz="5200" dirty="0">
              <a:latin typeface="+mj-lt"/>
            </a:endParaRPr>
          </a:p>
          <a:p>
            <a:pPr marL="0" indent="0" algn="ctr">
              <a:buNone/>
            </a:pPr>
            <a:r>
              <a:rPr lang="en-US" sz="5200" b="1" dirty="0">
                <a:latin typeface="+mj-lt"/>
              </a:rPr>
              <a:t>Goal: building </a:t>
            </a:r>
            <a:r>
              <a:rPr lang="en-US" sz="5200" b="1" dirty="0" err="1">
                <a:latin typeface="+mj-lt"/>
              </a:rPr>
              <a:t>sw</a:t>
            </a:r>
            <a:r>
              <a:rPr lang="en-US" sz="5200" b="1" dirty="0">
                <a:latin typeface="+mj-lt"/>
              </a:rPr>
              <a:t> tools to support humanities scholars in the analysis of medieval manuscripts</a:t>
            </a:r>
          </a:p>
          <a:p>
            <a:pPr marL="0" indent="0" algn="ctr">
              <a:buNone/>
            </a:pPr>
            <a:endParaRPr lang="en-US" sz="5200" dirty="0"/>
          </a:p>
          <a:p>
            <a:pPr marL="0" indent="0" algn="ctr">
              <a:buNone/>
            </a:pPr>
            <a:r>
              <a:rPr lang="en-US" sz="4300" dirty="0"/>
              <a:t>In collaboration with the </a:t>
            </a:r>
            <a:br>
              <a:rPr lang="en-US" sz="4300" dirty="0"/>
            </a:br>
            <a:r>
              <a:rPr lang="en-US" sz="4300" i="1" dirty="0"/>
              <a:t>Vatican Secret Archive</a:t>
            </a:r>
          </a:p>
        </p:txBody>
      </p:sp>
    </p:spTree>
    <p:extLst>
      <p:ext uri="{BB962C8B-B14F-4D97-AF65-F5344CB8AC3E}">
        <p14:creationId xmlns:p14="http://schemas.microsoft.com/office/powerpoint/2010/main" val="41294894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09600" y="1595057"/>
            <a:ext cx="109728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6000" dirty="0">
                <a:latin typeface="+mj-lt"/>
              </a:rPr>
              <a:t>The Vatican Secret Archives</a:t>
            </a:r>
            <a:br>
              <a:rPr lang="en-US" sz="6000" dirty="0">
                <a:latin typeface="+mj-lt"/>
              </a:rPr>
            </a:br>
            <a:r>
              <a:rPr lang="en-US" sz="6000" dirty="0">
                <a:latin typeface="+mj-lt"/>
              </a:rPr>
              <a:t>the largest historical archive </a:t>
            </a:r>
            <a:br>
              <a:rPr lang="en-US" sz="6000" dirty="0">
                <a:latin typeface="+mj-lt"/>
              </a:rPr>
            </a:br>
            <a:r>
              <a:rPr lang="en-US" sz="6000" dirty="0">
                <a:latin typeface="+mj-lt"/>
              </a:rPr>
              <a:t>in the world</a:t>
            </a:r>
            <a:br>
              <a:rPr lang="en-US" sz="6000" dirty="0">
                <a:latin typeface="+mj-lt"/>
              </a:rPr>
            </a:br>
            <a:r>
              <a:rPr lang="en-US" sz="6000" dirty="0">
                <a:latin typeface="+mj-lt"/>
              </a:rPr>
              <a:t>86 Km of shelving</a:t>
            </a:r>
          </a:p>
        </p:txBody>
      </p:sp>
      <p:pic>
        <p:nvPicPr>
          <p:cNvPr id="5" name="Immagine 4" descr="20090312-_IGP0594_donker copy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"/>
            <a:ext cx="12172019" cy="814726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981" y="1"/>
            <a:ext cx="12192000" cy="7421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649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Immagine 4" descr="20090312-_IGP0594_donker copy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-1"/>
            <a:ext cx="12172019" cy="8147260"/>
          </a:xfrm>
          <a:prstGeom prst="rect">
            <a:avLst/>
          </a:prstGeom>
        </p:spPr>
      </p:pic>
      <p:grpSp>
        <p:nvGrpSpPr>
          <p:cNvPr id="4" name="Gruppo 3"/>
          <p:cNvGrpSpPr/>
          <p:nvPr/>
        </p:nvGrpSpPr>
        <p:grpSpPr>
          <a:xfrm>
            <a:off x="-114299" y="-2"/>
            <a:ext cx="12458700" cy="8147263"/>
            <a:chOff x="-114300" y="-2"/>
            <a:chExt cx="12458700" cy="8147262"/>
          </a:xfrm>
        </p:grpSpPr>
        <p:sp>
          <p:nvSpPr>
            <p:cNvPr id="3" name="Rettangolo 2"/>
            <p:cNvSpPr/>
            <p:nvPr/>
          </p:nvSpPr>
          <p:spPr>
            <a:xfrm>
              <a:off x="-114300" y="-1"/>
              <a:ext cx="9791700" cy="814726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ttangolo 5"/>
            <p:cNvSpPr/>
            <p:nvPr/>
          </p:nvSpPr>
          <p:spPr>
            <a:xfrm>
              <a:off x="9944100" y="0"/>
              <a:ext cx="2400300" cy="814726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ttangolo 6"/>
            <p:cNvSpPr/>
            <p:nvPr/>
          </p:nvSpPr>
          <p:spPr>
            <a:xfrm>
              <a:off x="8953500" y="3124199"/>
              <a:ext cx="2400300" cy="50230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ttangolo 7"/>
            <p:cNvSpPr/>
            <p:nvPr/>
          </p:nvSpPr>
          <p:spPr>
            <a:xfrm>
              <a:off x="8743950" y="-2"/>
              <a:ext cx="2400300" cy="121295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60293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56"/>
          <a:stretch/>
        </p:blipFill>
        <p:spPr>
          <a:xfrm>
            <a:off x="2" y="1417639"/>
            <a:ext cx="12277409" cy="4362920"/>
          </a:xfrm>
        </p:spPr>
      </p:pic>
    </p:spTree>
    <p:extLst>
      <p:ext uri="{BB962C8B-B14F-4D97-AF65-F5344CB8AC3E}">
        <p14:creationId xmlns:p14="http://schemas.microsoft.com/office/powerpoint/2010/main" val="20922668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Problem</a:t>
            </a:r>
            <a:endParaRPr lang="it-IT" dirty="0"/>
          </a:p>
        </p:txBody>
      </p:sp>
      <p:sp>
        <p:nvSpPr>
          <p:cNvPr id="9" name="Segnaposto contenuto 2"/>
          <p:cNvSpPr>
            <a:spLocks noGrp="1"/>
          </p:cNvSpPr>
          <p:nvPr>
            <p:ph idx="1"/>
          </p:nvPr>
        </p:nvSpPr>
        <p:spPr>
          <a:xfrm>
            <a:off x="999192" y="4622801"/>
            <a:ext cx="9026825" cy="2044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-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eptus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.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Cum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igitur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unicu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(m)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 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obtinere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te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asseras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beneficiu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(m)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 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curans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h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abe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ns a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n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i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(m)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ar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um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anne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-</a:t>
            </a:r>
            <a:endParaRPr lang="it-IT" sz="1500" dirty="0">
              <a:latin typeface="Times"/>
              <a:ea typeface="ＭＳ 明朝"/>
              <a:cs typeface="Times New Roman"/>
            </a:endParaRPr>
          </a:p>
          <a:p>
            <a:pPr marL="0" indent="0">
              <a:buNone/>
            </a:pP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xam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de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cuius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p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(ro)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v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entib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us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 congrue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sustentari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no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n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 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potes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nos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tuis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precib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us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 i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n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clinati</a:t>
            </a:r>
            <a:endParaRPr lang="it-IT" sz="1500" dirty="0">
              <a:latin typeface="Times"/>
              <a:ea typeface="ＭＳ 明朝"/>
              <a:cs typeface="Times New Roman"/>
            </a:endParaRPr>
          </a:p>
          <a:p>
            <a:pPr marL="0" indent="0">
              <a:buNone/>
            </a:pP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presentiu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(m)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 t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ib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i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auctoritate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concedim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us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 ut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unu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(m)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 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aliud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beneficiu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(m)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 cui cura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similiter</a:t>
            </a:r>
            <a:endParaRPr lang="it-IT" sz="1500" dirty="0">
              <a:latin typeface="Times"/>
              <a:ea typeface="ＭＳ 明朝"/>
              <a:cs typeface="Times New Roman"/>
            </a:endParaRPr>
          </a:p>
          <a:p>
            <a:pPr marL="0" indent="0">
              <a:buNone/>
            </a:pP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sit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a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n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i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(m)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ar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um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 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a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nn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exa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si t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ib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i 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canonice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offeratur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possis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de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p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er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missio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n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e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n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ost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ra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recip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er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e 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et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 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cum</a:t>
            </a:r>
            <a:endParaRPr lang="it-IT" sz="1500" dirty="0">
              <a:latin typeface="Times"/>
              <a:ea typeface="ＭＳ 明朝"/>
              <a:cs typeface="Times New Roman"/>
            </a:endParaRPr>
          </a:p>
          <a:p>
            <a:pPr marL="0" indent="0">
              <a:buNone/>
            </a:pP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illo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primum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lib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er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e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retinere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. Nulli 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er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go et c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(etera)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 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n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ost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re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concessionis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infringere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. 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Siq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ui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r>
              <a:rPr lang="it-IT" sz="1500" dirty="0" err="1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s</a:t>
            </a:r>
            <a:r>
              <a:rPr lang="it-IT" sz="1500" dirty="0">
                <a:solidFill>
                  <a:srgbClr val="222222"/>
                </a:solidFill>
                <a:latin typeface="Arial"/>
                <a:ea typeface="ＭＳ 明朝"/>
                <a:cs typeface="Times New Roman"/>
              </a:rPr>
              <a:t> aut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(</a:t>
            </a:r>
            <a:r>
              <a:rPr lang="it-IT" sz="1500" dirty="0" err="1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em</a:t>
            </a:r>
            <a:r>
              <a:rPr lang="it-IT" sz="1500" dirty="0">
                <a:solidFill>
                  <a:srgbClr val="0000FF"/>
                </a:solidFill>
                <a:latin typeface="Arial"/>
                <a:ea typeface="ＭＳ 明朝"/>
                <a:cs typeface="Times New Roman"/>
              </a:rPr>
              <a:t>)</a:t>
            </a:r>
            <a:endParaRPr lang="it-IT" sz="1500" dirty="0">
              <a:latin typeface="Times"/>
              <a:ea typeface="ＭＳ 明朝"/>
              <a:cs typeface="Times New Roman"/>
            </a:endParaRPr>
          </a:p>
          <a:p>
            <a:pPr marL="0" indent="0">
              <a:buNone/>
            </a:pPr>
            <a:r>
              <a:rPr lang="en-US" sz="1500" dirty="0">
                <a:latin typeface="Cambria"/>
                <a:ea typeface="ＭＳ 明朝"/>
                <a:cs typeface="Times New Roman"/>
              </a:rPr>
              <a:t> </a:t>
            </a:r>
            <a:endParaRPr lang="it-IT" sz="2400" dirty="0">
              <a:latin typeface="Cambria"/>
              <a:ea typeface="ＭＳ 明朝"/>
              <a:cs typeface="Times New Roman"/>
            </a:endParaRPr>
          </a:p>
          <a:p>
            <a:pPr marL="0" indent="0">
              <a:buNone/>
            </a:pPr>
            <a:endParaRPr lang="en-US" sz="1500" dirty="0"/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8202" y="1523999"/>
            <a:ext cx="9187815" cy="216941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sellaDiTesto 2"/>
          <p:cNvSpPr txBox="1"/>
          <p:nvPr/>
        </p:nvSpPr>
        <p:spPr>
          <a:xfrm>
            <a:off x="10264545" y="1728788"/>
            <a:ext cx="1200569" cy="10772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en-US" sz="3200" dirty="0">
                <a:latin typeface="+mj-lt"/>
              </a:rPr>
              <a:t>Input:</a:t>
            </a:r>
          </a:p>
          <a:p>
            <a:r>
              <a:rPr lang="en-US" sz="3200" b="1" dirty="0">
                <a:latin typeface="+mj-lt"/>
              </a:rPr>
              <a:t>image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10416944" y="4624388"/>
            <a:ext cx="1470275" cy="1077219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en-US" sz="3200" dirty="0">
                <a:latin typeface="+mj-lt"/>
              </a:rPr>
              <a:t>Output:</a:t>
            </a:r>
          </a:p>
          <a:p>
            <a:r>
              <a:rPr lang="en-US" sz="3200" b="1" dirty="0">
                <a:latin typeface="+mj-lt"/>
              </a:rPr>
              <a:t>text </a:t>
            </a:r>
          </a:p>
        </p:txBody>
      </p:sp>
    </p:spTree>
    <p:extLst>
      <p:ext uri="{BB962C8B-B14F-4D97-AF65-F5344CB8AC3E}">
        <p14:creationId xmlns:p14="http://schemas.microsoft.com/office/powerpoint/2010/main" val="779671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AI </a:t>
            </a:r>
            <a:r>
              <a:rPr lang="it-IT" dirty="0" err="1"/>
              <a:t>reading</a:t>
            </a:r>
            <a:r>
              <a:rPr lang="it-IT" dirty="0"/>
              <a:t> </a:t>
            </a:r>
            <a:r>
              <a:rPr lang="it-IT" dirty="0" err="1"/>
              <a:t>medieval</a:t>
            </a:r>
            <a:r>
              <a:rPr lang="it-IT" dirty="0"/>
              <a:t> </a:t>
            </a:r>
            <a:r>
              <a:rPr lang="it-IT" dirty="0" err="1"/>
              <a:t>manuscripts</a:t>
            </a:r>
            <a:endParaRPr lang="it-IT" dirty="0"/>
          </a:p>
        </p:txBody>
      </p:sp>
      <p:sp>
        <p:nvSpPr>
          <p:cNvPr id="24" name="Freccia destra 37"/>
          <p:cNvSpPr/>
          <p:nvPr/>
        </p:nvSpPr>
        <p:spPr>
          <a:xfrm>
            <a:off x="3969488" y="3150406"/>
            <a:ext cx="890804" cy="411080"/>
          </a:xfrm>
          <a:prstGeom prst="rightArrow">
            <a:avLst>
              <a:gd name="adj1" fmla="val 43553"/>
              <a:gd name="adj2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it-IT"/>
          </a:p>
        </p:txBody>
      </p:sp>
      <p:sp>
        <p:nvSpPr>
          <p:cNvPr id="25" name="CasellaDiTesto 24"/>
          <p:cNvSpPr txBox="1"/>
          <p:nvPr/>
        </p:nvSpPr>
        <p:spPr>
          <a:xfrm>
            <a:off x="8189735" y="3063559"/>
            <a:ext cx="2321465" cy="584773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it-IT" sz="3200" dirty="0" err="1"/>
              <a:t>huiuscemodi</a:t>
            </a:r>
            <a:endParaRPr lang="it-IT" sz="3200" dirty="0"/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2783" y="2965776"/>
            <a:ext cx="2734470" cy="626752"/>
          </a:xfrm>
          <a:prstGeom prst="rect">
            <a:avLst/>
          </a:prstGeom>
        </p:spPr>
      </p:pic>
      <p:sp>
        <p:nvSpPr>
          <p:cNvPr id="29" name="CasellaDiTesto 28"/>
          <p:cNvSpPr txBox="1"/>
          <p:nvPr/>
        </p:nvSpPr>
        <p:spPr>
          <a:xfrm>
            <a:off x="4997835" y="2032507"/>
            <a:ext cx="1952775" cy="2646876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en-US" sz="16600" dirty="0"/>
              <a:t>AI</a:t>
            </a:r>
          </a:p>
        </p:txBody>
      </p:sp>
      <p:sp>
        <p:nvSpPr>
          <p:cNvPr id="14" name="Freccia destra 37"/>
          <p:cNvSpPr/>
          <p:nvPr/>
        </p:nvSpPr>
        <p:spPr>
          <a:xfrm>
            <a:off x="7200077" y="3150406"/>
            <a:ext cx="890804" cy="411080"/>
          </a:xfrm>
          <a:prstGeom prst="rightArrow">
            <a:avLst>
              <a:gd name="adj1" fmla="val 43553"/>
              <a:gd name="adj2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36851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29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36F640E-EA10-7444-A363-52677FA63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PEOPLE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CA43AD9-8CB5-E245-8EEA-107019DE73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516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5077E34-A27F-5542-8F45-E26CB7A8B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project is inherently interdisciplinary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2CFFB47-12CF-DC4B-A12B-9A892A41B58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Machine Learning</a:t>
            </a:r>
          </a:p>
          <a:p>
            <a:r>
              <a:rPr lang="en-US" dirty="0"/>
              <a:t>Image processing</a:t>
            </a:r>
          </a:p>
          <a:p>
            <a:r>
              <a:rPr lang="en-US" dirty="0"/>
              <a:t>Data management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5A605FDB-AC67-5D4A-90C4-0AF56681C5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50476" y="1825625"/>
            <a:ext cx="6003324" cy="4351338"/>
          </a:xfrm>
        </p:spPr>
        <p:txBody>
          <a:bodyPr/>
          <a:lstStyle/>
          <a:p>
            <a:r>
              <a:rPr lang="en-US" dirty="0"/>
              <a:t>Paleography</a:t>
            </a:r>
          </a:p>
          <a:p>
            <a:r>
              <a:rPr lang="en-US" dirty="0"/>
              <a:t>Philology</a:t>
            </a:r>
          </a:p>
          <a:p>
            <a:r>
              <a:rPr lang="en-US" dirty="0"/>
              <a:t>History</a:t>
            </a:r>
          </a:p>
        </p:txBody>
      </p:sp>
    </p:spTree>
    <p:extLst>
      <p:ext uri="{BB962C8B-B14F-4D97-AF65-F5344CB8AC3E}">
        <p14:creationId xmlns:p14="http://schemas.microsoft.com/office/powerpoint/2010/main" val="1720038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5077E34-A27F-5542-8F45-E26CB7A8B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Diversities (gender and disciplines)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2CFFB47-12CF-DC4B-A12B-9A892A41B58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Department of Engineering</a:t>
            </a:r>
          </a:p>
          <a:p>
            <a:pPr lvl="1"/>
            <a:r>
              <a:rPr lang="en-US" dirty="0"/>
              <a:t>Donatella </a:t>
            </a:r>
            <a:r>
              <a:rPr lang="en-US" dirty="0" err="1"/>
              <a:t>Firmani</a:t>
            </a:r>
            <a:r>
              <a:rPr lang="en-US" dirty="0"/>
              <a:t> (</a:t>
            </a:r>
            <a:r>
              <a:rPr lang="en-US" dirty="0" err="1"/>
              <a:t>rtda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Paolo Merialdo (prof)</a:t>
            </a:r>
          </a:p>
          <a:p>
            <a:pPr lvl="1"/>
            <a:r>
              <a:rPr lang="en-US" dirty="0"/>
              <a:t>Elena </a:t>
            </a:r>
            <a:r>
              <a:rPr lang="en-US" dirty="0" err="1"/>
              <a:t>Nieddu</a:t>
            </a:r>
            <a:r>
              <a:rPr lang="en-US" dirty="0"/>
              <a:t> (</a:t>
            </a:r>
            <a:r>
              <a:rPr lang="en-US" dirty="0" err="1"/>
              <a:t>phd</a:t>
            </a:r>
            <a:r>
              <a:rPr lang="en-US" dirty="0"/>
              <a:t> student)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5A605FDB-AC67-5D4A-90C4-0AF56681C5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50476" y="1825625"/>
            <a:ext cx="6003324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Department of Humanities </a:t>
            </a:r>
          </a:p>
          <a:p>
            <a:pPr lvl="1"/>
            <a:r>
              <a:rPr lang="it-IT" dirty="0"/>
              <a:t>Serena Ammirati (</a:t>
            </a:r>
            <a:r>
              <a:rPr lang="it-IT" dirty="0" err="1"/>
              <a:t>rtda</a:t>
            </a:r>
            <a:r>
              <a:rPr lang="it-IT" dirty="0"/>
              <a:t>)</a:t>
            </a:r>
          </a:p>
          <a:p>
            <a:pPr lvl="1"/>
            <a:r>
              <a:rPr lang="it-IT" dirty="0"/>
              <a:t>Andrea Vanni (</a:t>
            </a:r>
            <a:r>
              <a:rPr lang="it-IT" dirty="0" err="1"/>
              <a:t>rtd</a:t>
            </a:r>
            <a:r>
              <a:rPr lang="it-IT" dirty="0"/>
              <a:t>-b)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Department of Law</a:t>
            </a:r>
          </a:p>
          <a:p>
            <a:pPr lvl="1"/>
            <a:r>
              <a:rPr lang="en-US" dirty="0"/>
              <a:t>Emanuele Conte (prof)</a:t>
            </a:r>
          </a:p>
          <a:p>
            <a:pPr lvl="1"/>
            <a:r>
              <a:rPr lang="it-IT" dirty="0"/>
              <a:t>Sara </a:t>
            </a:r>
            <a:r>
              <a:rPr lang="it-IT" dirty="0" err="1"/>
              <a:t>Menzinger</a:t>
            </a:r>
            <a:r>
              <a:rPr lang="it-IT" dirty="0"/>
              <a:t> Di </a:t>
            </a:r>
            <a:r>
              <a:rPr lang="it-IT" dirty="0" err="1"/>
              <a:t>Preussenthal</a:t>
            </a:r>
            <a:r>
              <a:rPr lang="it-IT" dirty="0"/>
              <a:t> (prof)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3990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36F640E-EA10-7444-A363-52677FA63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PROGRESS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CA43AD9-8CB5-E245-8EEA-107019DE73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8573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634EC2B-63C8-214F-B24A-1CD70FD6A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Progress</a:t>
            </a:r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40A6B934-4640-C542-A996-CDB07C4883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have developed an end-to-end pipeline to transcribe documents from the XII-XIV sec Popes' Registers (from raw images to text) with good accuracy</a:t>
            </a:r>
          </a:p>
          <a:p>
            <a:r>
              <a:rPr lang="en-US" dirty="0"/>
              <a:t>We have build a toy search engine, very appreciated by humanities scholars</a:t>
            </a:r>
          </a:p>
        </p:txBody>
      </p:sp>
    </p:spTree>
    <p:extLst>
      <p:ext uri="{BB962C8B-B14F-4D97-AF65-F5344CB8AC3E}">
        <p14:creationId xmlns:p14="http://schemas.microsoft.com/office/powerpoint/2010/main" val="37129873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FF4C9A01-C34D-2A41-8A7F-24E7E361C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99256"/>
            <a:ext cx="9740900" cy="1257300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11B5A5DD-7EB1-5F47-A547-E684686B9B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8539" y="1482402"/>
            <a:ext cx="9304639" cy="5486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177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9DE4C2A-61D7-424C-871F-4C989D824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Progress: next steps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D4FDD51-3869-AE43-9A46-92E7A03E9B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New manuscripts from different collections, possibly with new scripts</a:t>
            </a:r>
          </a:p>
          <a:p>
            <a:r>
              <a:rPr lang="en-US" dirty="0"/>
              <a:t>Build a complete search engine</a:t>
            </a:r>
          </a:p>
          <a:p>
            <a:r>
              <a:rPr lang="en-US" dirty="0"/>
              <a:t>Knowledge extraction from the transcribed text </a:t>
            </a:r>
          </a:p>
          <a:p>
            <a:r>
              <a:rPr lang="en-US" dirty="0"/>
              <a:t>Philological and historical analysis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69908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E329FEE-9941-D645-AB5F-303A17320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 so far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F68CA16-7B99-984B-B27E-54C043C6AC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Scientific results</a:t>
            </a:r>
          </a:p>
          <a:p>
            <a:r>
              <a:rPr lang="en-US" dirty="0"/>
              <a:t>Third mission</a:t>
            </a:r>
          </a:p>
          <a:p>
            <a:r>
              <a:rPr lang="en-US" dirty="0"/>
              <a:t>Innovation fostering</a:t>
            </a:r>
          </a:p>
          <a:p>
            <a:r>
              <a:rPr lang="en-US" dirty="0"/>
              <a:t>Technology transfer</a:t>
            </a:r>
          </a:p>
        </p:txBody>
      </p:sp>
    </p:spTree>
    <p:extLst>
      <p:ext uri="{BB962C8B-B14F-4D97-AF65-F5344CB8AC3E}">
        <p14:creationId xmlns:p14="http://schemas.microsoft.com/office/powerpoint/2010/main" val="773772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36F640E-EA10-7444-A363-52677FA63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CA43AD9-8CB5-E245-8EEA-107019DE73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Scientific results</a:t>
            </a:r>
          </a:p>
          <a:p>
            <a:r>
              <a:rPr lang="en-US" dirty="0"/>
              <a:t>Third mission</a:t>
            </a:r>
          </a:p>
          <a:p>
            <a:r>
              <a:rPr lang="en-US" dirty="0"/>
              <a:t>Innovation fostering</a:t>
            </a:r>
          </a:p>
          <a:p>
            <a:r>
              <a:rPr lang="en-US" dirty="0"/>
              <a:t>Technology transfer</a:t>
            </a:r>
          </a:p>
        </p:txBody>
      </p:sp>
    </p:spTree>
    <p:extLst>
      <p:ext uri="{BB962C8B-B14F-4D97-AF65-F5344CB8AC3E}">
        <p14:creationId xmlns:p14="http://schemas.microsoft.com/office/powerpoint/2010/main" val="9042758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36F640E-EA10-7444-A363-52677FA63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CA43AD9-8CB5-E245-8EEA-107019DE73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Scientific results</a:t>
            </a:r>
          </a:p>
          <a:p>
            <a:r>
              <a:rPr lang="en-US" dirty="0"/>
              <a:t>Third mission</a:t>
            </a:r>
          </a:p>
          <a:p>
            <a:r>
              <a:rPr lang="en-US" dirty="0"/>
              <a:t>Technology transfer</a:t>
            </a:r>
          </a:p>
        </p:txBody>
      </p:sp>
    </p:spTree>
    <p:extLst>
      <p:ext uri="{BB962C8B-B14F-4D97-AF65-F5344CB8AC3E}">
        <p14:creationId xmlns:p14="http://schemas.microsoft.com/office/powerpoint/2010/main" val="29407379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63428DB-D12C-714D-9C2C-B1F665CDE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Scientific results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AAD7D1D-1710-D446-A644-70AC78181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project has been presented in many </a:t>
            </a:r>
            <a:br>
              <a:rPr lang="en-US" dirty="0"/>
            </a:br>
            <a:r>
              <a:rPr lang="en-US" dirty="0"/>
              <a:t>conferences both CS and humanities </a:t>
            </a:r>
            <a:br>
              <a:rPr lang="en-US" dirty="0"/>
            </a:br>
            <a:r>
              <a:rPr lang="en-US" dirty="0"/>
              <a:t>(see the web site for a list of publications)</a:t>
            </a:r>
          </a:p>
          <a:p>
            <a:r>
              <a:rPr lang="en-US" dirty="0"/>
              <a:t>We are preparing a journal paper that </a:t>
            </a:r>
            <a:br>
              <a:rPr lang="en-US" dirty="0"/>
            </a:br>
            <a:r>
              <a:rPr lang="en-US" dirty="0"/>
              <a:t>describe our Handwritten Text Recognition</a:t>
            </a:r>
            <a:br>
              <a:rPr lang="en-US" dirty="0"/>
            </a:br>
            <a:r>
              <a:rPr lang="en-US" dirty="0"/>
              <a:t>pipeline</a:t>
            </a:r>
          </a:p>
          <a:p>
            <a:endParaRPr lang="en-US" dirty="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92423476-C9B7-8F4A-9CE5-E4516635BA2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8268" y="2038865"/>
            <a:ext cx="3406979" cy="4819135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2A96478A-C274-0847-A7DD-3B56809699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5881" y="4563505"/>
            <a:ext cx="4185752" cy="192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7848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36F640E-EA10-7444-A363-52677FA63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CA43AD9-8CB5-E245-8EEA-107019DE73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Scientific results</a:t>
            </a:r>
          </a:p>
          <a:p>
            <a:r>
              <a:rPr lang="en-US" dirty="0">
                <a:solidFill>
                  <a:schemeClr val="tx1"/>
                </a:solidFill>
              </a:rPr>
              <a:t>Third mission</a:t>
            </a:r>
          </a:p>
          <a:p>
            <a:r>
              <a:rPr lang="en-US" dirty="0"/>
              <a:t>Technology transfer</a:t>
            </a:r>
          </a:p>
        </p:txBody>
      </p:sp>
    </p:spTree>
    <p:extLst>
      <p:ext uri="{BB962C8B-B14F-4D97-AF65-F5344CB8AC3E}">
        <p14:creationId xmlns:p14="http://schemas.microsoft.com/office/powerpoint/2010/main" val="37876196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63082"/>
            <a:ext cx="12192000" cy="5931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3610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568" y="606485"/>
            <a:ext cx="12068432" cy="5847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5294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2CAAB10-6C78-6842-8673-3AE76829A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Third Mission (1/3)</a:t>
            </a:r>
          </a:p>
        </p:txBody>
      </p:sp>
      <p:sp>
        <p:nvSpPr>
          <p:cNvPr id="4" name="Segnaposto contenuto 2">
            <a:extLst>
              <a:ext uri="{FF2B5EF4-FFF2-40B4-BE49-F238E27FC236}">
                <a16:creationId xmlns:a16="http://schemas.microsoft.com/office/drawing/2014/main" id="{4B6C93D0-22EA-6A43-BCC2-018F41F817AA}"/>
              </a:ext>
            </a:extLst>
          </p:cNvPr>
          <p:cNvSpPr txBox="1">
            <a:spLocks/>
          </p:cNvSpPr>
          <p:nvPr/>
        </p:nvSpPr>
        <p:spPr>
          <a:xfrm>
            <a:off x="838200" y="1825623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it-IT" sz="3600" dirty="0"/>
              <a:t>700 </a:t>
            </a:r>
            <a:r>
              <a:rPr lang="it-IT" sz="3600" dirty="0" err="1"/>
              <a:t>students</a:t>
            </a:r>
            <a:endParaRPr lang="it-IT" sz="36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it-IT" sz="3600" dirty="0"/>
              <a:t>from 26 </a:t>
            </a:r>
            <a:r>
              <a:rPr lang="it-IT" sz="3600" dirty="0" err="1"/>
              <a:t>schools</a:t>
            </a:r>
            <a:r>
              <a:rPr lang="it-IT" sz="3600" dirty="0"/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it-IT" sz="36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hr-HR" sz="3600" dirty="0"/>
              <a:t>10M </a:t>
            </a:r>
            <a:r>
              <a:rPr lang="hr-HR" sz="3600" dirty="0" err="1"/>
              <a:t>images</a:t>
            </a:r>
            <a:r>
              <a:rPr lang="hr-HR" sz="3600" dirty="0"/>
              <a:t> </a:t>
            </a:r>
            <a:br>
              <a:rPr lang="hr-HR" sz="3600" dirty="0"/>
            </a:br>
            <a:r>
              <a:rPr lang="hr-HR" sz="3600" dirty="0"/>
              <a:t>	</a:t>
            </a:r>
            <a:r>
              <a:rPr lang="hr-HR" sz="3600" dirty="0" err="1"/>
              <a:t>processed</a:t>
            </a:r>
            <a:endParaRPr lang="it-IT" sz="3600" dirty="0"/>
          </a:p>
          <a:p>
            <a:pPr marL="0" indent="0">
              <a:buFont typeface="Arial" panose="020B0604020202020204" pitchFamily="34" charset="0"/>
              <a:buNone/>
            </a:pPr>
            <a:endParaRPr lang="en-US" sz="3600" dirty="0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5721F590-1291-2F44-89F9-7414EBD7586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8610" y="1568072"/>
            <a:ext cx="6488590" cy="48664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209070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6A4D510D-1C98-864A-9766-811CE9FA6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Third Mission (2/3)</a:t>
            </a:r>
            <a:endParaRPr lang="it-IT" dirty="0"/>
          </a:p>
        </p:txBody>
      </p:sp>
      <p:sp>
        <p:nvSpPr>
          <p:cNvPr id="2" name="Segnaposto contenuto 1">
            <a:extLst>
              <a:ext uri="{FF2B5EF4-FFF2-40B4-BE49-F238E27FC236}">
                <a16:creationId xmlns:a16="http://schemas.microsoft.com/office/drawing/2014/main" id="{CB589A4D-8F0F-6D49-B992-B7D6EB8C56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t-IT" sz="3600" dirty="0" err="1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Many</a:t>
            </a:r>
            <a:r>
              <a:rPr lang="it-IT" sz="36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 media (news </a:t>
            </a:r>
            <a:br>
              <a:rPr lang="it-IT" sz="36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</a:br>
            <a:r>
              <a:rPr lang="it-IT" sz="3600" dirty="0" err="1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papers</a:t>
            </a:r>
            <a:r>
              <a:rPr lang="it-IT" sz="36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, </a:t>
            </a:r>
            <a:r>
              <a:rPr lang="it-IT" sz="3600" dirty="0" err="1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magazines</a:t>
            </a:r>
            <a:r>
              <a:rPr lang="it-IT" sz="36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, TV)</a:t>
            </a:r>
            <a:br>
              <a:rPr lang="it-IT" sz="36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</a:br>
            <a:r>
              <a:rPr lang="it-IT" sz="3600" dirty="0" err="1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reported</a:t>
            </a:r>
            <a:r>
              <a:rPr lang="it-IT" sz="36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 on </a:t>
            </a:r>
            <a:r>
              <a:rPr lang="it-IT" sz="3600" dirty="0" err="1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our</a:t>
            </a:r>
            <a:r>
              <a:rPr lang="it-IT" sz="36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 </a:t>
            </a:r>
            <a:r>
              <a:rPr lang="it-IT" sz="3600" dirty="0" err="1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project</a:t>
            </a:r>
            <a:endParaRPr lang="en-US" sz="2000" dirty="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B9920D16-EA23-6445-95E8-56BDCC40DC8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2487" y="1464515"/>
            <a:ext cx="9106252" cy="3709132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D133B809-9F30-9842-A1D5-710D157A3CE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5179" y="2122282"/>
            <a:ext cx="5992947" cy="4511395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8C74C090-D653-D045-B190-274E2BF3504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1140" y="2408132"/>
            <a:ext cx="6888947" cy="4682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647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6A4D510D-1C98-864A-9766-811CE9FA6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Third Mission (3/3)</a:t>
            </a:r>
            <a:endParaRPr lang="it-IT" dirty="0"/>
          </a:p>
        </p:txBody>
      </p:sp>
      <p:pic>
        <p:nvPicPr>
          <p:cNvPr id="9" name="Immagine 3">
            <a:extLst>
              <a:ext uri="{FF2B5EF4-FFF2-40B4-BE49-F238E27FC236}">
                <a16:creationId xmlns:a16="http://schemas.microsoft.com/office/drawing/2014/main" id="{1F272C91-0F81-0B42-B878-DC766A8275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5946" y="1253331"/>
            <a:ext cx="4206895" cy="4351338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FEEB8631-6006-5243-8BE8-CCE0DCF8A980}"/>
              </a:ext>
            </a:extLst>
          </p:cNvPr>
          <p:cNvSpPr txBox="1"/>
          <p:nvPr/>
        </p:nvSpPr>
        <p:spPr>
          <a:xfrm>
            <a:off x="8322765" y="5604669"/>
            <a:ext cx="3188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3"/>
              </a:rPr>
              <a:t>http://tensorflow.org</a:t>
            </a:r>
            <a:endParaRPr lang="en-US" dirty="0"/>
          </a:p>
          <a:p>
            <a:r>
              <a:rPr lang="en-US" dirty="0"/>
              <a:t>https://</a:t>
            </a:r>
            <a:r>
              <a:rPr lang="en-US" dirty="0" err="1"/>
              <a:t>youtu.be</a:t>
            </a:r>
            <a:r>
              <a:rPr lang="en-US" dirty="0"/>
              <a:t>/8khPUtwaVaw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73D8787B-7F2A-E946-94FD-832E78C4F96F}"/>
              </a:ext>
            </a:extLst>
          </p:cNvPr>
          <p:cNvSpPr txBox="1"/>
          <p:nvPr/>
        </p:nvSpPr>
        <p:spPr>
          <a:xfrm>
            <a:off x="817426" y="1476117"/>
            <a:ext cx="728629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>
                <a:latin typeface="+mj-lt"/>
              </a:rPr>
              <a:t>Google </a:t>
            </a:r>
            <a:r>
              <a:rPr lang="it-IT" sz="3200" dirty="0" err="1">
                <a:latin typeface="+mj-lt"/>
              </a:rPr>
              <a:t>has</a:t>
            </a:r>
            <a:r>
              <a:rPr lang="it-IT" sz="3200" dirty="0">
                <a:latin typeface="+mj-lt"/>
              </a:rPr>
              <a:t> </a:t>
            </a:r>
            <a:r>
              <a:rPr lang="it-IT" sz="3200" dirty="0" err="1">
                <a:latin typeface="+mj-lt"/>
              </a:rPr>
              <a:t>selected</a:t>
            </a:r>
            <a:r>
              <a:rPr lang="it-IT" sz="3200" dirty="0">
                <a:latin typeface="+mj-lt"/>
              </a:rPr>
              <a:t> </a:t>
            </a:r>
            <a:br>
              <a:rPr lang="it-IT" sz="3200" dirty="0">
                <a:latin typeface="+mj-lt"/>
              </a:rPr>
            </a:br>
            <a:r>
              <a:rPr lang="it-IT" sz="3200" dirty="0" err="1">
                <a:latin typeface="+mj-lt"/>
              </a:rPr>
              <a:t>our</a:t>
            </a:r>
            <a:r>
              <a:rPr lang="it-IT" sz="3200" dirty="0">
                <a:latin typeface="+mj-lt"/>
              </a:rPr>
              <a:t> </a:t>
            </a:r>
            <a:r>
              <a:rPr lang="it-IT" sz="3200" dirty="0" err="1">
                <a:latin typeface="+mj-lt"/>
              </a:rPr>
              <a:t>research</a:t>
            </a:r>
            <a:r>
              <a:rPr lang="it-IT" sz="3200" dirty="0">
                <a:latin typeface="+mj-lt"/>
              </a:rPr>
              <a:t> </a:t>
            </a:r>
            <a:r>
              <a:rPr lang="it-IT" sz="3200" dirty="0" err="1">
                <a:latin typeface="+mj-lt"/>
              </a:rPr>
              <a:t>as</a:t>
            </a:r>
            <a:r>
              <a:rPr lang="it-IT" sz="3200" dirty="0">
                <a:latin typeface="+mj-lt"/>
              </a:rPr>
              <a:t> </a:t>
            </a:r>
            <a:br>
              <a:rPr lang="it-IT" sz="3200" dirty="0">
                <a:latin typeface="+mj-lt"/>
              </a:rPr>
            </a:br>
            <a:r>
              <a:rPr lang="it-IT" sz="3200" dirty="0">
                <a:latin typeface="+mj-lt"/>
              </a:rPr>
              <a:t>showcase </a:t>
            </a:r>
            <a:r>
              <a:rPr lang="it-IT" sz="3200" dirty="0" err="1">
                <a:latin typeface="+mj-lt"/>
              </a:rPr>
              <a:t>project</a:t>
            </a:r>
            <a:r>
              <a:rPr lang="it-IT" sz="3200" dirty="0">
                <a:latin typeface="+mj-lt"/>
              </a:rPr>
              <a:t> for</a:t>
            </a:r>
            <a:br>
              <a:rPr lang="it-IT" sz="3200" dirty="0">
                <a:latin typeface="+mj-lt"/>
              </a:rPr>
            </a:br>
            <a:r>
              <a:rPr lang="it-IT" sz="3200" dirty="0" err="1">
                <a:latin typeface="+mj-lt"/>
              </a:rPr>
              <a:t>their</a:t>
            </a:r>
            <a:r>
              <a:rPr lang="it-IT" sz="3200" dirty="0">
                <a:latin typeface="+mj-lt"/>
              </a:rPr>
              <a:t> AI </a:t>
            </a:r>
            <a:r>
              <a:rPr lang="it-IT" sz="3200" dirty="0" err="1">
                <a:latin typeface="+mj-lt"/>
              </a:rPr>
              <a:t>platform</a:t>
            </a:r>
            <a:br>
              <a:rPr lang="it-IT" sz="3200" dirty="0">
                <a:latin typeface="+mj-lt"/>
              </a:rPr>
            </a:br>
            <a:br>
              <a:rPr lang="it-IT" sz="3200" dirty="0">
                <a:latin typeface="+mj-lt"/>
              </a:rPr>
            </a:br>
            <a:r>
              <a:rPr lang="it-IT" sz="3200" dirty="0">
                <a:latin typeface="+mj-lt"/>
              </a:rPr>
              <a:t>Elena </a:t>
            </a:r>
            <a:r>
              <a:rPr lang="it-IT" sz="3200" dirty="0" err="1">
                <a:latin typeface="+mj-lt"/>
              </a:rPr>
              <a:t>Nieddu</a:t>
            </a:r>
            <a:r>
              <a:rPr lang="it-IT" sz="3200" dirty="0">
                <a:latin typeface="+mj-lt"/>
              </a:rPr>
              <a:t> (</a:t>
            </a:r>
            <a:r>
              <a:rPr lang="it-IT" sz="3200" dirty="0" err="1">
                <a:latin typeface="+mj-lt"/>
              </a:rPr>
              <a:t>PhD</a:t>
            </a:r>
            <a:r>
              <a:rPr lang="it-IT" sz="3200" dirty="0">
                <a:latin typeface="+mj-lt"/>
              </a:rPr>
              <a:t> </a:t>
            </a:r>
            <a:r>
              <a:rPr lang="it-IT" sz="3200" dirty="0" err="1">
                <a:latin typeface="+mj-lt"/>
              </a:rPr>
              <a:t>student</a:t>
            </a:r>
            <a:r>
              <a:rPr lang="it-IT" sz="3200" dirty="0">
                <a:latin typeface="+mj-lt"/>
              </a:rPr>
              <a:t>)</a:t>
            </a:r>
            <a:br>
              <a:rPr lang="it-IT" sz="3200" dirty="0">
                <a:latin typeface="+mj-lt"/>
              </a:rPr>
            </a:br>
            <a:r>
              <a:rPr lang="it-IT" sz="3200" dirty="0" err="1">
                <a:latin typeface="+mj-lt"/>
              </a:rPr>
              <a:t>has</a:t>
            </a:r>
            <a:r>
              <a:rPr lang="it-IT" sz="3200" dirty="0">
                <a:latin typeface="+mj-lt"/>
              </a:rPr>
              <a:t> </a:t>
            </a:r>
            <a:r>
              <a:rPr lang="it-IT" sz="3200" dirty="0" err="1">
                <a:latin typeface="+mj-lt"/>
              </a:rPr>
              <a:t>been</a:t>
            </a:r>
            <a:r>
              <a:rPr lang="it-IT" sz="3200" dirty="0">
                <a:latin typeface="+mj-lt"/>
              </a:rPr>
              <a:t> </a:t>
            </a:r>
            <a:r>
              <a:rPr lang="it-IT" sz="3200" dirty="0" err="1">
                <a:latin typeface="+mj-lt"/>
              </a:rPr>
              <a:t>invited</a:t>
            </a:r>
            <a:r>
              <a:rPr lang="it-IT" sz="3200" dirty="0">
                <a:latin typeface="+mj-lt"/>
              </a:rPr>
              <a:t> to </a:t>
            </a:r>
            <a:r>
              <a:rPr lang="it-IT" sz="3200" dirty="0" err="1">
                <a:latin typeface="+mj-lt"/>
              </a:rPr>
              <a:t>give</a:t>
            </a:r>
            <a:r>
              <a:rPr lang="it-IT" sz="3200" dirty="0">
                <a:latin typeface="+mj-lt"/>
              </a:rPr>
              <a:t> a talk </a:t>
            </a:r>
            <a:r>
              <a:rPr lang="it-IT" sz="3200" dirty="0" err="1">
                <a:latin typeface="+mj-lt"/>
              </a:rPr>
              <a:t>at</a:t>
            </a:r>
            <a:endParaRPr lang="it-IT" sz="3200" dirty="0">
              <a:latin typeface="+mj-lt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it-IT" sz="2800" dirty="0">
                <a:latin typeface="+mj-lt"/>
              </a:rPr>
              <a:t>Google </a:t>
            </a:r>
            <a:r>
              <a:rPr lang="it-IT" sz="2800" dirty="0" err="1">
                <a:latin typeface="+mj-lt"/>
              </a:rPr>
              <a:t>Tensorflow</a:t>
            </a:r>
            <a:r>
              <a:rPr lang="it-IT" sz="2800" dirty="0">
                <a:latin typeface="+mj-lt"/>
              </a:rPr>
              <a:t> </a:t>
            </a:r>
            <a:r>
              <a:rPr lang="it-IT" sz="2800" dirty="0" err="1">
                <a:latin typeface="+mj-lt"/>
              </a:rPr>
              <a:t>Dev</a:t>
            </a:r>
            <a:r>
              <a:rPr lang="it-IT" sz="2800" dirty="0">
                <a:latin typeface="+mj-lt"/>
              </a:rPr>
              <a:t> Summit 2019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it-IT" sz="2800" dirty="0" err="1">
                <a:latin typeface="+mj-lt"/>
              </a:rPr>
              <a:t>Fantastic</a:t>
            </a:r>
            <a:r>
              <a:rPr lang="it-IT" sz="2800" dirty="0">
                <a:latin typeface="+mj-lt"/>
              </a:rPr>
              <a:t> </a:t>
            </a:r>
            <a:r>
              <a:rPr lang="it-IT" sz="2800" dirty="0" err="1">
                <a:latin typeface="+mj-lt"/>
              </a:rPr>
              <a:t>Futures</a:t>
            </a:r>
            <a:r>
              <a:rPr lang="it-IT" sz="2800" dirty="0">
                <a:latin typeface="+mj-lt"/>
              </a:rPr>
              <a:t> 2019: a conference </a:t>
            </a:r>
            <a:r>
              <a:rPr lang="it-IT" sz="2800" dirty="0" err="1">
                <a:latin typeface="+mj-lt"/>
              </a:rPr>
              <a:t>organized</a:t>
            </a:r>
            <a:r>
              <a:rPr lang="it-IT" sz="2800" dirty="0">
                <a:latin typeface="+mj-lt"/>
              </a:rPr>
              <a:t> by Stanford Libraries</a:t>
            </a:r>
            <a:endParaRPr lang="en-US" sz="2800" dirty="0">
              <a:latin typeface="+mj-lt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19BFF3D8-1645-894F-A51E-856A182B1F8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8054" y="1079699"/>
            <a:ext cx="5754787" cy="290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6549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36F640E-EA10-7444-A363-52677FA63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CA43AD9-8CB5-E245-8EEA-107019DE73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Scientific results</a:t>
            </a:r>
          </a:p>
          <a:p>
            <a:r>
              <a:rPr lang="en-US" dirty="0"/>
              <a:t>Third mission</a:t>
            </a:r>
          </a:p>
          <a:p>
            <a:r>
              <a:rPr lang="en-US" dirty="0">
                <a:solidFill>
                  <a:schemeClr val="tx1"/>
                </a:solidFill>
              </a:rPr>
              <a:t>Technology transfer</a:t>
            </a:r>
          </a:p>
        </p:txBody>
      </p:sp>
    </p:spTree>
    <p:extLst>
      <p:ext uri="{BB962C8B-B14F-4D97-AF65-F5344CB8AC3E}">
        <p14:creationId xmlns:p14="http://schemas.microsoft.com/office/powerpoint/2010/main" val="26025892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2ACF8E0-3C56-BA4B-9865-E992759C2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Technology Transfer (1/3) </a:t>
            </a:r>
          </a:p>
        </p:txBody>
      </p:sp>
      <p:sp useBgFill="1">
        <p:nvSpPr>
          <p:cNvPr id="3" name="Segnaposto contenuto 2">
            <a:extLst>
              <a:ext uri="{FF2B5EF4-FFF2-40B4-BE49-F238E27FC236}">
                <a16:creationId xmlns:a16="http://schemas.microsoft.com/office/drawing/2014/main" id="{942EB3C7-F67B-B448-A479-AF303C7B19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809735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+mj-lt"/>
              </a:rPr>
              <a:t>T</a:t>
            </a:r>
            <a:r>
              <a:rPr lang="en-US" b="1" dirty="0">
                <a:latin typeface="+mj-lt"/>
              </a:rPr>
              <a:t>echnology Transfer Project </a:t>
            </a:r>
            <a:r>
              <a:rPr lang="en-US" dirty="0">
                <a:latin typeface="+mj-lt"/>
              </a:rPr>
              <a:t>with a local company (Lambo </a:t>
            </a:r>
            <a:r>
              <a:rPr lang="en-US" dirty="0" err="1">
                <a:latin typeface="+mj-lt"/>
              </a:rPr>
              <a:t>srl</a:t>
            </a:r>
            <a:r>
              <a:rPr lang="en-US" dirty="0">
                <a:latin typeface="+mj-lt"/>
              </a:rPr>
              <a:t>):</a:t>
            </a:r>
          </a:p>
          <a:p>
            <a:pPr marL="0" indent="0">
              <a:buNone/>
            </a:pPr>
            <a:r>
              <a:rPr lang="en-US" dirty="0">
                <a:latin typeface="+mj-lt"/>
              </a:rPr>
              <a:t>they need a solution to read and transcribe fiscal documents.</a:t>
            </a:r>
          </a:p>
          <a:p>
            <a:pPr marL="0" indent="0">
              <a:buNone/>
            </a:pPr>
            <a:r>
              <a:rPr lang="en-US" dirty="0">
                <a:latin typeface="+mj-lt"/>
              </a:rPr>
              <a:t>We customized our AI system to operate on the smartphone</a:t>
            </a:r>
          </a:p>
          <a:p>
            <a:pPr marL="0" indent="0">
              <a:buNone/>
            </a:pPr>
            <a:endParaRPr lang="en-US" dirty="0">
              <a:latin typeface="+mj-lt"/>
            </a:endParaRPr>
          </a:p>
          <a:p>
            <a:pPr marL="0" indent="0">
              <a:buNone/>
            </a:pPr>
            <a:r>
              <a:rPr lang="en-US" dirty="0">
                <a:latin typeface="+mj-lt"/>
              </a:rPr>
              <a:t>It is in production!</a:t>
            </a:r>
            <a:endParaRPr lang="en-US" b="1" dirty="0">
              <a:latin typeface="+mj-lt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1467ADD1-0336-BF47-B674-EA362AC9F1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09436" y="2591748"/>
            <a:ext cx="2096883" cy="3413640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AD75C23C-227E-144A-8F1C-666EA8A0F2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67820" y="2942427"/>
            <a:ext cx="2379728" cy="3915573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E114E791-A27B-3243-B377-01B407C27D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41957" y="362643"/>
            <a:ext cx="2689528" cy="1328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4626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2ACF8E0-3C56-BA4B-9865-E992759C2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Technology Transfer (2/3) </a:t>
            </a:r>
          </a:p>
        </p:txBody>
      </p:sp>
      <p:sp useBgFill="1">
        <p:nvSpPr>
          <p:cNvPr id="3" name="Segnaposto contenuto 2">
            <a:extLst>
              <a:ext uri="{FF2B5EF4-FFF2-40B4-BE49-F238E27FC236}">
                <a16:creationId xmlns:a16="http://schemas.microsoft.com/office/drawing/2014/main" id="{942EB3C7-F67B-B448-A479-AF303C7B19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273114" cy="4351338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latin typeface="+mj-lt"/>
              </a:rPr>
              <a:t>Technology Transfer Project </a:t>
            </a:r>
            <a:r>
              <a:rPr lang="en-US" dirty="0">
                <a:latin typeface="+mj-lt"/>
              </a:rPr>
              <a:t>with a local </a:t>
            </a:r>
            <a:br>
              <a:rPr lang="en-US" dirty="0">
                <a:latin typeface="+mj-lt"/>
              </a:rPr>
            </a:br>
            <a:r>
              <a:rPr lang="en-US" dirty="0">
                <a:latin typeface="+mj-lt"/>
              </a:rPr>
              <a:t>company (</a:t>
            </a:r>
            <a:r>
              <a:rPr lang="en-US" dirty="0" err="1">
                <a:latin typeface="+mj-lt"/>
              </a:rPr>
              <a:t>Mediatica</a:t>
            </a:r>
            <a:r>
              <a:rPr lang="en-US" dirty="0">
                <a:latin typeface="+mj-lt"/>
              </a:rPr>
              <a:t> SPA): </a:t>
            </a:r>
          </a:p>
          <a:p>
            <a:pPr marL="0" indent="0">
              <a:buNone/>
            </a:pPr>
            <a:r>
              <a:rPr lang="en-US" dirty="0">
                <a:latin typeface="+mj-lt"/>
              </a:rPr>
              <a:t>they need a solution to classify legal documents</a:t>
            </a:r>
          </a:p>
          <a:p>
            <a:pPr marL="0" indent="0">
              <a:buNone/>
            </a:pPr>
            <a:endParaRPr lang="en-US" dirty="0">
              <a:latin typeface="+mj-lt"/>
            </a:endParaRPr>
          </a:p>
          <a:p>
            <a:pPr marL="0" indent="0">
              <a:buNone/>
            </a:pPr>
            <a:r>
              <a:rPr lang="en-US" dirty="0">
                <a:latin typeface="+mj-lt"/>
              </a:rPr>
              <a:t>We have developed a system leveraging </a:t>
            </a:r>
            <a:br>
              <a:rPr lang="en-US" dirty="0">
                <a:latin typeface="+mj-lt"/>
              </a:rPr>
            </a:br>
            <a:r>
              <a:rPr lang="en-US" dirty="0">
                <a:latin typeface="+mj-lt"/>
              </a:rPr>
              <a:t>many ideas and skills from the experience </a:t>
            </a:r>
            <a:br>
              <a:rPr lang="en-US" dirty="0">
                <a:latin typeface="+mj-lt"/>
              </a:rPr>
            </a:br>
            <a:r>
              <a:rPr lang="en-US" dirty="0">
                <a:latin typeface="+mj-lt"/>
              </a:rPr>
              <a:t>with the manuscripts</a:t>
            </a: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A69311CB-2699-C54E-8DFE-7C6654AA6D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1314" y="1425147"/>
            <a:ext cx="4629664" cy="4629664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8D52B856-4299-7148-BFEC-2FEDD4B90F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6796" y="801002"/>
            <a:ext cx="3830593" cy="889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4444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2ACF8E0-3C56-BA4B-9865-E992759C2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Technology Transfer (3/3) </a:t>
            </a:r>
          </a:p>
        </p:txBody>
      </p:sp>
      <p:sp useBgFill="1">
        <p:nvSpPr>
          <p:cNvPr id="3" name="Segnaposto contenuto 2">
            <a:extLst>
              <a:ext uri="{FF2B5EF4-FFF2-40B4-BE49-F238E27FC236}">
                <a16:creationId xmlns:a16="http://schemas.microsoft.com/office/drawing/2014/main" id="{942EB3C7-F67B-B448-A479-AF303C7B19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739656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latin typeface="+mj-lt"/>
              </a:rPr>
              <a:t>We are going to start a project with </a:t>
            </a:r>
            <a:br>
              <a:rPr lang="en-US" dirty="0">
                <a:latin typeface="+mj-lt"/>
              </a:rPr>
            </a:br>
            <a:r>
              <a:rPr lang="en-US" dirty="0">
                <a:latin typeface="+mj-lt"/>
              </a:rPr>
              <a:t>the </a:t>
            </a:r>
            <a:r>
              <a:rPr lang="en-US" b="1" dirty="0">
                <a:latin typeface="+mj-lt"/>
              </a:rPr>
              <a:t>Italian Chamber of Deputies </a:t>
            </a:r>
            <a:r>
              <a:rPr lang="en-US" dirty="0">
                <a:latin typeface="+mj-lt"/>
              </a:rPr>
              <a:t>to </a:t>
            </a:r>
            <a:br>
              <a:rPr lang="en-US" dirty="0">
                <a:latin typeface="+mj-lt"/>
              </a:rPr>
            </a:br>
            <a:r>
              <a:rPr lang="en-US" dirty="0">
                <a:latin typeface="+mj-lt"/>
              </a:rPr>
              <a:t>transcribe historical manuscripts from their archives (</a:t>
            </a:r>
            <a:r>
              <a:rPr lang="en-US" i="1" dirty="0" err="1">
                <a:latin typeface="+mj-lt"/>
              </a:rPr>
              <a:t>Petizione</a:t>
            </a:r>
            <a:r>
              <a:rPr lang="en-US" i="1" dirty="0">
                <a:latin typeface="+mj-lt"/>
              </a:rPr>
              <a:t> 15 </a:t>
            </a:r>
            <a:r>
              <a:rPr lang="en-US" i="1" dirty="0" err="1">
                <a:latin typeface="+mj-lt"/>
              </a:rPr>
              <a:t>apr</a:t>
            </a:r>
            <a:r>
              <a:rPr lang="en-US" i="1" dirty="0">
                <a:latin typeface="+mj-lt"/>
              </a:rPr>
              <a:t> 1851</a:t>
            </a:r>
            <a:r>
              <a:rPr lang="en-US" dirty="0">
                <a:latin typeface="+mj-lt"/>
              </a:rPr>
              <a:t>, </a:t>
            </a:r>
            <a:br>
              <a:rPr lang="en-US" dirty="0">
                <a:latin typeface="+mj-lt"/>
              </a:rPr>
            </a:br>
            <a:r>
              <a:rPr lang="en-US" i="1" dirty="0" err="1">
                <a:latin typeface="+mj-lt"/>
              </a:rPr>
              <a:t>Commissione</a:t>
            </a:r>
            <a:r>
              <a:rPr lang="en-US" i="1" dirty="0">
                <a:latin typeface="+mj-lt"/>
              </a:rPr>
              <a:t> di </a:t>
            </a:r>
            <a:r>
              <a:rPr lang="en-US" i="1" dirty="0" err="1">
                <a:latin typeface="+mj-lt"/>
              </a:rPr>
              <a:t>inchiesta</a:t>
            </a:r>
            <a:r>
              <a:rPr lang="en-US" i="1" dirty="0">
                <a:latin typeface="+mj-lt"/>
              </a:rPr>
              <a:t> </a:t>
            </a:r>
            <a:r>
              <a:rPr lang="en-US" i="1" dirty="0" err="1">
                <a:latin typeface="+mj-lt"/>
              </a:rPr>
              <a:t>sul</a:t>
            </a:r>
            <a:r>
              <a:rPr lang="en-US" i="1" dirty="0">
                <a:latin typeface="+mj-lt"/>
              </a:rPr>
              <a:t> </a:t>
            </a:r>
            <a:r>
              <a:rPr lang="en-US" i="1" dirty="0" err="1">
                <a:latin typeface="+mj-lt"/>
              </a:rPr>
              <a:t>Brigantaggio</a:t>
            </a:r>
            <a:r>
              <a:rPr lang="en-US" i="1" dirty="0">
                <a:latin typeface="+mj-lt"/>
              </a:rPr>
              <a:t> 1863, </a:t>
            </a:r>
            <a:br>
              <a:rPr lang="en-US" i="1" dirty="0">
                <a:latin typeface="+mj-lt"/>
              </a:rPr>
            </a:br>
            <a:r>
              <a:rPr lang="en-US" i="1" dirty="0" err="1">
                <a:latin typeface="+mj-lt"/>
              </a:rPr>
              <a:t>Relazione</a:t>
            </a:r>
            <a:r>
              <a:rPr lang="en-US" i="1" dirty="0">
                <a:latin typeface="+mj-lt"/>
              </a:rPr>
              <a:t> </a:t>
            </a:r>
            <a:r>
              <a:rPr lang="en-US" i="1" dirty="0" err="1">
                <a:latin typeface="+mj-lt"/>
              </a:rPr>
              <a:t>Biagini</a:t>
            </a:r>
            <a:r>
              <a:rPr lang="en-US" i="1" dirty="0">
                <a:latin typeface="+mj-lt"/>
              </a:rPr>
              <a:t> Banca Romana 1889)</a:t>
            </a:r>
          </a:p>
          <a:p>
            <a:pPr marL="0" indent="0">
              <a:buNone/>
            </a:pPr>
            <a:endParaRPr lang="en-US" dirty="0">
              <a:latin typeface="+mj-lt"/>
            </a:endParaRPr>
          </a:p>
          <a:p>
            <a:pPr marL="0" indent="0">
              <a:buNone/>
            </a:pPr>
            <a:r>
              <a:rPr lang="en-US" dirty="0">
                <a:latin typeface="+mj-lt"/>
              </a:rPr>
              <a:t>Opportunities also for humanities scholars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7D394684-01BC-3144-BF51-787B993BAD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7849" y="524239"/>
            <a:ext cx="3366058" cy="1683030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03718396-263A-0F46-9E1B-9AC92E2006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0410" y="2207269"/>
            <a:ext cx="3937000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2378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36F640E-EA10-7444-A363-52677FA63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FUNDS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CA43AD9-8CB5-E245-8EEA-107019DE73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9670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7D093A0-5EAA-0C4A-9815-1D1053A79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Funds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F156C6B-3525-B845-8A09-406331F6B7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Programma Strategico Regionale per la ricerca, l'innovazione ed il trasferimento tecnologico 2017-2019 Legge Regionale n. 13 del 04/08/2008. Budget: €133.000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We have applied to FISR </a:t>
            </a:r>
            <a:br>
              <a:rPr lang="en-US" dirty="0"/>
            </a:br>
            <a:r>
              <a:rPr lang="en-US" dirty="0"/>
              <a:t>(with CNR and </a:t>
            </a:r>
            <a:r>
              <a:rPr lang="en-US" dirty="0" err="1"/>
              <a:t>Università</a:t>
            </a:r>
            <a:r>
              <a:rPr lang="en-US" dirty="0"/>
              <a:t> </a:t>
            </a:r>
            <a:r>
              <a:rPr lang="en-US" dirty="0" err="1"/>
              <a:t>della</a:t>
            </a:r>
            <a:r>
              <a:rPr lang="en-US" dirty="0"/>
              <a:t> Campania "</a:t>
            </a:r>
            <a:r>
              <a:rPr lang="en-US" dirty="0" err="1"/>
              <a:t>Vanvitelli</a:t>
            </a:r>
            <a:r>
              <a:rPr lang="en-US" dirty="0"/>
              <a:t>")</a:t>
            </a:r>
          </a:p>
          <a:p>
            <a:r>
              <a:rPr lang="en-US" dirty="0"/>
              <a:t>We are working to apply to a H2020 call</a:t>
            </a:r>
            <a:br>
              <a:rPr lang="en-US" dirty="0"/>
            </a:br>
            <a:r>
              <a:rPr lang="en-US" dirty="0"/>
              <a:t>(</a:t>
            </a:r>
            <a:r>
              <a:rPr lang="it-IT" dirty="0" err="1"/>
              <a:t>Curation</a:t>
            </a:r>
            <a:r>
              <a:rPr lang="it-IT" dirty="0"/>
              <a:t> of </a:t>
            </a:r>
            <a:r>
              <a:rPr lang="it-IT" dirty="0" err="1"/>
              <a:t>digital</a:t>
            </a:r>
            <a:r>
              <a:rPr lang="it-IT" dirty="0"/>
              <a:t> </a:t>
            </a:r>
            <a:r>
              <a:rPr lang="it-IT" dirty="0" err="1"/>
              <a:t>assets</a:t>
            </a:r>
            <a:r>
              <a:rPr lang="it-IT" dirty="0"/>
              <a:t> and </a:t>
            </a:r>
            <a:r>
              <a:rPr lang="it-IT" dirty="0" err="1"/>
              <a:t>advanced</a:t>
            </a:r>
            <a:r>
              <a:rPr lang="it-IT" dirty="0"/>
              <a:t> </a:t>
            </a:r>
            <a:r>
              <a:rPr lang="it-IT" dirty="0" err="1"/>
              <a:t>digitisation</a:t>
            </a:r>
            <a:r>
              <a:rPr lang="it-IT" dirty="0"/>
              <a:t> </a:t>
            </a:r>
            <a:br>
              <a:rPr lang="it-IT" dirty="0"/>
            </a:br>
            <a:r>
              <a:rPr lang="it-IT" dirty="0"/>
              <a:t> DT-TRANSFORMATIONS-12-2018-2020)</a:t>
            </a:r>
          </a:p>
        </p:txBody>
      </p:sp>
    </p:spTree>
    <p:extLst>
      <p:ext uri="{BB962C8B-B14F-4D97-AF65-F5344CB8AC3E}">
        <p14:creationId xmlns:p14="http://schemas.microsoft.com/office/powerpoint/2010/main" val="20348591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C9A40A84-C044-4448-9B57-A16FF3FEF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Ad </a:t>
            </a:r>
            <a:r>
              <a:rPr lang="en-US" dirty="0" err="1"/>
              <a:t>maiora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277156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4457</TotalTime>
  <Words>405</Words>
  <Application>Microsoft Macintosh PowerPoint</Application>
  <PresentationFormat>Widescreen</PresentationFormat>
  <Paragraphs>116</Paragraphs>
  <Slides>32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Cambria</vt:lpstr>
      <vt:lpstr>Times</vt:lpstr>
      <vt:lpstr>Tema di Office</vt:lpstr>
      <vt:lpstr>Presentazione standard di PowerPoint</vt:lpstr>
      <vt:lpstr>GOALS &amp; CONTENTS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Problem</vt:lpstr>
      <vt:lpstr>AI reading medieval manuscripts</vt:lpstr>
      <vt:lpstr>PEOPLE</vt:lpstr>
      <vt:lpstr>The project is inherently interdisciplinary</vt:lpstr>
      <vt:lpstr>Diversities (gender and disciplines)</vt:lpstr>
      <vt:lpstr>PROGRESS</vt:lpstr>
      <vt:lpstr>Progress</vt:lpstr>
      <vt:lpstr>Presentazione standard di PowerPoint</vt:lpstr>
      <vt:lpstr>Progress: next steps</vt:lpstr>
      <vt:lpstr>Results so far</vt:lpstr>
      <vt:lpstr>RESULTS</vt:lpstr>
      <vt:lpstr>RESULTS</vt:lpstr>
      <vt:lpstr>Scientific results</vt:lpstr>
      <vt:lpstr>RESULTS</vt:lpstr>
      <vt:lpstr>Presentazione standard di PowerPoint</vt:lpstr>
      <vt:lpstr>Presentazione standard di PowerPoint</vt:lpstr>
      <vt:lpstr>Third Mission (1/3)</vt:lpstr>
      <vt:lpstr>Third Mission (2/3)</vt:lpstr>
      <vt:lpstr>Third Mission (3/3)</vt:lpstr>
      <vt:lpstr>RESULTS</vt:lpstr>
      <vt:lpstr>Technology Transfer (1/3) </vt:lpstr>
      <vt:lpstr>Technology Transfer (2/3) </vt:lpstr>
      <vt:lpstr>Technology Transfer (3/3) </vt:lpstr>
      <vt:lpstr>FUNDS</vt:lpstr>
      <vt:lpstr>Funds</vt:lpstr>
      <vt:lpstr>Ad maiora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Paolo Merialdo</dc:creator>
  <cp:lastModifiedBy>Paolo Merialdo</cp:lastModifiedBy>
  <cp:revision>27</cp:revision>
  <dcterms:created xsi:type="dcterms:W3CDTF">2019-10-11T06:57:05Z</dcterms:created>
  <dcterms:modified xsi:type="dcterms:W3CDTF">2019-10-14T09:14:13Z</dcterms:modified>
</cp:coreProperties>
</file>