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4" r:id="rId1"/>
  </p:sldMasterIdLst>
  <p:notesMasterIdLst>
    <p:notesMasterId r:id="rId26"/>
  </p:notesMasterIdLst>
  <p:sldIdLst>
    <p:sldId id="316" r:id="rId2"/>
    <p:sldId id="332" r:id="rId3"/>
    <p:sldId id="331" r:id="rId4"/>
    <p:sldId id="333" r:id="rId5"/>
    <p:sldId id="343" r:id="rId6"/>
    <p:sldId id="334" r:id="rId7"/>
    <p:sldId id="326" r:id="rId8"/>
    <p:sldId id="346" r:id="rId9"/>
    <p:sldId id="347" r:id="rId10"/>
    <p:sldId id="335" r:id="rId11"/>
    <p:sldId id="336" r:id="rId12"/>
    <p:sldId id="258" r:id="rId13"/>
    <p:sldId id="337" r:id="rId14"/>
    <p:sldId id="349" r:id="rId15"/>
    <p:sldId id="348" r:id="rId16"/>
    <p:sldId id="352" r:id="rId17"/>
    <p:sldId id="355" r:id="rId18"/>
    <p:sldId id="353" r:id="rId19"/>
    <p:sldId id="354" r:id="rId20"/>
    <p:sldId id="356" r:id="rId21"/>
    <p:sldId id="339" r:id="rId22"/>
    <p:sldId id="345" r:id="rId23"/>
    <p:sldId id="340" r:id="rId24"/>
    <p:sldId id="357" r:id="rId25"/>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6985" autoAdjust="0"/>
    <p:restoredTop sz="92069"/>
  </p:normalViewPr>
  <p:slideViewPr>
    <p:cSldViewPr snapToGrid="0">
      <p:cViewPr varScale="1">
        <p:scale>
          <a:sx n="93" d="100"/>
          <a:sy n="93" d="100"/>
        </p:scale>
        <p:origin x="240" y="248"/>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E3191CC-0160-AF45-9E94-2C9F46D110C3}" type="doc">
      <dgm:prSet loTypeId="urn:microsoft.com/office/officeart/2005/8/layout/venn1" loCatId="relationship" qsTypeId="urn:microsoft.com/office/officeart/2005/8/quickstyle/3d2" qsCatId="3D" csTypeId="urn:microsoft.com/office/officeart/2005/8/colors/colorful1" csCatId="colorful"/>
      <dgm:spPr/>
      <dgm:t>
        <a:bodyPr/>
        <a:lstStyle/>
        <a:p>
          <a:endParaRPr lang="it-IT"/>
        </a:p>
      </dgm:t>
    </dgm:pt>
    <dgm:pt modelId="{36694B32-3F0C-C047-A85A-0E800653F12E}">
      <dgm:prSet/>
      <dgm:spPr/>
      <dgm:t>
        <a:bodyPr/>
        <a:lstStyle/>
        <a:p>
          <a:r>
            <a:rPr lang="it-IT" dirty="0"/>
            <a:t>identificazione</a:t>
          </a:r>
          <a:r>
            <a:rPr lang="en-US" dirty="0"/>
            <a:t> </a:t>
          </a:r>
          <a:r>
            <a:rPr lang="en-US" dirty="0" err="1"/>
            <a:t>delle</a:t>
          </a:r>
          <a:r>
            <a:rPr lang="en-US" dirty="0"/>
            <a:t> </a:t>
          </a:r>
          <a:r>
            <a:rPr lang="en-US" b="1" dirty="0" err="1">
              <a:solidFill>
                <a:srgbClr val="C00000"/>
              </a:solidFill>
            </a:rPr>
            <a:t>migliori</a:t>
          </a:r>
          <a:r>
            <a:rPr lang="en-US" b="1" dirty="0">
              <a:solidFill>
                <a:srgbClr val="C00000"/>
              </a:solidFill>
            </a:rPr>
            <a:t> </a:t>
          </a:r>
          <a:r>
            <a:rPr lang="en-US" b="1" dirty="0" err="1">
              <a:solidFill>
                <a:srgbClr val="C00000"/>
              </a:solidFill>
            </a:rPr>
            <a:t>superfici</a:t>
          </a:r>
          <a:r>
            <a:rPr lang="en-US" b="1" dirty="0">
              <a:solidFill>
                <a:srgbClr val="C00000"/>
              </a:solidFill>
            </a:rPr>
            <a:t> </a:t>
          </a:r>
          <a:r>
            <a:rPr lang="en-US" b="1" dirty="0" err="1">
              <a:solidFill>
                <a:srgbClr val="C00000"/>
              </a:solidFill>
            </a:rPr>
            <a:t>nanostruttutturate</a:t>
          </a:r>
          <a:r>
            <a:rPr lang="en-US" b="1" dirty="0">
              <a:solidFill>
                <a:srgbClr val="C00000"/>
              </a:solidFill>
            </a:rPr>
            <a:t> </a:t>
          </a:r>
          <a:r>
            <a:rPr lang="en-US" b="1" dirty="0" err="1">
              <a:solidFill>
                <a:srgbClr val="C00000"/>
              </a:solidFill>
            </a:rPr>
            <a:t>biocompatibili</a:t>
          </a:r>
          <a:r>
            <a:rPr lang="en-US" b="1" dirty="0">
              <a:solidFill>
                <a:srgbClr val="C00000"/>
              </a:solidFill>
            </a:rPr>
            <a:t> da </a:t>
          </a:r>
          <a:r>
            <a:rPr lang="en-US" b="1" dirty="0" err="1">
              <a:solidFill>
                <a:srgbClr val="C00000"/>
              </a:solidFill>
            </a:rPr>
            <a:t>sviluppare</a:t>
          </a:r>
          <a:r>
            <a:rPr lang="en-US" b="1" dirty="0"/>
            <a:t>, </a:t>
          </a:r>
          <a:r>
            <a:rPr lang="en-US" dirty="0"/>
            <a:t>in </a:t>
          </a:r>
          <a:r>
            <a:rPr lang="en-US" dirty="0" err="1"/>
            <a:t>grado</a:t>
          </a:r>
          <a:r>
            <a:rPr lang="en-US" dirty="0"/>
            <a:t> di </a:t>
          </a:r>
          <a:r>
            <a:rPr lang="en-US" dirty="0" err="1"/>
            <a:t>favorire</a:t>
          </a:r>
          <a:r>
            <a:rPr lang="en-US" dirty="0"/>
            <a:t> </a:t>
          </a:r>
          <a:r>
            <a:rPr lang="en-US" dirty="0" err="1"/>
            <a:t>il</a:t>
          </a:r>
          <a:r>
            <a:rPr lang="en-US" dirty="0"/>
            <a:t> </a:t>
          </a:r>
          <a:r>
            <a:rPr lang="en-US" dirty="0" err="1"/>
            <a:t>processo</a:t>
          </a:r>
          <a:r>
            <a:rPr lang="en-US" dirty="0"/>
            <a:t> di </a:t>
          </a:r>
          <a:r>
            <a:rPr lang="en-US" dirty="0" err="1"/>
            <a:t>rigenerazione</a:t>
          </a:r>
          <a:r>
            <a:rPr lang="en-US" dirty="0"/>
            <a:t> </a:t>
          </a:r>
          <a:r>
            <a:rPr lang="en-US" dirty="0" err="1"/>
            <a:t>tissutale</a:t>
          </a:r>
          <a:r>
            <a:rPr lang="en-US" dirty="0"/>
            <a:t>.</a:t>
          </a:r>
          <a:endParaRPr lang="it-IT" dirty="0"/>
        </a:p>
      </dgm:t>
    </dgm:pt>
    <dgm:pt modelId="{789DD6EB-179D-A94F-94B5-E2DE90393C58}" type="parTrans" cxnId="{98D9F239-6E68-B541-8427-A8F133A6AADC}">
      <dgm:prSet/>
      <dgm:spPr/>
      <dgm:t>
        <a:bodyPr/>
        <a:lstStyle/>
        <a:p>
          <a:endParaRPr lang="it-IT"/>
        </a:p>
      </dgm:t>
    </dgm:pt>
    <dgm:pt modelId="{2E456086-47A0-B74F-B402-DDEB48A5565C}" type="sibTrans" cxnId="{98D9F239-6E68-B541-8427-A8F133A6AADC}">
      <dgm:prSet/>
      <dgm:spPr/>
      <dgm:t>
        <a:bodyPr/>
        <a:lstStyle/>
        <a:p>
          <a:endParaRPr lang="it-IT"/>
        </a:p>
      </dgm:t>
    </dgm:pt>
    <dgm:pt modelId="{FD15971B-FBEA-1C41-B6EB-96C005331E2C}">
      <dgm:prSet/>
      <dgm:spPr/>
      <dgm:t>
        <a:bodyPr/>
        <a:lstStyle/>
        <a:p>
          <a:r>
            <a:rPr lang="en-US" dirty="0" err="1"/>
            <a:t>identificazione</a:t>
          </a:r>
          <a:r>
            <a:rPr lang="en-US" dirty="0"/>
            <a:t> </a:t>
          </a:r>
          <a:r>
            <a:rPr lang="en-US" dirty="0" err="1"/>
            <a:t>della</a:t>
          </a:r>
          <a:r>
            <a:rPr lang="en-US" dirty="0"/>
            <a:t> </a:t>
          </a:r>
          <a:r>
            <a:rPr lang="en-US" b="1" dirty="0" err="1">
              <a:solidFill>
                <a:srgbClr val="C00000"/>
              </a:solidFill>
            </a:rPr>
            <a:t>migliore</a:t>
          </a:r>
          <a:r>
            <a:rPr lang="en-US" b="1" dirty="0">
              <a:solidFill>
                <a:srgbClr val="C00000"/>
              </a:solidFill>
            </a:rPr>
            <a:t> </a:t>
          </a:r>
          <a:r>
            <a:rPr lang="en-US" b="1" dirty="0" err="1">
              <a:solidFill>
                <a:srgbClr val="C00000"/>
              </a:solidFill>
            </a:rPr>
            <a:t>funzionalizzazione</a:t>
          </a:r>
          <a:r>
            <a:rPr lang="en-US" b="1" dirty="0">
              <a:solidFill>
                <a:srgbClr val="C00000"/>
              </a:solidFill>
            </a:rPr>
            <a:t> </a:t>
          </a:r>
          <a:r>
            <a:rPr lang="en-US" b="1" dirty="0" err="1">
              <a:solidFill>
                <a:srgbClr val="C00000"/>
              </a:solidFill>
            </a:rPr>
            <a:t>chimica</a:t>
          </a:r>
          <a:r>
            <a:rPr lang="en-US" b="1" dirty="0">
              <a:solidFill>
                <a:srgbClr val="C00000"/>
              </a:solidFill>
            </a:rPr>
            <a:t> </a:t>
          </a:r>
          <a:r>
            <a:rPr lang="en-US" dirty="0" err="1"/>
            <a:t>che</a:t>
          </a:r>
          <a:r>
            <a:rPr lang="en-US" dirty="0"/>
            <a:t> fosse in </a:t>
          </a:r>
          <a:r>
            <a:rPr lang="en-US" dirty="0" err="1"/>
            <a:t>grado</a:t>
          </a:r>
          <a:r>
            <a:rPr lang="en-US" dirty="0"/>
            <a:t> di “</a:t>
          </a:r>
          <a:r>
            <a:rPr lang="en-US" dirty="0" err="1"/>
            <a:t>guidare</a:t>
          </a:r>
          <a:r>
            <a:rPr lang="en-US" dirty="0"/>
            <a:t>” </a:t>
          </a:r>
          <a:r>
            <a:rPr lang="en-US" dirty="0" err="1"/>
            <a:t>correttamente</a:t>
          </a:r>
          <a:r>
            <a:rPr lang="en-US" dirty="0"/>
            <a:t> </a:t>
          </a:r>
          <a:r>
            <a:rPr lang="en-US" dirty="0" err="1"/>
            <a:t>il</a:t>
          </a:r>
          <a:r>
            <a:rPr lang="en-US" dirty="0"/>
            <a:t> </a:t>
          </a:r>
          <a:r>
            <a:rPr lang="en-US" dirty="0" err="1"/>
            <a:t>processo</a:t>
          </a:r>
          <a:r>
            <a:rPr lang="en-US" dirty="0"/>
            <a:t> di </a:t>
          </a:r>
          <a:r>
            <a:rPr lang="en-US" dirty="0" err="1"/>
            <a:t>rigenerazione</a:t>
          </a:r>
          <a:r>
            <a:rPr lang="en-US" dirty="0"/>
            <a:t> </a:t>
          </a:r>
          <a:r>
            <a:rPr lang="en-US" dirty="0" err="1"/>
            <a:t>tissutale</a:t>
          </a:r>
          <a:r>
            <a:rPr lang="en-US" dirty="0"/>
            <a:t>.</a:t>
          </a:r>
          <a:endParaRPr lang="it-IT" dirty="0"/>
        </a:p>
      </dgm:t>
    </dgm:pt>
    <dgm:pt modelId="{1CC574A1-640D-2141-A160-49FCE166F255}" type="parTrans" cxnId="{8AFCF188-C5FE-DB44-AC60-1F8E21B9EC30}">
      <dgm:prSet/>
      <dgm:spPr/>
      <dgm:t>
        <a:bodyPr/>
        <a:lstStyle/>
        <a:p>
          <a:endParaRPr lang="it-IT"/>
        </a:p>
      </dgm:t>
    </dgm:pt>
    <dgm:pt modelId="{A0259DC6-4986-B74C-8564-408F0E8D25CD}" type="sibTrans" cxnId="{8AFCF188-C5FE-DB44-AC60-1F8E21B9EC30}">
      <dgm:prSet/>
      <dgm:spPr/>
      <dgm:t>
        <a:bodyPr/>
        <a:lstStyle/>
        <a:p>
          <a:endParaRPr lang="it-IT"/>
        </a:p>
      </dgm:t>
    </dgm:pt>
    <dgm:pt modelId="{E5E2E8AC-5FEE-8540-B67E-6BC4D4EB33B8}">
      <dgm:prSet/>
      <dgm:spPr/>
      <dgm:t>
        <a:bodyPr/>
        <a:lstStyle/>
        <a:p>
          <a:r>
            <a:rPr lang="en-US" dirty="0" err="1"/>
            <a:t>identificazione</a:t>
          </a:r>
          <a:r>
            <a:rPr lang="en-US" dirty="0"/>
            <a:t> del </a:t>
          </a:r>
          <a:r>
            <a:rPr lang="en-US" b="1" dirty="0" err="1">
              <a:solidFill>
                <a:srgbClr val="C00000"/>
              </a:solidFill>
            </a:rPr>
            <a:t>miglior</a:t>
          </a:r>
          <a:r>
            <a:rPr lang="en-US" b="1" dirty="0">
              <a:solidFill>
                <a:srgbClr val="C00000"/>
              </a:solidFill>
            </a:rPr>
            <a:t> </a:t>
          </a:r>
          <a:r>
            <a:rPr lang="en-US" b="1" dirty="0" err="1">
              <a:solidFill>
                <a:srgbClr val="C00000"/>
              </a:solidFill>
            </a:rPr>
            <a:t>modello</a:t>
          </a:r>
          <a:r>
            <a:rPr lang="en-US" b="1" dirty="0">
              <a:solidFill>
                <a:srgbClr val="C00000"/>
              </a:solidFill>
            </a:rPr>
            <a:t> </a:t>
          </a:r>
          <a:r>
            <a:rPr lang="en-US" b="1" dirty="0" err="1">
              <a:solidFill>
                <a:srgbClr val="C00000"/>
              </a:solidFill>
            </a:rPr>
            <a:t>cellulare</a:t>
          </a:r>
          <a:r>
            <a:rPr lang="en-US" b="1" dirty="0">
              <a:solidFill>
                <a:srgbClr val="C00000"/>
              </a:solidFill>
            </a:rPr>
            <a:t> da “</a:t>
          </a:r>
          <a:r>
            <a:rPr lang="en-US" b="1" dirty="0" err="1">
              <a:solidFill>
                <a:srgbClr val="C00000"/>
              </a:solidFill>
            </a:rPr>
            <a:t>saggiare</a:t>
          </a:r>
          <a:r>
            <a:rPr lang="en-US" b="1" dirty="0"/>
            <a:t>”</a:t>
          </a:r>
          <a:r>
            <a:rPr lang="en-US" dirty="0"/>
            <a:t> </a:t>
          </a:r>
          <a:r>
            <a:rPr lang="en-US" dirty="0" err="1"/>
            <a:t>sulle</a:t>
          </a:r>
          <a:r>
            <a:rPr lang="en-US" dirty="0"/>
            <a:t> </a:t>
          </a:r>
          <a:r>
            <a:rPr lang="en-US" dirty="0" err="1"/>
            <a:t>superfici</a:t>
          </a:r>
          <a:r>
            <a:rPr lang="en-US" dirty="0"/>
            <a:t> </a:t>
          </a:r>
          <a:r>
            <a:rPr lang="en-US" dirty="0" err="1"/>
            <a:t>nanostrutturate</a:t>
          </a:r>
          <a:r>
            <a:rPr lang="en-US" dirty="0"/>
            <a:t> e </a:t>
          </a:r>
          <a:r>
            <a:rPr lang="en-US" dirty="0" err="1"/>
            <a:t>funzionalizzate</a:t>
          </a:r>
          <a:endParaRPr lang="it-IT" dirty="0"/>
        </a:p>
      </dgm:t>
    </dgm:pt>
    <dgm:pt modelId="{5EFC90B1-7551-6A4F-968A-8E3FBC58046C}" type="parTrans" cxnId="{2790AB03-6559-D643-AAF9-84D1E4EE5A6B}">
      <dgm:prSet/>
      <dgm:spPr/>
      <dgm:t>
        <a:bodyPr/>
        <a:lstStyle/>
        <a:p>
          <a:endParaRPr lang="it-IT"/>
        </a:p>
      </dgm:t>
    </dgm:pt>
    <dgm:pt modelId="{7CA3DD2C-A28A-FA46-AD95-D148876AAA0B}" type="sibTrans" cxnId="{2790AB03-6559-D643-AAF9-84D1E4EE5A6B}">
      <dgm:prSet/>
      <dgm:spPr/>
      <dgm:t>
        <a:bodyPr/>
        <a:lstStyle/>
        <a:p>
          <a:endParaRPr lang="it-IT"/>
        </a:p>
      </dgm:t>
    </dgm:pt>
    <dgm:pt modelId="{3CB59572-6355-5243-924F-93B740197C92}" type="pres">
      <dgm:prSet presAssocID="{DE3191CC-0160-AF45-9E94-2C9F46D110C3}" presName="compositeShape" presStyleCnt="0">
        <dgm:presLayoutVars>
          <dgm:chMax val="7"/>
          <dgm:dir/>
          <dgm:resizeHandles val="exact"/>
        </dgm:presLayoutVars>
      </dgm:prSet>
      <dgm:spPr/>
    </dgm:pt>
    <dgm:pt modelId="{B56EB48E-05F6-F343-8905-79F86FB54D1E}" type="pres">
      <dgm:prSet presAssocID="{36694B32-3F0C-C047-A85A-0E800653F12E}" presName="circ1" presStyleLbl="vennNode1" presStyleIdx="0" presStyleCnt="3"/>
      <dgm:spPr/>
    </dgm:pt>
    <dgm:pt modelId="{7ABA9D6B-9F00-F44B-8ABD-77CC149AA4E3}" type="pres">
      <dgm:prSet presAssocID="{36694B32-3F0C-C047-A85A-0E800653F12E}" presName="circ1Tx" presStyleLbl="revTx" presStyleIdx="0" presStyleCnt="0">
        <dgm:presLayoutVars>
          <dgm:chMax val="0"/>
          <dgm:chPref val="0"/>
          <dgm:bulletEnabled val="1"/>
        </dgm:presLayoutVars>
      </dgm:prSet>
      <dgm:spPr/>
    </dgm:pt>
    <dgm:pt modelId="{E1A05F56-F285-744B-A4AC-2006C5C2A429}" type="pres">
      <dgm:prSet presAssocID="{FD15971B-FBEA-1C41-B6EB-96C005331E2C}" presName="circ2" presStyleLbl="vennNode1" presStyleIdx="1" presStyleCnt="3"/>
      <dgm:spPr/>
    </dgm:pt>
    <dgm:pt modelId="{49BC9F87-4F80-444E-8355-15570FF58833}" type="pres">
      <dgm:prSet presAssocID="{FD15971B-FBEA-1C41-B6EB-96C005331E2C}" presName="circ2Tx" presStyleLbl="revTx" presStyleIdx="0" presStyleCnt="0">
        <dgm:presLayoutVars>
          <dgm:chMax val="0"/>
          <dgm:chPref val="0"/>
          <dgm:bulletEnabled val="1"/>
        </dgm:presLayoutVars>
      </dgm:prSet>
      <dgm:spPr/>
    </dgm:pt>
    <dgm:pt modelId="{518B5777-A291-9043-8D3D-F0E7346D7BFB}" type="pres">
      <dgm:prSet presAssocID="{E5E2E8AC-5FEE-8540-B67E-6BC4D4EB33B8}" presName="circ3" presStyleLbl="vennNode1" presStyleIdx="2" presStyleCnt="3"/>
      <dgm:spPr/>
    </dgm:pt>
    <dgm:pt modelId="{459DF528-DF3E-644F-AEC6-095C772479DC}" type="pres">
      <dgm:prSet presAssocID="{E5E2E8AC-5FEE-8540-B67E-6BC4D4EB33B8}" presName="circ3Tx" presStyleLbl="revTx" presStyleIdx="0" presStyleCnt="0">
        <dgm:presLayoutVars>
          <dgm:chMax val="0"/>
          <dgm:chPref val="0"/>
          <dgm:bulletEnabled val="1"/>
        </dgm:presLayoutVars>
      </dgm:prSet>
      <dgm:spPr/>
    </dgm:pt>
  </dgm:ptLst>
  <dgm:cxnLst>
    <dgm:cxn modelId="{2790AB03-6559-D643-AAF9-84D1E4EE5A6B}" srcId="{DE3191CC-0160-AF45-9E94-2C9F46D110C3}" destId="{E5E2E8AC-5FEE-8540-B67E-6BC4D4EB33B8}" srcOrd="2" destOrd="0" parTransId="{5EFC90B1-7551-6A4F-968A-8E3FBC58046C}" sibTransId="{7CA3DD2C-A28A-FA46-AD95-D148876AAA0B}"/>
    <dgm:cxn modelId="{57B5890C-1ECF-364A-B196-4C2095B90125}" type="presOf" srcId="{E5E2E8AC-5FEE-8540-B67E-6BC4D4EB33B8}" destId="{459DF528-DF3E-644F-AEC6-095C772479DC}" srcOrd="1" destOrd="0" presId="urn:microsoft.com/office/officeart/2005/8/layout/venn1"/>
    <dgm:cxn modelId="{7F4F1A31-29EE-974F-A796-389E7CA0E02E}" type="presOf" srcId="{FD15971B-FBEA-1C41-B6EB-96C005331E2C}" destId="{49BC9F87-4F80-444E-8355-15570FF58833}" srcOrd="1" destOrd="0" presId="urn:microsoft.com/office/officeart/2005/8/layout/venn1"/>
    <dgm:cxn modelId="{98D9F239-6E68-B541-8427-A8F133A6AADC}" srcId="{DE3191CC-0160-AF45-9E94-2C9F46D110C3}" destId="{36694B32-3F0C-C047-A85A-0E800653F12E}" srcOrd="0" destOrd="0" parTransId="{789DD6EB-179D-A94F-94B5-E2DE90393C58}" sibTransId="{2E456086-47A0-B74F-B402-DDEB48A5565C}"/>
    <dgm:cxn modelId="{DC520A4C-156C-924A-A21B-7B16D05CA19E}" type="presOf" srcId="{36694B32-3F0C-C047-A85A-0E800653F12E}" destId="{B56EB48E-05F6-F343-8905-79F86FB54D1E}" srcOrd="0" destOrd="0" presId="urn:microsoft.com/office/officeart/2005/8/layout/venn1"/>
    <dgm:cxn modelId="{03C05D4E-1161-5547-AE5E-DBAA440539F7}" type="presOf" srcId="{36694B32-3F0C-C047-A85A-0E800653F12E}" destId="{7ABA9D6B-9F00-F44B-8ABD-77CC149AA4E3}" srcOrd="1" destOrd="0" presId="urn:microsoft.com/office/officeart/2005/8/layout/venn1"/>
    <dgm:cxn modelId="{8AFCF188-C5FE-DB44-AC60-1F8E21B9EC30}" srcId="{DE3191CC-0160-AF45-9E94-2C9F46D110C3}" destId="{FD15971B-FBEA-1C41-B6EB-96C005331E2C}" srcOrd="1" destOrd="0" parTransId="{1CC574A1-640D-2141-A160-49FCE166F255}" sibTransId="{A0259DC6-4986-B74C-8564-408F0E8D25CD}"/>
    <dgm:cxn modelId="{69DB589D-C274-044D-AB25-565C984818AF}" type="presOf" srcId="{DE3191CC-0160-AF45-9E94-2C9F46D110C3}" destId="{3CB59572-6355-5243-924F-93B740197C92}" srcOrd="0" destOrd="0" presId="urn:microsoft.com/office/officeart/2005/8/layout/venn1"/>
    <dgm:cxn modelId="{CD3BE0B4-FE89-A140-9B49-43F2F2790680}" type="presOf" srcId="{FD15971B-FBEA-1C41-B6EB-96C005331E2C}" destId="{E1A05F56-F285-744B-A4AC-2006C5C2A429}" srcOrd="0" destOrd="0" presId="urn:microsoft.com/office/officeart/2005/8/layout/venn1"/>
    <dgm:cxn modelId="{31AD40ED-A64B-E14F-8AEE-1E2DBFFCC7FF}" type="presOf" srcId="{E5E2E8AC-5FEE-8540-B67E-6BC4D4EB33B8}" destId="{518B5777-A291-9043-8D3D-F0E7346D7BFB}" srcOrd="0" destOrd="0" presId="urn:microsoft.com/office/officeart/2005/8/layout/venn1"/>
    <dgm:cxn modelId="{FFB9AE5A-1AA1-A740-ACC5-350272B603C6}" type="presParOf" srcId="{3CB59572-6355-5243-924F-93B740197C92}" destId="{B56EB48E-05F6-F343-8905-79F86FB54D1E}" srcOrd="0" destOrd="0" presId="urn:microsoft.com/office/officeart/2005/8/layout/venn1"/>
    <dgm:cxn modelId="{8D00A498-BDD2-FA4F-A278-F16DB8D6BD23}" type="presParOf" srcId="{3CB59572-6355-5243-924F-93B740197C92}" destId="{7ABA9D6B-9F00-F44B-8ABD-77CC149AA4E3}" srcOrd="1" destOrd="0" presId="urn:microsoft.com/office/officeart/2005/8/layout/venn1"/>
    <dgm:cxn modelId="{54E0E226-B7BB-8C44-8A91-84D4B997FBE5}" type="presParOf" srcId="{3CB59572-6355-5243-924F-93B740197C92}" destId="{E1A05F56-F285-744B-A4AC-2006C5C2A429}" srcOrd="2" destOrd="0" presId="urn:microsoft.com/office/officeart/2005/8/layout/venn1"/>
    <dgm:cxn modelId="{B6E2227C-2F43-B54E-8AD1-F146DF3BA3CC}" type="presParOf" srcId="{3CB59572-6355-5243-924F-93B740197C92}" destId="{49BC9F87-4F80-444E-8355-15570FF58833}" srcOrd="3" destOrd="0" presId="urn:microsoft.com/office/officeart/2005/8/layout/venn1"/>
    <dgm:cxn modelId="{4B640190-CB1B-8745-B24D-FFBF28607CAD}" type="presParOf" srcId="{3CB59572-6355-5243-924F-93B740197C92}" destId="{518B5777-A291-9043-8D3D-F0E7346D7BFB}" srcOrd="4" destOrd="0" presId="urn:microsoft.com/office/officeart/2005/8/layout/venn1"/>
    <dgm:cxn modelId="{4350AFE4-0B50-134E-8528-3011C150A24B}" type="presParOf" srcId="{3CB59572-6355-5243-924F-93B740197C92}" destId="{459DF528-DF3E-644F-AEC6-095C772479DC}"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6EB48E-05F6-F343-8905-79F86FB54D1E}">
      <dsp:nvSpPr>
        <dsp:cNvPr id="0" name=""/>
        <dsp:cNvSpPr/>
      </dsp:nvSpPr>
      <dsp:spPr>
        <a:xfrm>
          <a:off x="7042657" y="59595"/>
          <a:ext cx="2860582" cy="2860582"/>
        </a:xfrm>
        <a:prstGeom prst="ellipse">
          <a:avLst/>
        </a:prstGeom>
        <a:gradFill rotWithShape="0">
          <a:gsLst>
            <a:gs pos="0">
              <a:schemeClr val="accent2">
                <a:alpha val="50000"/>
                <a:hueOff val="0"/>
                <a:satOff val="0"/>
                <a:lumOff val="0"/>
                <a:alphaOff val="0"/>
                <a:satMod val="103000"/>
                <a:lumMod val="102000"/>
                <a:tint val="94000"/>
              </a:schemeClr>
            </a:gs>
            <a:gs pos="50000">
              <a:schemeClr val="accent2">
                <a:alpha val="50000"/>
                <a:hueOff val="0"/>
                <a:satOff val="0"/>
                <a:lumOff val="0"/>
                <a:alphaOff val="0"/>
                <a:satMod val="110000"/>
                <a:lumMod val="100000"/>
                <a:shade val="100000"/>
              </a:schemeClr>
            </a:gs>
            <a:gs pos="100000">
              <a:schemeClr val="accent2">
                <a:alpha val="5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r>
            <a:rPr lang="it-IT" sz="1400" kern="1200" dirty="0"/>
            <a:t>identificazione</a:t>
          </a:r>
          <a:r>
            <a:rPr lang="en-US" sz="1400" kern="1200" dirty="0"/>
            <a:t> </a:t>
          </a:r>
          <a:r>
            <a:rPr lang="en-US" sz="1400" kern="1200" dirty="0" err="1"/>
            <a:t>delle</a:t>
          </a:r>
          <a:r>
            <a:rPr lang="en-US" sz="1400" kern="1200" dirty="0"/>
            <a:t> </a:t>
          </a:r>
          <a:r>
            <a:rPr lang="en-US" sz="1400" b="1" kern="1200" dirty="0" err="1">
              <a:solidFill>
                <a:srgbClr val="C00000"/>
              </a:solidFill>
            </a:rPr>
            <a:t>migliori</a:t>
          </a:r>
          <a:r>
            <a:rPr lang="en-US" sz="1400" b="1" kern="1200" dirty="0">
              <a:solidFill>
                <a:srgbClr val="C00000"/>
              </a:solidFill>
            </a:rPr>
            <a:t> </a:t>
          </a:r>
          <a:r>
            <a:rPr lang="en-US" sz="1400" b="1" kern="1200" dirty="0" err="1">
              <a:solidFill>
                <a:srgbClr val="C00000"/>
              </a:solidFill>
            </a:rPr>
            <a:t>superfici</a:t>
          </a:r>
          <a:r>
            <a:rPr lang="en-US" sz="1400" b="1" kern="1200" dirty="0">
              <a:solidFill>
                <a:srgbClr val="C00000"/>
              </a:solidFill>
            </a:rPr>
            <a:t> </a:t>
          </a:r>
          <a:r>
            <a:rPr lang="en-US" sz="1400" b="1" kern="1200" dirty="0" err="1">
              <a:solidFill>
                <a:srgbClr val="C00000"/>
              </a:solidFill>
            </a:rPr>
            <a:t>nanostruttutturate</a:t>
          </a:r>
          <a:r>
            <a:rPr lang="en-US" sz="1400" b="1" kern="1200" dirty="0">
              <a:solidFill>
                <a:srgbClr val="C00000"/>
              </a:solidFill>
            </a:rPr>
            <a:t> </a:t>
          </a:r>
          <a:r>
            <a:rPr lang="en-US" sz="1400" b="1" kern="1200" dirty="0" err="1">
              <a:solidFill>
                <a:srgbClr val="C00000"/>
              </a:solidFill>
            </a:rPr>
            <a:t>biocompatibili</a:t>
          </a:r>
          <a:r>
            <a:rPr lang="en-US" sz="1400" b="1" kern="1200" dirty="0">
              <a:solidFill>
                <a:srgbClr val="C00000"/>
              </a:solidFill>
            </a:rPr>
            <a:t> da </a:t>
          </a:r>
          <a:r>
            <a:rPr lang="en-US" sz="1400" b="1" kern="1200" dirty="0" err="1">
              <a:solidFill>
                <a:srgbClr val="C00000"/>
              </a:solidFill>
            </a:rPr>
            <a:t>sviluppare</a:t>
          </a:r>
          <a:r>
            <a:rPr lang="en-US" sz="1400" b="1" kern="1200" dirty="0"/>
            <a:t>, </a:t>
          </a:r>
          <a:r>
            <a:rPr lang="en-US" sz="1400" kern="1200" dirty="0"/>
            <a:t>in </a:t>
          </a:r>
          <a:r>
            <a:rPr lang="en-US" sz="1400" kern="1200" dirty="0" err="1"/>
            <a:t>grado</a:t>
          </a:r>
          <a:r>
            <a:rPr lang="en-US" sz="1400" kern="1200" dirty="0"/>
            <a:t> di </a:t>
          </a:r>
          <a:r>
            <a:rPr lang="en-US" sz="1400" kern="1200" dirty="0" err="1"/>
            <a:t>favorire</a:t>
          </a:r>
          <a:r>
            <a:rPr lang="en-US" sz="1400" kern="1200" dirty="0"/>
            <a:t> </a:t>
          </a:r>
          <a:r>
            <a:rPr lang="en-US" sz="1400" kern="1200" dirty="0" err="1"/>
            <a:t>il</a:t>
          </a:r>
          <a:r>
            <a:rPr lang="en-US" sz="1400" kern="1200" dirty="0"/>
            <a:t> </a:t>
          </a:r>
          <a:r>
            <a:rPr lang="en-US" sz="1400" kern="1200" dirty="0" err="1"/>
            <a:t>processo</a:t>
          </a:r>
          <a:r>
            <a:rPr lang="en-US" sz="1400" kern="1200" dirty="0"/>
            <a:t> di </a:t>
          </a:r>
          <a:r>
            <a:rPr lang="en-US" sz="1400" kern="1200" dirty="0" err="1"/>
            <a:t>rigenerazione</a:t>
          </a:r>
          <a:r>
            <a:rPr lang="en-US" sz="1400" kern="1200" dirty="0"/>
            <a:t> </a:t>
          </a:r>
          <a:r>
            <a:rPr lang="en-US" sz="1400" kern="1200" dirty="0" err="1"/>
            <a:t>tissutale</a:t>
          </a:r>
          <a:r>
            <a:rPr lang="en-US" sz="1400" kern="1200" dirty="0"/>
            <a:t>.</a:t>
          </a:r>
          <a:endParaRPr lang="it-IT" sz="1400" kern="1200" dirty="0"/>
        </a:p>
      </dsp:txBody>
      <dsp:txXfrm>
        <a:off x="7424068" y="560197"/>
        <a:ext cx="2097760" cy="1287261"/>
      </dsp:txXfrm>
    </dsp:sp>
    <dsp:sp modelId="{E1A05F56-F285-744B-A4AC-2006C5C2A429}">
      <dsp:nvSpPr>
        <dsp:cNvPr id="0" name=""/>
        <dsp:cNvSpPr/>
      </dsp:nvSpPr>
      <dsp:spPr>
        <a:xfrm>
          <a:off x="8074850" y="1847459"/>
          <a:ext cx="2860582" cy="2860582"/>
        </a:xfrm>
        <a:prstGeom prst="ellipse">
          <a:avLst/>
        </a:prstGeom>
        <a:gradFill rotWithShape="0">
          <a:gsLst>
            <a:gs pos="0">
              <a:schemeClr val="accent3">
                <a:alpha val="50000"/>
                <a:hueOff val="0"/>
                <a:satOff val="0"/>
                <a:lumOff val="0"/>
                <a:alphaOff val="0"/>
                <a:satMod val="103000"/>
                <a:lumMod val="102000"/>
                <a:tint val="94000"/>
              </a:schemeClr>
            </a:gs>
            <a:gs pos="50000">
              <a:schemeClr val="accent3">
                <a:alpha val="50000"/>
                <a:hueOff val="0"/>
                <a:satOff val="0"/>
                <a:lumOff val="0"/>
                <a:alphaOff val="0"/>
                <a:satMod val="110000"/>
                <a:lumMod val="100000"/>
                <a:shade val="100000"/>
              </a:schemeClr>
            </a:gs>
            <a:gs pos="100000">
              <a:schemeClr val="accent3">
                <a:alpha val="5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r>
            <a:rPr lang="en-US" sz="1400" kern="1200" dirty="0" err="1"/>
            <a:t>identificazione</a:t>
          </a:r>
          <a:r>
            <a:rPr lang="en-US" sz="1400" kern="1200" dirty="0"/>
            <a:t> </a:t>
          </a:r>
          <a:r>
            <a:rPr lang="en-US" sz="1400" kern="1200" dirty="0" err="1"/>
            <a:t>della</a:t>
          </a:r>
          <a:r>
            <a:rPr lang="en-US" sz="1400" kern="1200" dirty="0"/>
            <a:t> </a:t>
          </a:r>
          <a:r>
            <a:rPr lang="en-US" sz="1400" b="1" kern="1200" dirty="0" err="1">
              <a:solidFill>
                <a:srgbClr val="C00000"/>
              </a:solidFill>
            </a:rPr>
            <a:t>migliore</a:t>
          </a:r>
          <a:r>
            <a:rPr lang="en-US" sz="1400" b="1" kern="1200" dirty="0">
              <a:solidFill>
                <a:srgbClr val="C00000"/>
              </a:solidFill>
            </a:rPr>
            <a:t> </a:t>
          </a:r>
          <a:r>
            <a:rPr lang="en-US" sz="1400" b="1" kern="1200" dirty="0" err="1">
              <a:solidFill>
                <a:srgbClr val="C00000"/>
              </a:solidFill>
            </a:rPr>
            <a:t>funzionalizzazione</a:t>
          </a:r>
          <a:r>
            <a:rPr lang="en-US" sz="1400" b="1" kern="1200" dirty="0">
              <a:solidFill>
                <a:srgbClr val="C00000"/>
              </a:solidFill>
            </a:rPr>
            <a:t> </a:t>
          </a:r>
          <a:r>
            <a:rPr lang="en-US" sz="1400" b="1" kern="1200" dirty="0" err="1">
              <a:solidFill>
                <a:srgbClr val="C00000"/>
              </a:solidFill>
            </a:rPr>
            <a:t>chimica</a:t>
          </a:r>
          <a:r>
            <a:rPr lang="en-US" sz="1400" b="1" kern="1200" dirty="0">
              <a:solidFill>
                <a:srgbClr val="C00000"/>
              </a:solidFill>
            </a:rPr>
            <a:t> </a:t>
          </a:r>
          <a:r>
            <a:rPr lang="en-US" sz="1400" kern="1200" dirty="0" err="1"/>
            <a:t>che</a:t>
          </a:r>
          <a:r>
            <a:rPr lang="en-US" sz="1400" kern="1200" dirty="0"/>
            <a:t> fosse in </a:t>
          </a:r>
          <a:r>
            <a:rPr lang="en-US" sz="1400" kern="1200" dirty="0" err="1"/>
            <a:t>grado</a:t>
          </a:r>
          <a:r>
            <a:rPr lang="en-US" sz="1400" kern="1200" dirty="0"/>
            <a:t> di “</a:t>
          </a:r>
          <a:r>
            <a:rPr lang="en-US" sz="1400" kern="1200" dirty="0" err="1"/>
            <a:t>guidare</a:t>
          </a:r>
          <a:r>
            <a:rPr lang="en-US" sz="1400" kern="1200" dirty="0"/>
            <a:t>” </a:t>
          </a:r>
          <a:r>
            <a:rPr lang="en-US" sz="1400" kern="1200" dirty="0" err="1"/>
            <a:t>correttamente</a:t>
          </a:r>
          <a:r>
            <a:rPr lang="en-US" sz="1400" kern="1200" dirty="0"/>
            <a:t> </a:t>
          </a:r>
          <a:r>
            <a:rPr lang="en-US" sz="1400" kern="1200" dirty="0" err="1"/>
            <a:t>il</a:t>
          </a:r>
          <a:r>
            <a:rPr lang="en-US" sz="1400" kern="1200" dirty="0"/>
            <a:t> </a:t>
          </a:r>
          <a:r>
            <a:rPr lang="en-US" sz="1400" kern="1200" dirty="0" err="1"/>
            <a:t>processo</a:t>
          </a:r>
          <a:r>
            <a:rPr lang="en-US" sz="1400" kern="1200" dirty="0"/>
            <a:t> di </a:t>
          </a:r>
          <a:r>
            <a:rPr lang="en-US" sz="1400" kern="1200" dirty="0" err="1"/>
            <a:t>rigenerazione</a:t>
          </a:r>
          <a:r>
            <a:rPr lang="en-US" sz="1400" kern="1200" dirty="0"/>
            <a:t> </a:t>
          </a:r>
          <a:r>
            <a:rPr lang="en-US" sz="1400" kern="1200" dirty="0" err="1"/>
            <a:t>tissutale</a:t>
          </a:r>
          <a:r>
            <a:rPr lang="en-US" sz="1400" kern="1200" dirty="0"/>
            <a:t>.</a:t>
          </a:r>
          <a:endParaRPr lang="it-IT" sz="1400" kern="1200" dirty="0"/>
        </a:p>
      </dsp:txBody>
      <dsp:txXfrm>
        <a:off x="8949712" y="2586443"/>
        <a:ext cx="1716349" cy="1573320"/>
      </dsp:txXfrm>
    </dsp:sp>
    <dsp:sp modelId="{518B5777-A291-9043-8D3D-F0E7346D7BFB}">
      <dsp:nvSpPr>
        <dsp:cNvPr id="0" name=""/>
        <dsp:cNvSpPr/>
      </dsp:nvSpPr>
      <dsp:spPr>
        <a:xfrm>
          <a:off x="6010463" y="1847459"/>
          <a:ext cx="2860582" cy="2860582"/>
        </a:xfrm>
        <a:prstGeom prst="ellipse">
          <a:avLst/>
        </a:prstGeom>
        <a:gradFill rotWithShape="0">
          <a:gsLst>
            <a:gs pos="0">
              <a:schemeClr val="accent4">
                <a:alpha val="50000"/>
                <a:hueOff val="0"/>
                <a:satOff val="0"/>
                <a:lumOff val="0"/>
                <a:alphaOff val="0"/>
                <a:satMod val="103000"/>
                <a:lumMod val="102000"/>
                <a:tint val="94000"/>
              </a:schemeClr>
            </a:gs>
            <a:gs pos="50000">
              <a:schemeClr val="accent4">
                <a:alpha val="50000"/>
                <a:hueOff val="0"/>
                <a:satOff val="0"/>
                <a:lumOff val="0"/>
                <a:alphaOff val="0"/>
                <a:satMod val="110000"/>
                <a:lumMod val="100000"/>
                <a:shade val="100000"/>
              </a:schemeClr>
            </a:gs>
            <a:gs pos="100000">
              <a:schemeClr val="accent4">
                <a:alpha val="5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r>
            <a:rPr lang="en-US" sz="1400" kern="1200" dirty="0" err="1"/>
            <a:t>identificazione</a:t>
          </a:r>
          <a:r>
            <a:rPr lang="en-US" sz="1400" kern="1200" dirty="0"/>
            <a:t> del </a:t>
          </a:r>
          <a:r>
            <a:rPr lang="en-US" sz="1400" b="1" kern="1200" dirty="0" err="1">
              <a:solidFill>
                <a:srgbClr val="C00000"/>
              </a:solidFill>
            </a:rPr>
            <a:t>miglior</a:t>
          </a:r>
          <a:r>
            <a:rPr lang="en-US" sz="1400" b="1" kern="1200" dirty="0">
              <a:solidFill>
                <a:srgbClr val="C00000"/>
              </a:solidFill>
            </a:rPr>
            <a:t> </a:t>
          </a:r>
          <a:r>
            <a:rPr lang="en-US" sz="1400" b="1" kern="1200" dirty="0" err="1">
              <a:solidFill>
                <a:srgbClr val="C00000"/>
              </a:solidFill>
            </a:rPr>
            <a:t>modello</a:t>
          </a:r>
          <a:r>
            <a:rPr lang="en-US" sz="1400" b="1" kern="1200" dirty="0">
              <a:solidFill>
                <a:srgbClr val="C00000"/>
              </a:solidFill>
            </a:rPr>
            <a:t> </a:t>
          </a:r>
          <a:r>
            <a:rPr lang="en-US" sz="1400" b="1" kern="1200" dirty="0" err="1">
              <a:solidFill>
                <a:srgbClr val="C00000"/>
              </a:solidFill>
            </a:rPr>
            <a:t>cellulare</a:t>
          </a:r>
          <a:r>
            <a:rPr lang="en-US" sz="1400" b="1" kern="1200" dirty="0">
              <a:solidFill>
                <a:srgbClr val="C00000"/>
              </a:solidFill>
            </a:rPr>
            <a:t> da “</a:t>
          </a:r>
          <a:r>
            <a:rPr lang="en-US" sz="1400" b="1" kern="1200" dirty="0" err="1">
              <a:solidFill>
                <a:srgbClr val="C00000"/>
              </a:solidFill>
            </a:rPr>
            <a:t>saggiare</a:t>
          </a:r>
          <a:r>
            <a:rPr lang="en-US" sz="1400" b="1" kern="1200" dirty="0"/>
            <a:t>”</a:t>
          </a:r>
          <a:r>
            <a:rPr lang="en-US" sz="1400" kern="1200" dirty="0"/>
            <a:t> </a:t>
          </a:r>
          <a:r>
            <a:rPr lang="en-US" sz="1400" kern="1200" dirty="0" err="1"/>
            <a:t>sulle</a:t>
          </a:r>
          <a:r>
            <a:rPr lang="en-US" sz="1400" kern="1200" dirty="0"/>
            <a:t> </a:t>
          </a:r>
          <a:r>
            <a:rPr lang="en-US" sz="1400" kern="1200" dirty="0" err="1"/>
            <a:t>superfici</a:t>
          </a:r>
          <a:r>
            <a:rPr lang="en-US" sz="1400" kern="1200" dirty="0"/>
            <a:t> </a:t>
          </a:r>
          <a:r>
            <a:rPr lang="en-US" sz="1400" kern="1200" dirty="0" err="1"/>
            <a:t>nanostrutturate</a:t>
          </a:r>
          <a:r>
            <a:rPr lang="en-US" sz="1400" kern="1200" dirty="0"/>
            <a:t> e </a:t>
          </a:r>
          <a:r>
            <a:rPr lang="en-US" sz="1400" kern="1200" dirty="0" err="1"/>
            <a:t>funzionalizzate</a:t>
          </a:r>
          <a:endParaRPr lang="it-IT" sz="1400" kern="1200" dirty="0"/>
        </a:p>
      </dsp:txBody>
      <dsp:txXfrm>
        <a:off x="6279835" y="2586443"/>
        <a:ext cx="1716349" cy="1573320"/>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35811F-2CF7-5449-85B7-47C5CDBD86E8}" type="datetimeFigureOut">
              <a:rPr lang="it-IT" smtClean="0"/>
              <a:t>15/10/19</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r>
              <a:rPr lang="it-IT"/>
              <a:t>Modifica gli stili del testo dello schema
Secondo livello
Terzo livello
Quarto livello
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484E96-F00D-2542-AF22-4C3AAD29A158}" type="slidenum">
              <a:rPr lang="it-IT" smtClean="0"/>
              <a:t>‹N›</a:t>
            </a:fld>
            <a:endParaRPr lang="it-IT"/>
          </a:p>
        </p:txBody>
      </p:sp>
    </p:spTree>
    <p:extLst>
      <p:ext uri="{BB962C8B-B14F-4D97-AF65-F5344CB8AC3E}">
        <p14:creationId xmlns:p14="http://schemas.microsoft.com/office/powerpoint/2010/main" val="10328401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dirty="0">
                <a:solidFill>
                  <a:srgbClr val="000000"/>
                </a:solidFill>
                <a:latin typeface="Times New Roman" panose="02020603050405020304" pitchFamily="18" charset="0"/>
                <a:ea typeface="Times New Roman" panose="02020603050405020304" pitchFamily="18" charset="0"/>
              </a:rPr>
              <a:t>Tuttavia, l’ottimizzazione del materiale di supporto da sola non può garantire il successo dell’ingegneria tissutale che necessita di una affidabile fonte di cellule, tra le quali le cellule staminali mesenchimali (CSM) risultano ideali per la relativa facilità di isolamento e manipolazione, nonché per le loro potenzialità </a:t>
            </a:r>
            <a:r>
              <a:rPr lang="it-IT" dirty="0" err="1">
                <a:solidFill>
                  <a:srgbClr val="000000"/>
                </a:solidFill>
                <a:latin typeface="Times New Roman" panose="02020603050405020304" pitchFamily="18" charset="0"/>
                <a:ea typeface="Times New Roman" panose="02020603050405020304" pitchFamily="18" charset="0"/>
              </a:rPr>
              <a:t>differenziative</a:t>
            </a:r>
            <a:r>
              <a:rPr lang="it-IT" dirty="0">
                <a:solidFill>
                  <a:srgbClr val="000000"/>
                </a:solidFill>
                <a:latin typeface="Times New Roman" panose="02020603050405020304" pitchFamily="18" charset="0"/>
                <a:ea typeface="Times New Roman" panose="02020603050405020304" pitchFamily="18" charset="0"/>
              </a:rPr>
              <a:t>. Inoltre, le CSM rilasciano molecole bioattive solubili (fattori di crescita, citochine e molecole chemiotattiche) in grado di indirizzare il differenziamento e la migrazione, inibire i processi pro-infiammatori e stimolare i meccanismi anti-infiammatori, tutti fenomeni indispensabili per la corretta rigenerazione tissutale. La concentrazione di queste molecole varia in funzione dello stadio </a:t>
            </a:r>
            <a:r>
              <a:rPr lang="it-IT" dirty="0" err="1">
                <a:solidFill>
                  <a:srgbClr val="000000"/>
                </a:solidFill>
                <a:latin typeface="Times New Roman" panose="02020603050405020304" pitchFamily="18" charset="0"/>
                <a:ea typeface="Times New Roman" panose="02020603050405020304" pitchFamily="18" charset="0"/>
              </a:rPr>
              <a:t>differenziativo</a:t>
            </a:r>
            <a:r>
              <a:rPr lang="it-IT" dirty="0">
                <a:solidFill>
                  <a:srgbClr val="000000"/>
                </a:solidFill>
                <a:latin typeface="Times New Roman" panose="02020603050405020304" pitchFamily="18" charset="0"/>
                <a:ea typeface="Times New Roman" panose="02020603050405020304" pitchFamily="18" charset="0"/>
              </a:rPr>
              <a:t> delle cellule staminali stesse.  Le CSM sono le prime cellule a colonizzare la superficie degli impianti, e il controllo del loro differenziamento nel </a:t>
            </a:r>
            <a:r>
              <a:rPr lang="it-IT" dirty="0" err="1">
                <a:solidFill>
                  <a:srgbClr val="000000"/>
                </a:solidFill>
                <a:latin typeface="Times New Roman" panose="02020603050405020304" pitchFamily="18" charset="0"/>
                <a:ea typeface="Times New Roman" panose="02020603050405020304" pitchFamily="18" charset="0"/>
              </a:rPr>
              <a:t>lineage</a:t>
            </a:r>
            <a:r>
              <a:rPr lang="it-IT" dirty="0">
                <a:solidFill>
                  <a:srgbClr val="000000"/>
                </a:solidFill>
                <a:latin typeface="Times New Roman" panose="02020603050405020304" pitchFamily="18" charset="0"/>
                <a:ea typeface="Times New Roman" panose="02020603050405020304" pitchFamily="18" charset="0"/>
              </a:rPr>
              <a:t> osteogenico o </a:t>
            </a:r>
            <a:r>
              <a:rPr lang="it-IT" dirty="0" err="1">
                <a:solidFill>
                  <a:srgbClr val="000000"/>
                </a:solidFill>
                <a:latin typeface="Times New Roman" panose="02020603050405020304" pitchFamily="18" charset="0"/>
                <a:ea typeface="Times New Roman" panose="02020603050405020304" pitchFamily="18" charset="0"/>
              </a:rPr>
              <a:t>condrogenico</a:t>
            </a:r>
            <a:r>
              <a:rPr lang="it-IT" dirty="0">
                <a:solidFill>
                  <a:srgbClr val="000000"/>
                </a:solidFill>
                <a:latin typeface="Times New Roman" panose="02020603050405020304" pitchFamily="18" charset="0"/>
                <a:ea typeface="Times New Roman" panose="02020603050405020304" pitchFamily="18" charset="0"/>
              </a:rPr>
              <a:t>, mediante l’uso di topografie </a:t>
            </a:r>
            <a:r>
              <a:rPr lang="it-IT" dirty="0" err="1">
                <a:solidFill>
                  <a:srgbClr val="000000"/>
                </a:solidFill>
                <a:latin typeface="Times New Roman" panose="02020603050405020304" pitchFamily="18" charset="0"/>
                <a:ea typeface="Times New Roman" panose="02020603050405020304" pitchFamily="18" charset="0"/>
              </a:rPr>
              <a:t>nanostrutturate</a:t>
            </a:r>
            <a:r>
              <a:rPr lang="it-IT" dirty="0">
                <a:solidFill>
                  <a:srgbClr val="000000"/>
                </a:solidFill>
                <a:latin typeface="Times New Roman" panose="02020603050405020304" pitchFamily="18" charset="0"/>
                <a:ea typeface="Times New Roman" panose="02020603050405020304" pitchFamily="18" charset="0"/>
              </a:rPr>
              <a:t>, può favorire il processo di </a:t>
            </a:r>
            <a:r>
              <a:rPr lang="it-IT" dirty="0" err="1">
                <a:solidFill>
                  <a:srgbClr val="000000"/>
                </a:solidFill>
                <a:latin typeface="Times New Roman" panose="02020603050405020304" pitchFamily="18" charset="0"/>
                <a:ea typeface="Times New Roman" panose="02020603050405020304" pitchFamily="18" charset="0"/>
              </a:rPr>
              <a:t>osteo</a:t>
            </a:r>
            <a:r>
              <a:rPr lang="it-IT" dirty="0">
                <a:solidFill>
                  <a:srgbClr val="000000"/>
                </a:solidFill>
                <a:latin typeface="Times New Roman" panose="02020603050405020304" pitchFamily="18" charset="0"/>
                <a:ea typeface="Times New Roman" panose="02020603050405020304" pitchFamily="18" charset="0"/>
              </a:rPr>
              <a:t>- o condro-integrazione. Ad oggi, il differenziamento delle CSM verso un determinato </a:t>
            </a:r>
            <a:r>
              <a:rPr lang="it-IT" dirty="0" err="1">
                <a:solidFill>
                  <a:srgbClr val="000000"/>
                </a:solidFill>
                <a:latin typeface="Times New Roman" panose="02020603050405020304" pitchFamily="18" charset="0"/>
                <a:ea typeface="Times New Roman" panose="02020603050405020304" pitchFamily="18" charset="0"/>
              </a:rPr>
              <a:t>lineage</a:t>
            </a:r>
            <a:r>
              <a:rPr lang="it-IT" dirty="0">
                <a:solidFill>
                  <a:srgbClr val="000000"/>
                </a:solidFill>
                <a:latin typeface="Times New Roman" panose="02020603050405020304" pitchFamily="18" charset="0"/>
                <a:ea typeface="Times New Roman" panose="02020603050405020304" pitchFamily="18" charset="0"/>
              </a:rPr>
              <a:t> cellulare indotto da superfici </a:t>
            </a:r>
            <a:r>
              <a:rPr lang="it-IT" dirty="0" err="1">
                <a:solidFill>
                  <a:srgbClr val="000000"/>
                </a:solidFill>
                <a:latin typeface="Times New Roman" panose="02020603050405020304" pitchFamily="18" charset="0"/>
                <a:ea typeface="Times New Roman" panose="02020603050405020304" pitchFamily="18" charset="0"/>
              </a:rPr>
              <a:t>nanostrutturate</a:t>
            </a:r>
            <a:r>
              <a:rPr lang="it-IT" dirty="0">
                <a:solidFill>
                  <a:srgbClr val="000000"/>
                </a:solidFill>
                <a:latin typeface="Times New Roman" panose="02020603050405020304" pitchFamily="18" charset="0"/>
                <a:ea typeface="Times New Roman" panose="02020603050405020304" pitchFamily="18" charset="0"/>
              </a:rPr>
              <a:t> prevede l’azione concertata di fattori osteogenici o </a:t>
            </a:r>
            <a:r>
              <a:rPr lang="it-IT" dirty="0" err="1">
                <a:solidFill>
                  <a:srgbClr val="000000"/>
                </a:solidFill>
                <a:latin typeface="Times New Roman" panose="02020603050405020304" pitchFamily="18" charset="0"/>
                <a:ea typeface="Times New Roman" panose="02020603050405020304" pitchFamily="18" charset="0"/>
              </a:rPr>
              <a:t>condrogenici</a:t>
            </a:r>
            <a:r>
              <a:rPr lang="it-IT" dirty="0">
                <a:solidFill>
                  <a:srgbClr val="000000"/>
                </a:solidFill>
                <a:latin typeface="Times New Roman" panose="02020603050405020304" pitchFamily="18" charset="0"/>
                <a:ea typeface="Times New Roman" panose="02020603050405020304" pitchFamily="18" charset="0"/>
              </a:rPr>
              <a:t> rilasciati dai biomateriali utilizzati con gli effetti della geometria dello </a:t>
            </a:r>
            <a:r>
              <a:rPr lang="it-IT" dirty="0" err="1">
                <a:solidFill>
                  <a:srgbClr val="000000"/>
                </a:solidFill>
                <a:latin typeface="Times New Roman" panose="02020603050405020304" pitchFamily="18" charset="0"/>
                <a:ea typeface="Times New Roman" panose="02020603050405020304" pitchFamily="18" charset="0"/>
              </a:rPr>
              <a:t>scaffold</a:t>
            </a:r>
            <a:r>
              <a:rPr lang="it-IT" dirty="0">
                <a:solidFill>
                  <a:srgbClr val="000000"/>
                </a:solidFill>
                <a:latin typeface="Times New Roman" panose="02020603050405020304" pitchFamily="18" charset="0"/>
                <a:ea typeface="Times New Roman" panose="02020603050405020304" pitchFamily="18" charset="0"/>
              </a:rPr>
              <a:t> di superficie. Sebbene nelle colture in vitro questo approccio abbia portato ad esiti positivi nella sintesi di materiale tissutale, in vivo risulta difficilmente applicabile: le biomolecole in questione devono essere soggette a un rilascio a cinetica controllata e che perduri nel tempo per permettere l’integrazione corretta dell’impianto. </a:t>
            </a:r>
            <a:endParaRPr lang="it-IT" dirty="0">
              <a:latin typeface="Times New Roman" panose="02020603050405020304" pitchFamily="18" charset="0"/>
              <a:ea typeface="Times New Roman" panose="02020603050405020304" pitchFamily="18" charset="0"/>
            </a:endParaRPr>
          </a:p>
          <a:p>
            <a:endParaRPr lang="en-US" dirty="0"/>
          </a:p>
        </p:txBody>
      </p:sp>
      <p:sp>
        <p:nvSpPr>
          <p:cNvPr id="4" name="Segnaposto numero diapositiva 3"/>
          <p:cNvSpPr>
            <a:spLocks noGrp="1"/>
          </p:cNvSpPr>
          <p:nvPr>
            <p:ph type="sldNum" sz="quarter" idx="5"/>
          </p:nvPr>
        </p:nvSpPr>
        <p:spPr/>
        <p:txBody>
          <a:bodyPr/>
          <a:lstStyle/>
          <a:p>
            <a:fld id="{5A484E96-F00D-2542-AF22-4C3AAD29A158}" type="slidenum">
              <a:rPr lang="it-IT" smtClean="0"/>
              <a:t>12</a:t>
            </a:fld>
            <a:endParaRPr lang="it-IT"/>
          </a:p>
        </p:txBody>
      </p:sp>
    </p:spTree>
    <p:extLst>
      <p:ext uri="{BB962C8B-B14F-4D97-AF65-F5344CB8AC3E}">
        <p14:creationId xmlns:p14="http://schemas.microsoft.com/office/powerpoint/2010/main" val="21621734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E186C29-1F25-494D-941D-C3623C19A48F}"/>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endParaRPr lang="en-US"/>
          </a:p>
        </p:txBody>
      </p:sp>
      <p:sp>
        <p:nvSpPr>
          <p:cNvPr id="3" name="Sottotitolo 2">
            <a:extLst>
              <a:ext uri="{FF2B5EF4-FFF2-40B4-BE49-F238E27FC236}">
                <a16:creationId xmlns:a16="http://schemas.microsoft.com/office/drawing/2014/main" id="{1B312B13-9223-584C-B182-6413811D3B0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endParaRPr lang="en-US"/>
          </a:p>
        </p:txBody>
      </p:sp>
      <p:sp>
        <p:nvSpPr>
          <p:cNvPr id="4" name="Segnaposto data 3">
            <a:extLst>
              <a:ext uri="{FF2B5EF4-FFF2-40B4-BE49-F238E27FC236}">
                <a16:creationId xmlns:a16="http://schemas.microsoft.com/office/drawing/2014/main" id="{37E75D85-CFD9-DA47-A519-F7EE1173D7AA}"/>
              </a:ext>
            </a:extLst>
          </p:cNvPr>
          <p:cNvSpPr>
            <a:spLocks noGrp="1"/>
          </p:cNvSpPr>
          <p:nvPr>
            <p:ph type="dt" sz="half" idx="10"/>
          </p:nvPr>
        </p:nvSpPr>
        <p:spPr/>
        <p:txBody>
          <a:bodyPr/>
          <a:lstStyle/>
          <a:p>
            <a:fld id="{AF0E7CF1-0920-4159-8162-4C85B4EE86B4}" type="datetimeFigureOut">
              <a:rPr lang="it-IT" smtClean="0"/>
              <a:t>15/10/19</a:t>
            </a:fld>
            <a:endParaRPr lang="it-IT"/>
          </a:p>
        </p:txBody>
      </p:sp>
      <p:sp>
        <p:nvSpPr>
          <p:cNvPr id="5" name="Segnaposto piè di pagina 4">
            <a:extLst>
              <a:ext uri="{FF2B5EF4-FFF2-40B4-BE49-F238E27FC236}">
                <a16:creationId xmlns:a16="http://schemas.microsoft.com/office/drawing/2014/main" id="{D39152D3-00DB-9A41-887F-F1341DC0CF2F}"/>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7858E6CF-D59E-1F4E-9E67-4E60B0ED8A9C}"/>
              </a:ext>
            </a:extLst>
          </p:cNvPr>
          <p:cNvSpPr>
            <a:spLocks noGrp="1"/>
          </p:cNvSpPr>
          <p:nvPr>
            <p:ph type="sldNum" sz="quarter" idx="12"/>
          </p:nvPr>
        </p:nvSpPr>
        <p:spPr/>
        <p:txBody>
          <a:bodyPr/>
          <a:lstStyle/>
          <a:p>
            <a:fld id="{9F7811C2-99D3-4846-A02E-ED23D69EF4D0}" type="slidenum">
              <a:rPr lang="it-IT" smtClean="0"/>
              <a:t>‹N›</a:t>
            </a:fld>
            <a:endParaRPr lang="it-IT"/>
          </a:p>
        </p:txBody>
      </p:sp>
    </p:spTree>
    <p:extLst>
      <p:ext uri="{BB962C8B-B14F-4D97-AF65-F5344CB8AC3E}">
        <p14:creationId xmlns:p14="http://schemas.microsoft.com/office/powerpoint/2010/main" val="40593856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56D8C0F-5485-0648-8D0B-ABB9B4800282}"/>
              </a:ext>
            </a:extLst>
          </p:cNvPr>
          <p:cNvSpPr>
            <a:spLocks noGrp="1"/>
          </p:cNvSpPr>
          <p:nvPr>
            <p:ph type="title"/>
          </p:nvPr>
        </p:nvSpPr>
        <p:spPr/>
        <p:txBody>
          <a:bodyPr/>
          <a:lstStyle/>
          <a:p>
            <a:r>
              <a:rPr lang="it-IT"/>
              <a:t>Fare clic per modificare lo stile del titolo dello schema</a:t>
            </a:r>
            <a:endParaRPr lang="en-US"/>
          </a:p>
        </p:txBody>
      </p:sp>
      <p:sp>
        <p:nvSpPr>
          <p:cNvPr id="3" name="Segnaposto contenuto 2">
            <a:extLst>
              <a:ext uri="{FF2B5EF4-FFF2-40B4-BE49-F238E27FC236}">
                <a16:creationId xmlns:a16="http://schemas.microsoft.com/office/drawing/2014/main" id="{36885B65-BF60-3F46-B6D6-69D4BA7C7182}"/>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Segnaposto data 3">
            <a:extLst>
              <a:ext uri="{FF2B5EF4-FFF2-40B4-BE49-F238E27FC236}">
                <a16:creationId xmlns:a16="http://schemas.microsoft.com/office/drawing/2014/main" id="{FA4003CC-60A2-BF49-BE2C-36717F85A7DC}"/>
              </a:ext>
            </a:extLst>
          </p:cNvPr>
          <p:cNvSpPr>
            <a:spLocks noGrp="1"/>
          </p:cNvSpPr>
          <p:nvPr>
            <p:ph type="dt" sz="half" idx="10"/>
          </p:nvPr>
        </p:nvSpPr>
        <p:spPr/>
        <p:txBody>
          <a:bodyPr/>
          <a:lstStyle/>
          <a:p>
            <a:fld id="{AF0E7CF1-0920-4159-8162-4C85B4EE86B4}" type="datetimeFigureOut">
              <a:rPr lang="it-IT" smtClean="0"/>
              <a:t>15/10/19</a:t>
            </a:fld>
            <a:endParaRPr lang="it-IT"/>
          </a:p>
        </p:txBody>
      </p:sp>
      <p:sp>
        <p:nvSpPr>
          <p:cNvPr id="5" name="Segnaposto piè di pagina 4">
            <a:extLst>
              <a:ext uri="{FF2B5EF4-FFF2-40B4-BE49-F238E27FC236}">
                <a16:creationId xmlns:a16="http://schemas.microsoft.com/office/drawing/2014/main" id="{9176398F-60DF-0E43-B0E3-A0CA3ECEE46F}"/>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74B5E1FA-E2B4-4243-9381-C0DC53E3AD37}"/>
              </a:ext>
            </a:extLst>
          </p:cNvPr>
          <p:cNvSpPr>
            <a:spLocks noGrp="1"/>
          </p:cNvSpPr>
          <p:nvPr>
            <p:ph type="sldNum" sz="quarter" idx="12"/>
          </p:nvPr>
        </p:nvSpPr>
        <p:spPr/>
        <p:txBody>
          <a:bodyPr/>
          <a:lstStyle/>
          <a:p>
            <a:fld id="{9F7811C2-99D3-4846-A02E-ED23D69EF4D0}" type="slidenum">
              <a:rPr lang="it-IT" smtClean="0"/>
              <a:t>‹N›</a:t>
            </a:fld>
            <a:endParaRPr lang="it-IT"/>
          </a:p>
        </p:txBody>
      </p:sp>
    </p:spTree>
    <p:extLst>
      <p:ext uri="{BB962C8B-B14F-4D97-AF65-F5344CB8AC3E}">
        <p14:creationId xmlns:p14="http://schemas.microsoft.com/office/powerpoint/2010/main" val="30526179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7F1248D-3436-984E-AFC6-18F2CAABA500}"/>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endParaRPr lang="en-US"/>
          </a:p>
        </p:txBody>
      </p:sp>
      <p:sp>
        <p:nvSpPr>
          <p:cNvPr id="3" name="Segnaposto testo 2">
            <a:extLst>
              <a:ext uri="{FF2B5EF4-FFF2-40B4-BE49-F238E27FC236}">
                <a16:creationId xmlns:a16="http://schemas.microsoft.com/office/drawing/2014/main" id="{3AE66B0B-3104-B240-BE10-2747AAACE54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gli stili del testo dello schema</a:t>
            </a:r>
          </a:p>
        </p:txBody>
      </p:sp>
      <p:sp>
        <p:nvSpPr>
          <p:cNvPr id="4" name="Segnaposto data 3">
            <a:extLst>
              <a:ext uri="{FF2B5EF4-FFF2-40B4-BE49-F238E27FC236}">
                <a16:creationId xmlns:a16="http://schemas.microsoft.com/office/drawing/2014/main" id="{4A14642A-8EF5-C54A-906A-B5542E7B5285}"/>
              </a:ext>
            </a:extLst>
          </p:cNvPr>
          <p:cNvSpPr>
            <a:spLocks noGrp="1"/>
          </p:cNvSpPr>
          <p:nvPr>
            <p:ph type="dt" sz="half" idx="10"/>
          </p:nvPr>
        </p:nvSpPr>
        <p:spPr/>
        <p:txBody>
          <a:bodyPr/>
          <a:lstStyle/>
          <a:p>
            <a:fld id="{AF0E7CF1-0920-4159-8162-4C85B4EE86B4}" type="datetimeFigureOut">
              <a:rPr lang="it-IT" smtClean="0"/>
              <a:t>15/10/19</a:t>
            </a:fld>
            <a:endParaRPr lang="it-IT"/>
          </a:p>
        </p:txBody>
      </p:sp>
      <p:sp>
        <p:nvSpPr>
          <p:cNvPr id="5" name="Segnaposto piè di pagina 4">
            <a:extLst>
              <a:ext uri="{FF2B5EF4-FFF2-40B4-BE49-F238E27FC236}">
                <a16:creationId xmlns:a16="http://schemas.microsoft.com/office/drawing/2014/main" id="{62F4A8E4-FA33-C24C-883A-E0A05B99A89D}"/>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8F5CA0F5-6F8F-1048-82E3-3E41D85CECED}"/>
              </a:ext>
            </a:extLst>
          </p:cNvPr>
          <p:cNvSpPr>
            <a:spLocks noGrp="1"/>
          </p:cNvSpPr>
          <p:nvPr>
            <p:ph type="sldNum" sz="quarter" idx="12"/>
          </p:nvPr>
        </p:nvSpPr>
        <p:spPr/>
        <p:txBody>
          <a:bodyPr/>
          <a:lstStyle/>
          <a:p>
            <a:fld id="{9F7811C2-99D3-4846-A02E-ED23D69EF4D0}" type="slidenum">
              <a:rPr lang="it-IT" smtClean="0"/>
              <a:t>‹N›</a:t>
            </a:fld>
            <a:endParaRPr lang="it-IT"/>
          </a:p>
        </p:txBody>
      </p:sp>
    </p:spTree>
    <p:extLst>
      <p:ext uri="{BB962C8B-B14F-4D97-AF65-F5344CB8AC3E}">
        <p14:creationId xmlns:p14="http://schemas.microsoft.com/office/powerpoint/2010/main" val="315733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9792BED-BCF9-B64C-AFB5-F5C8B7C24160}"/>
              </a:ext>
            </a:extLst>
          </p:cNvPr>
          <p:cNvSpPr>
            <a:spLocks noGrp="1"/>
          </p:cNvSpPr>
          <p:nvPr>
            <p:ph type="title"/>
          </p:nvPr>
        </p:nvSpPr>
        <p:spPr/>
        <p:txBody>
          <a:bodyPr/>
          <a:lstStyle/>
          <a:p>
            <a:r>
              <a:rPr lang="it-IT"/>
              <a:t>Fare clic per modificare lo stile del titolo dello schema</a:t>
            </a:r>
            <a:endParaRPr lang="en-US"/>
          </a:p>
        </p:txBody>
      </p:sp>
      <p:sp>
        <p:nvSpPr>
          <p:cNvPr id="3" name="Segnaposto contenuto 2">
            <a:extLst>
              <a:ext uri="{FF2B5EF4-FFF2-40B4-BE49-F238E27FC236}">
                <a16:creationId xmlns:a16="http://schemas.microsoft.com/office/drawing/2014/main" id="{85619989-B1B9-3C4D-9D79-27F83B800E4D}"/>
              </a:ext>
            </a:extLst>
          </p:cNvPr>
          <p:cNvSpPr>
            <a:spLocks noGrp="1"/>
          </p:cNvSpPr>
          <p:nvPr>
            <p:ph sz="half" idx="1"/>
          </p:nvPr>
        </p:nvSpPr>
        <p:spPr>
          <a:xfrm>
            <a:off x="838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Segnaposto contenuto 3">
            <a:extLst>
              <a:ext uri="{FF2B5EF4-FFF2-40B4-BE49-F238E27FC236}">
                <a16:creationId xmlns:a16="http://schemas.microsoft.com/office/drawing/2014/main" id="{5745BE6A-1B3F-1B4B-BFB7-8C9E243BEDC3}"/>
              </a:ext>
            </a:extLst>
          </p:cNvPr>
          <p:cNvSpPr>
            <a:spLocks noGrp="1"/>
          </p:cNvSpPr>
          <p:nvPr>
            <p:ph sz="half" idx="2"/>
          </p:nvPr>
        </p:nvSpPr>
        <p:spPr>
          <a:xfrm>
            <a:off x="6172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5" name="Segnaposto data 4">
            <a:extLst>
              <a:ext uri="{FF2B5EF4-FFF2-40B4-BE49-F238E27FC236}">
                <a16:creationId xmlns:a16="http://schemas.microsoft.com/office/drawing/2014/main" id="{3025F1B0-E22A-AA47-B4B0-D7213D43FB38}"/>
              </a:ext>
            </a:extLst>
          </p:cNvPr>
          <p:cNvSpPr>
            <a:spLocks noGrp="1"/>
          </p:cNvSpPr>
          <p:nvPr>
            <p:ph type="dt" sz="half" idx="10"/>
          </p:nvPr>
        </p:nvSpPr>
        <p:spPr/>
        <p:txBody>
          <a:bodyPr/>
          <a:lstStyle/>
          <a:p>
            <a:fld id="{AF0E7CF1-0920-4159-8162-4C85B4EE86B4}" type="datetimeFigureOut">
              <a:rPr lang="it-IT" smtClean="0"/>
              <a:t>15/10/19</a:t>
            </a:fld>
            <a:endParaRPr lang="it-IT"/>
          </a:p>
        </p:txBody>
      </p:sp>
      <p:sp>
        <p:nvSpPr>
          <p:cNvPr id="6" name="Segnaposto piè di pagina 5">
            <a:extLst>
              <a:ext uri="{FF2B5EF4-FFF2-40B4-BE49-F238E27FC236}">
                <a16:creationId xmlns:a16="http://schemas.microsoft.com/office/drawing/2014/main" id="{644BF0BF-B926-9044-BD81-0B1C45067DAF}"/>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CFACCBF1-D26F-1A4C-9D6C-5AE27E168DE6}"/>
              </a:ext>
            </a:extLst>
          </p:cNvPr>
          <p:cNvSpPr>
            <a:spLocks noGrp="1"/>
          </p:cNvSpPr>
          <p:nvPr>
            <p:ph type="sldNum" sz="quarter" idx="12"/>
          </p:nvPr>
        </p:nvSpPr>
        <p:spPr/>
        <p:txBody>
          <a:bodyPr/>
          <a:lstStyle/>
          <a:p>
            <a:fld id="{9F7811C2-99D3-4846-A02E-ED23D69EF4D0}" type="slidenum">
              <a:rPr lang="it-IT" smtClean="0"/>
              <a:t>‹N›</a:t>
            </a:fld>
            <a:endParaRPr lang="it-IT"/>
          </a:p>
        </p:txBody>
      </p:sp>
    </p:spTree>
    <p:extLst>
      <p:ext uri="{BB962C8B-B14F-4D97-AF65-F5344CB8AC3E}">
        <p14:creationId xmlns:p14="http://schemas.microsoft.com/office/powerpoint/2010/main" val="3747881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D10F3B3-C170-9945-9CDF-60E9398544C5}"/>
              </a:ext>
            </a:extLst>
          </p:cNvPr>
          <p:cNvSpPr>
            <a:spLocks noGrp="1"/>
          </p:cNvSpPr>
          <p:nvPr>
            <p:ph type="title"/>
          </p:nvPr>
        </p:nvSpPr>
        <p:spPr>
          <a:xfrm>
            <a:off x="839788" y="365125"/>
            <a:ext cx="10515600" cy="1325563"/>
          </a:xfrm>
        </p:spPr>
        <p:txBody>
          <a:bodyPr/>
          <a:lstStyle/>
          <a:p>
            <a:r>
              <a:rPr lang="it-IT"/>
              <a:t>Fare clic per modificare lo stile del titolo dello schema</a:t>
            </a:r>
            <a:endParaRPr lang="en-US"/>
          </a:p>
        </p:txBody>
      </p:sp>
      <p:sp>
        <p:nvSpPr>
          <p:cNvPr id="3" name="Segnaposto testo 2">
            <a:extLst>
              <a:ext uri="{FF2B5EF4-FFF2-40B4-BE49-F238E27FC236}">
                <a16:creationId xmlns:a16="http://schemas.microsoft.com/office/drawing/2014/main" id="{47880F62-0AB8-D148-BE4C-F2285123041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id="{2E1CBD08-245D-D249-9672-9E2CBA619336}"/>
              </a:ext>
            </a:extLst>
          </p:cNvPr>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5" name="Segnaposto testo 4">
            <a:extLst>
              <a:ext uri="{FF2B5EF4-FFF2-40B4-BE49-F238E27FC236}">
                <a16:creationId xmlns:a16="http://schemas.microsoft.com/office/drawing/2014/main" id="{D284673E-F8AB-6C4D-8DF7-53213CB480B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id="{3E5C46FD-0CD7-AB45-9CAD-3C4BF05DD534}"/>
              </a:ext>
            </a:extLst>
          </p:cNvPr>
          <p:cNvSpPr>
            <a:spLocks noGrp="1"/>
          </p:cNvSpPr>
          <p:nvPr>
            <p:ph sz="quarter" idx="4"/>
          </p:nvPr>
        </p:nvSpPr>
        <p:spPr>
          <a:xfrm>
            <a:off x="6172200" y="2505075"/>
            <a:ext cx="51831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7" name="Segnaposto data 6">
            <a:extLst>
              <a:ext uri="{FF2B5EF4-FFF2-40B4-BE49-F238E27FC236}">
                <a16:creationId xmlns:a16="http://schemas.microsoft.com/office/drawing/2014/main" id="{0D5C2D3B-F0EB-F84F-829F-514DAEB7A553}"/>
              </a:ext>
            </a:extLst>
          </p:cNvPr>
          <p:cNvSpPr>
            <a:spLocks noGrp="1"/>
          </p:cNvSpPr>
          <p:nvPr>
            <p:ph type="dt" sz="half" idx="10"/>
          </p:nvPr>
        </p:nvSpPr>
        <p:spPr/>
        <p:txBody>
          <a:bodyPr/>
          <a:lstStyle/>
          <a:p>
            <a:fld id="{AF0E7CF1-0920-4159-8162-4C85B4EE86B4}" type="datetimeFigureOut">
              <a:rPr lang="it-IT" smtClean="0"/>
              <a:t>15/10/19</a:t>
            </a:fld>
            <a:endParaRPr lang="it-IT"/>
          </a:p>
        </p:txBody>
      </p:sp>
      <p:sp>
        <p:nvSpPr>
          <p:cNvPr id="8" name="Segnaposto piè di pagina 7">
            <a:extLst>
              <a:ext uri="{FF2B5EF4-FFF2-40B4-BE49-F238E27FC236}">
                <a16:creationId xmlns:a16="http://schemas.microsoft.com/office/drawing/2014/main" id="{66D06097-0F41-3E44-8C4E-48A7BA67C49A}"/>
              </a:ext>
            </a:extLst>
          </p:cNvPr>
          <p:cNvSpPr>
            <a:spLocks noGrp="1"/>
          </p:cNvSpPr>
          <p:nvPr>
            <p:ph type="ftr" sz="quarter" idx="11"/>
          </p:nvPr>
        </p:nvSpPr>
        <p:spPr/>
        <p:txBody>
          <a:bodyPr/>
          <a:lstStyle/>
          <a:p>
            <a:endParaRPr lang="it-IT"/>
          </a:p>
        </p:txBody>
      </p:sp>
      <p:sp>
        <p:nvSpPr>
          <p:cNvPr id="9" name="Segnaposto numero diapositiva 8">
            <a:extLst>
              <a:ext uri="{FF2B5EF4-FFF2-40B4-BE49-F238E27FC236}">
                <a16:creationId xmlns:a16="http://schemas.microsoft.com/office/drawing/2014/main" id="{88E09FA3-94A8-5B4B-8FF7-378DB5F936E3}"/>
              </a:ext>
            </a:extLst>
          </p:cNvPr>
          <p:cNvSpPr>
            <a:spLocks noGrp="1"/>
          </p:cNvSpPr>
          <p:nvPr>
            <p:ph type="sldNum" sz="quarter" idx="12"/>
          </p:nvPr>
        </p:nvSpPr>
        <p:spPr/>
        <p:txBody>
          <a:bodyPr/>
          <a:lstStyle/>
          <a:p>
            <a:fld id="{9F7811C2-99D3-4846-A02E-ED23D69EF4D0}" type="slidenum">
              <a:rPr lang="it-IT" smtClean="0"/>
              <a:t>‹N›</a:t>
            </a:fld>
            <a:endParaRPr lang="it-IT"/>
          </a:p>
        </p:txBody>
      </p:sp>
    </p:spTree>
    <p:extLst>
      <p:ext uri="{BB962C8B-B14F-4D97-AF65-F5344CB8AC3E}">
        <p14:creationId xmlns:p14="http://schemas.microsoft.com/office/powerpoint/2010/main" val="45722320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05DF5B5-AED3-8F4A-8506-DB3D49EB4900}"/>
              </a:ext>
            </a:extLst>
          </p:cNvPr>
          <p:cNvSpPr>
            <a:spLocks noGrp="1"/>
          </p:cNvSpPr>
          <p:nvPr>
            <p:ph type="title"/>
          </p:nvPr>
        </p:nvSpPr>
        <p:spPr/>
        <p:txBody>
          <a:bodyPr/>
          <a:lstStyle/>
          <a:p>
            <a:r>
              <a:rPr lang="it-IT"/>
              <a:t>Fare clic per modificare lo stile del titolo dello schema</a:t>
            </a:r>
            <a:endParaRPr lang="en-US"/>
          </a:p>
        </p:txBody>
      </p:sp>
      <p:sp>
        <p:nvSpPr>
          <p:cNvPr id="3" name="Segnaposto data 2">
            <a:extLst>
              <a:ext uri="{FF2B5EF4-FFF2-40B4-BE49-F238E27FC236}">
                <a16:creationId xmlns:a16="http://schemas.microsoft.com/office/drawing/2014/main" id="{C72C5B5E-0975-7A4A-933D-081A440C59CB}"/>
              </a:ext>
            </a:extLst>
          </p:cNvPr>
          <p:cNvSpPr>
            <a:spLocks noGrp="1"/>
          </p:cNvSpPr>
          <p:nvPr>
            <p:ph type="dt" sz="half" idx="10"/>
          </p:nvPr>
        </p:nvSpPr>
        <p:spPr/>
        <p:txBody>
          <a:bodyPr/>
          <a:lstStyle/>
          <a:p>
            <a:fld id="{AF0E7CF1-0920-4159-8162-4C85B4EE86B4}" type="datetimeFigureOut">
              <a:rPr lang="it-IT" smtClean="0"/>
              <a:t>15/10/19</a:t>
            </a:fld>
            <a:endParaRPr lang="it-IT"/>
          </a:p>
        </p:txBody>
      </p:sp>
      <p:sp>
        <p:nvSpPr>
          <p:cNvPr id="4" name="Segnaposto piè di pagina 3">
            <a:extLst>
              <a:ext uri="{FF2B5EF4-FFF2-40B4-BE49-F238E27FC236}">
                <a16:creationId xmlns:a16="http://schemas.microsoft.com/office/drawing/2014/main" id="{5E0C0281-24D1-604E-AB0D-DE9DE6A34032}"/>
              </a:ext>
            </a:extLst>
          </p:cNvPr>
          <p:cNvSpPr>
            <a:spLocks noGrp="1"/>
          </p:cNvSpPr>
          <p:nvPr>
            <p:ph type="ftr" sz="quarter" idx="11"/>
          </p:nvPr>
        </p:nvSpPr>
        <p:spPr/>
        <p:txBody>
          <a:bodyPr/>
          <a:lstStyle/>
          <a:p>
            <a:endParaRPr lang="it-IT"/>
          </a:p>
        </p:txBody>
      </p:sp>
      <p:sp>
        <p:nvSpPr>
          <p:cNvPr id="5" name="Segnaposto numero diapositiva 4">
            <a:extLst>
              <a:ext uri="{FF2B5EF4-FFF2-40B4-BE49-F238E27FC236}">
                <a16:creationId xmlns:a16="http://schemas.microsoft.com/office/drawing/2014/main" id="{68452A6B-BDEC-4948-A310-851EC25796B6}"/>
              </a:ext>
            </a:extLst>
          </p:cNvPr>
          <p:cNvSpPr>
            <a:spLocks noGrp="1"/>
          </p:cNvSpPr>
          <p:nvPr>
            <p:ph type="sldNum" sz="quarter" idx="12"/>
          </p:nvPr>
        </p:nvSpPr>
        <p:spPr/>
        <p:txBody>
          <a:bodyPr/>
          <a:lstStyle/>
          <a:p>
            <a:fld id="{9F7811C2-99D3-4846-A02E-ED23D69EF4D0}" type="slidenum">
              <a:rPr lang="it-IT" smtClean="0"/>
              <a:t>‹N›</a:t>
            </a:fld>
            <a:endParaRPr lang="it-IT"/>
          </a:p>
        </p:txBody>
      </p:sp>
    </p:spTree>
    <p:extLst>
      <p:ext uri="{BB962C8B-B14F-4D97-AF65-F5344CB8AC3E}">
        <p14:creationId xmlns:p14="http://schemas.microsoft.com/office/powerpoint/2010/main" val="22275449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id="{F3D94C80-6AA7-614C-A047-704E8D657250}"/>
              </a:ext>
            </a:extLst>
          </p:cNvPr>
          <p:cNvSpPr>
            <a:spLocks noGrp="1"/>
          </p:cNvSpPr>
          <p:nvPr>
            <p:ph type="dt" sz="half" idx="10"/>
          </p:nvPr>
        </p:nvSpPr>
        <p:spPr/>
        <p:txBody>
          <a:bodyPr/>
          <a:lstStyle/>
          <a:p>
            <a:fld id="{AF0E7CF1-0920-4159-8162-4C85B4EE86B4}" type="datetimeFigureOut">
              <a:rPr lang="it-IT" smtClean="0"/>
              <a:t>15/10/19</a:t>
            </a:fld>
            <a:endParaRPr lang="it-IT"/>
          </a:p>
        </p:txBody>
      </p:sp>
      <p:sp>
        <p:nvSpPr>
          <p:cNvPr id="3" name="Segnaposto piè di pagina 2">
            <a:extLst>
              <a:ext uri="{FF2B5EF4-FFF2-40B4-BE49-F238E27FC236}">
                <a16:creationId xmlns:a16="http://schemas.microsoft.com/office/drawing/2014/main" id="{B928261E-A585-4D46-99AC-8F1D633A5239}"/>
              </a:ext>
            </a:extLst>
          </p:cNvPr>
          <p:cNvSpPr>
            <a:spLocks noGrp="1"/>
          </p:cNvSpPr>
          <p:nvPr>
            <p:ph type="ftr" sz="quarter" idx="11"/>
          </p:nvPr>
        </p:nvSpPr>
        <p:spPr/>
        <p:txBody>
          <a:bodyPr/>
          <a:lstStyle/>
          <a:p>
            <a:endParaRPr lang="it-IT"/>
          </a:p>
        </p:txBody>
      </p:sp>
      <p:sp>
        <p:nvSpPr>
          <p:cNvPr id="4" name="Segnaposto numero diapositiva 3">
            <a:extLst>
              <a:ext uri="{FF2B5EF4-FFF2-40B4-BE49-F238E27FC236}">
                <a16:creationId xmlns:a16="http://schemas.microsoft.com/office/drawing/2014/main" id="{5E8EE8F0-4FE2-4C46-82F1-87422F691920}"/>
              </a:ext>
            </a:extLst>
          </p:cNvPr>
          <p:cNvSpPr>
            <a:spLocks noGrp="1"/>
          </p:cNvSpPr>
          <p:nvPr>
            <p:ph type="sldNum" sz="quarter" idx="12"/>
          </p:nvPr>
        </p:nvSpPr>
        <p:spPr/>
        <p:txBody>
          <a:bodyPr/>
          <a:lstStyle/>
          <a:p>
            <a:fld id="{9F7811C2-99D3-4846-A02E-ED23D69EF4D0}" type="slidenum">
              <a:rPr lang="it-IT" smtClean="0"/>
              <a:t>‹N›</a:t>
            </a:fld>
            <a:endParaRPr lang="it-IT"/>
          </a:p>
        </p:txBody>
      </p:sp>
    </p:spTree>
    <p:extLst>
      <p:ext uri="{BB962C8B-B14F-4D97-AF65-F5344CB8AC3E}">
        <p14:creationId xmlns:p14="http://schemas.microsoft.com/office/powerpoint/2010/main" val="13447408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FC8EBE0-11F3-AE45-9472-821ABCD858E8}"/>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endParaRPr lang="en-US"/>
          </a:p>
        </p:txBody>
      </p:sp>
      <p:sp>
        <p:nvSpPr>
          <p:cNvPr id="3" name="Segnaposto contenuto 2">
            <a:extLst>
              <a:ext uri="{FF2B5EF4-FFF2-40B4-BE49-F238E27FC236}">
                <a16:creationId xmlns:a16="http://schemas.microsoft.com/office/drawing/2014/main" id="{35B41796-C615-684B-AE19-B34648C7920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Segnaposto testo 3">
            <a:extLst>
              <a:ext uri="{FF2B5EF4-FFF2-40B4-BE49-F238E27FC236}">
                <a16:creationId xmlns:a16="http://schemas.microsoft.com/office/drawing/2014/main" id="{E579EB1A-98EC-0C43-9D41-2ED6F236A8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2F55AF83-BB85-3A4B-80FF-B2E110520624}"/>
              </a:ext>
            </a:extLst>
          </p:cNvPr>
          <p:cNvSpPr>
            <a:spLocks noGrp="1"/>
          </p:cNvSpPr>
          <p:nvPr>
            <p:ph type="dt" sz="half" idx="10"/>
          </p:nvPr>
        </p:nvSpPr>
        <p:spPr/>
        <p:txBody>
          <a:bodyPr/>
          <a:lstStyle/>
          <a:p>
            <a:fld id="{AF0E7CF1-0920-4159-8162-4C85B4EE86B4}" type="datetimeFigureOut">
              <a:rPr lang="it-IT" smtClean="0"/>
              <a:t>15/10/19</a:t>
            </a:fld>
            <a:endParaRPr lang="it-IT"/>
          </a:p>
        </p:txBody>
      </p:sp>
      <p:sp>
        <p:nvSpPr>
          <p:cNvPr id="6" name="Segnaposto piè di pagina 5">
            <a:extLst>
              <a:ext uri="{FF2B5EF4-FFF2-40B4-BE49-F238E27FC236}">
                <a16:creationId xmlns:a16="http://schemas.microsoft.com/office/drawing/2014/main" id="{E7376A2F-310F-014E-A279-17E9E34C0520}"/>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CBB518A0-2554-4847-ACF1-19757B2AE18A}"/>
              </a:ext>
            </a:extLst>
          </p:cNvPr>
          <p:cNvSpPr>
            <a:spLocks noGrp="1"/>
          </p:cNvSpPr>
          <p:nvPr>
            <p:ph type="sldNum" sz="quarter" idx="12"/>
          </p:nvPr>
        </p:nvSpPr>
        <p:spPr/>
        <p:txBody>
          <a:bodyPr/>
          <a:lstStyle/>
          <a:p>
            <a:fld id="{9F7811C2-99D3-4846-A02E-ED23D69EF4D0}" type="slidenum">
              <a:rPr lang="it-IT" smtClean="0"/>
              <a:t>‹N›</a:t>
            </a:fld>
            <a:endParaRPr lang="it-IT"/>
          </a:p>
        </p:txBody>
      </p:sp>
    </p:spTree>
    <p:extLst>
      <p:ext uri="{BB962C8B-B14F-4D97-AF65-F5344CB8AC3E}">
        <p14:creationId xmlns:p14="http://schemas.microsoft.com/office/powerpoint/2010/main" val="175324235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CC08AB3-D03C-4C4D-973B-D220CCAB1557}"/>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endParaRPr lang="en-US"/>
          </a:p>
        </p:txBody>
      </p:sp>
      <p:sp>
        <p:nvSpPr>
          <p:cNvPr id="3" name="Segnaposto immagine 2">
            <a:extLst>
              <a:ext uri="{FF2B5EF4-FFF2-40B4-BE49-F238E27FC236}">
                <a16:creationId xmlns:a16="http://schemas.microsoft.com/office/drawing/2014/main" id="{31261370-AF12-BB4E-B200-8C799BE8E9D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Segnaposto testo 3">
            <a:extLst>
              <a:ext uri="{FF2B5EF4-FFF2-40B4-BE49-F238E27FC236}">
                <a16:creationId xmlns:a16="http://schemas.microsoft.com/office/drawing/2014/main" id="{DB4E0973-0B57-4D4F-931F-0ECB6A65383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D4A5FBB5-8B22-804D-886C-941E2E6A8CEF}"/>
              </a:ext>
            </a:extLst>
          </p:cNvPr>
          <p:cNvSpPr>
            <a:spLocks noGrp="1"/>
          </p:cNvSpPr>
          <p:nvPr>
            <p:ph type="dt" sz="half" idx="10"/>
          </p:nvPr>
        </p:nvSpPr>
        <p:spPr/>
        <p:txBody>
          <a:bodyPr/>
          <a:lstStyle/>
          <a:p>
            <a:fld id="{AF0E7CF1-0920-4159-8162-4C85B4EE86B4}" type="datetimeFigureOut">
              <a:rPr lang="it-IT" smtClean="0"/>
              <a:t>15/10/19</a:t>
            </a:fld>
            <a:endParaRPr lang="it-IT"/>
          </a:p>
        </p:txBody>
      </p:sp>
      <p:sp>
        <p:nvSpPr>
          <p:cNvPr id="6" name="Segnaposto piè di pagina 5">
            <a:extLst>
              <a:ext uri="{FF2B5EF4-FFF2-40B4-BE49-F238E27FC236}">
                <a16:creationId xmlns:a16="http://schemas.microsoft.com/office/drawing/2014/main" id="{95913EF3-10C3-CC4A-A358-6FF8C686EDD3}"/>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12BE309D-D961-A346-97A1-CC8083A952BA}"/>
              </a:ext>
            </a:extLst>
          </p:cNvPr>
          <p:cNvSpPr>
            <a:spLocks noGrp="1"/>
          </p:cNvSpPr>
          <p:nvPr>
            <p:ph type="sldNum" sz="quarter" idx="12"/>
          </p:nvPr>
        </p:nvSpPr>
        <p:spPr/>
        <p:txBody>
          <a:bodyPr/>
          <a:lstStyle/>
          <a:p>
            <a:fld id="{9F7811C2-99D3-4846-A02E-ED23D69EF4D0}" type="slidenum">
              <a:rPr lang="it-IT" smtClean="0"/>
              <a:t>‹N›</a:t>
            </a:fld>
            <a:endParaRPr lang="it-IT"/>
          </a:p>
        </p:txBody>
      </p:sp>
    </p:spTree>
    <p:extLst>
      <p:ext uri="{BB962C8B-B14F-4D97-AF65-F5344CB8AC3E}">
        <p14:creationId xmlns:p14="http://schemas.microsoft.com/office/powerpoint/2010/main" val="2824740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11EA504-6DE7-384B-9600-256D4C16AEB9}"/>
              </a:ext>
            </a:extLst>
          </p:cNvPr>
          <p:cNvSpPr>
            <a:spLocks noGrp="1"/>
          </p:cNvSpPr>
          <p:nvPr>
            <p:ph type="title"/>
          </p:nvPr>
        </p:nvSpPr>
        <p:spPr/>
        <p:txBody>
          <a:bodyPr/>
          <a:lstStyle/>
          <a:p>
            <a:r>
              <a:rPr lang="it-IT"/>
              <a:t>Fare clic per modificare lo stile del titolo dello schema</a:t>
            </a:r>
            <a:endParaRPr lang="en-US"/>
          </a:p>
        </p:txBody>
      </p:sp>
      <p:sp>
        <p:nvSpPr>
          <p:cNvPr id="3" name="Segnaposto testo verticale 2">
            <a:extLst>
              <a:ext uri="{FF2B5EF4-FFF2-40B4-BE49-F238E27FC236}">
                <a16:creationId xmlns:a16="http://schemas.microsoft.com/office/drawing/2014/main" id="{EEC8A082-FB4B-D64F-917E-35832817D927}"/>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Segnaposto data 3">
            <a:extLst>
              <a:ext uri="{FF2B5EF4-FFF2-40B4-BE49-F238E27FC236}">
                <a16:creationId xmlns:a16="http://schemas.microsoft.com/office/drawing/2014/main" id="{34E84860-1484-4949-BB5C-2BD090FDBE5E}"/>
              </a:ext>
            </a:extLst>
          </p:cNvPr>
          <p:cNvSpPr>
            <a:spLocks noGrp="1"/>
          </p:cNvSpPr>
          <p:nvPr>
            <p:ph type="dt" sz="half" idx="10"/>
          </p:nvPr>
        </p:nvSpPr>
        <p:spPr/>
        <p:txBody>
          <a:bodyPr/>
          <a:lstStyle/>
          <a:p>
            <a:fld id="{AF0E7CF1-0920-4159-8162-4C85B4EE86B4}" type="datetimeFigureOut">
              <a:rPr lang="it-IT" smtClean="0"/>
              <a:t>15/10/19</a:t>
            </a:fld>
            <a:endParaRPr lang="it-IT"/>
          </a:p>
        </p:txBody>
      </p:sp>
      <p:sp>
        <p:nvSpPr>
          <p:cNvPr id="5" name="Segnaposto piè di pagina 4">
            <a:extLst>
              <a:ext uri="{FF2B5EF4-FFF2-40B4-BE49-F238E27FC236}">
                <a16:creationId xmlns:a16="http://schemas.microsoft.com/office/drawing/2014/main" id="{9108F353-4D37-6D42-A72D-40268E0F6A5C}"/>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32583D62-D37A-9243-97F8-1DC601D8C80A}"/>
              </a:ext>
            </a:extLst>
          </p:cNvPr>
          <p:cNvSpPr>
            <a:spLocks noGrp="1"/>
          </p:cNvSpPr>
          <p:nvPr>
            <p:ph type="sldNum" sz="quarter" idx="12"/>
          </p:nvPr>
        </p:nvSpPr>
        <p:spPr/>
        <p:txBody>
          <a:bodyPr/>
          <a:lstStyle/>
          <a:p>
            <a:fld id="{9F7811C2-99D3-4846-A02E-ED23D69EF4D0}" type="slidenum">
              <a:rPr lang="it-IT" smtClean="0"/>
              <a:t>‹N›</a:t>
            </a:fld>
            <a:endParaRPr lang="it-IT"/>
          </a:p>
        </p:txBody>
      </p:sp>
    </p:spTree>
    <p:extLst>
      <p:ext uri="{BB962C8B-B14F-4D97-AF65-F5344CB8AC3E}">
        <p14:creationId xmlns:p14="http://schemas.microsoft.com/office/powerpoint/2010/main" val="41457138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FBD7A641-94D7-C940-B586-4A0F1975EE9E}"/>
              </a:ext>
            </a:extLst>
          </p:cNvPr>
          <p:cNvSpPr>
            <a:spLocks noGrp="1"/>
          </p:cNvSpPr>
          <p:nvPr>
            <p:ph type="title" orient="vert"/>
          </p:nvPr>
        </p:nvSpPr>
        <p:spPr>
          <a:xfrm>
            <a:off x="8724900" y="365125"/>
            <a:ext cx="2628900" cy="5811838"/>
          </a:xfrm>
        </p:spPr>
        <p:txBody>
          <a:bodyPr vert="eaVert"/>
          <a:lstStyle/>
          <a:p>
            <a:r>
              <a:rPr lang="it-IT"/>
              <a:t>Fare clic per modificare lo stile del titolo dello schema</a:t>
            </a:r>
            <a:endParaRPr lang="en-US"/>
          </a:p>
        </p:txBody>
      </p:sp>
      <p:sp>
        <p:nvSpPr>
          <p:cNvPr id="3" name="Segnaposto testo verticale 2">
            <a:extLst>
              <a:ext uri="{FF2B5EF4-FFF2-40B4-BE49-F238E27FC236}">
                <a16:creationId xmlns:a16="http://schemas.microsoft.com/office/drawing/2014/main" id="{C8B71265-7F63-1248-8B82-4A9D1E59071D}"/>
              </a:ext>
            </a:extLst>
          </p:cNvPr>
          <p:cNvSpPr>
            <a:spLocks noGrp="1"/>
          </p:cNvSpPr>
          <p:nvPr>
            <p:ph type="body" orient="vert" idx="1"/>
          </p:nvPr>
        </p:nvSpPr>
        <p:spPr>
          <a:xfrm>
            <a:off x="838200" y="365125"/>
            <a:ext cx="7734300"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Segnaposto data 3">
            <a:extLst>
              <a:ext uri="{FF2B5EF4-FFF2-40B4-BE49-F238E27FC236}">
                <a16:creationId xmlns:a16="http://schemas.microsoft.com/office/drawing/2014/main" id="{5E7427D4-E189-3A48-A1A7-78803830F70F}"/>
              </a:ext>
            </a:extLst>
          </p:cNvPr>
          <p:cNvSpPr>
            <a:spLocks noGrp="1"/>
          </p:cNvSpPr>
          <p:nvPr>
            <p:ph type="dt" sz="half" idx="10"/>
          </p:nvPr>
        </p:nvSpPr>
        <p:spPr/>
        <p:txBody>
          <a:bodyPr/>
          <a:lstStyle/>
          <a:p>
            <a:fld id="{AF0E7CF1-0920-4159-8162-4C85B4EE86B4}" type="datetimeFigureOut">
              <a:rPr lang="it-IT" smtClean="0"/>
              <a:t>15/10/19</a:t>
            </a:fld>
            <a:endParaRPr lang="it-IT"/>
          </a:p>
        </p:txBody>
      </p:sp>
      <p:sp>
        <p:nvSpPr>
          <p:cNvPr id="5" name="Segnaposto piè di pagina 4">
            <a:extLst>
              <a:ext uri="{FF2B5EF4-FFF2-40B4-BE49-F238E27FC236}">
                <a16:creationId xmlns:a16="http://schemas.microsoft.com/office/drawing/2014/main" id="{EB5ED08A-6BBE-FF4C-8221-056960F10D1C}"/>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E824ECD4-C4F2-1B43-BFD6-F364941B9D12}"/>
              </a:ext>
            </a:extLst>
          </p:cNvPr>
          <p:cNvSpPr>
            <a:spLocks noGrp="1"/>
          </p:cNvSpPr>
          <p:nvPr>
            <p:ph type="sldNum" sz="quarter" idx="12"/>
          </p:nvPr>
        </p:nvSpPr>
        <p:spPr/>
        <p:txBody>
          <a:bodyPr/>
          <a:lstStyle/>
          <a:p>
            <a:fld id="{9F7811C2-99D3-4846-A02E-ED23D69EF4D0}" type="slidenum">
              <a:rPr lang="it-IT" smtClean="0"/>
              <a:t>‹N›</a:t>
            </a:fld>
            <a:endParaRPr lang="it-IT"/>
          </a:p>
        </p:txBody>
      </p:sp>
    </p:spTree>
    <p:extLst>
      <p:ext uri="{BB962C8B-B14F-4D97-AF65-F5344CB8AC3E}">
        <p14:creationId xmlns:p14="http://schemas.microsoft.com/office/powerpoint/2010/main" val="2029171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2CFB58A7-60DD-7C46-81C5-573C9755317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endParaRPr lang="en-US"/>
          </a:p>
        </p:txBody>
      </p:sp>
      <p:sp>
        <p:nvSpPr>
          <p:cNvPr id="3" name="Segnaposto testo 2">
            <a:extLst>
              <a:ext uri="{FF2B5EF4-FFF2-40B4-BE49-F238E27FC236}">
                <a16:creationId xmlns:a16="http://schemas.microsoft.com/office/drawing/2014/main" id="{31A7C8B0-EF61-6B43-A542-3AF9C3F9AC9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Segnaposto data 3">
            <a:extLst>
              <a:ext uri="{FF2B5EF4-FFF2-40B4-BE49-F238E27FC236}">
                <a16:creationId xmlns:a16="http://schemas.microsoft.com/office/drawing/2014/main" id="{F6877841-9B7D-4E44-8AE0-F5221B31BC9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0E7CF1-0920-4159-8162-4C85B4EE86B4}" type="datetimeFigureOut">
              <a:rPr lang="it-IT" smtClean="0"/>
              <a:t>15/10/19</a:t>
            </a:fld>
            <a:endParaRPr lang="it-IT"/>
          </a:p>
        </p:txBody>
      </p:sp>
      <p:sp>
        <p:nvSpPr>
          <p:cNvPr id="5" name="Segnaposto piè di pagina 4">
            <a:extLst>
              <a:ext uri="{FF2B5EF4-FFF2-40B4-BE49-F238E27FC236}">
                <a16:creationId xmlns:a16="http://schemas.microsoft.com/office/drawing/2014/main" id="{1440E1A4-E13C-4B49-AB67-66A6E1207FC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a:extLst>
              <a:ext uri="{FF2B5EF4-FFF2-40B4-BE49-F238E27FC236}">
                <a16:creationId xmlns:a16="http://schemas.microsoft.com/office/drawing/2014/main" id="{D9D6C06D-AA1A-8C44-8F2E-0FDB4206479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7811C2-99D3-4846-A02E-ED23D69EF4D0}" type="slidenum">
              <a:rPr lang="it-IT" smtClean="0"/>
              <a:t>‹N›</a:t>
            </a:fld>
            <a:endParaRPr lang="it-IT"/>
          </a:p>
        </p:txBody>
      </p:sp>
    </p:spTree>
    <p:extLst>
      <p:ext uri="{BB962C8B-B14F-4D97-AF65-F5344CB8AC3E}">
        <p14:creationId xmlns:p14="http://schemas.microsoft.com/office/powerpoint/2010/main" val="1313244875"/>
      </p:ext>
    </p:extLst>
  </p:cSld>
  <p:clrMap bg1="lt1" tx1="dk1" bg2="lt2" tx2="dk2" accent1="accent1" accent2="accent2" accent3="accent3" accent4="accent4" accent5="accent5" accent6="accent6" hlink="hlink" folHlink="folHlink"/>
  <p:sldLayoutIdLst>
    <p:sldLayoutId id="2147483875" r:id="rId1"/>
    <p:sldLayoutId id="2147483876" r:id="rId2"/>
    <p:sldLayoutId id="2147483877" r:id="rId3"/>
    <p:sldLayoutId id="2147483878" r:id="rId4"/>
    <p:sldLayoutId id="2147483879" r:id="rId5"/>
    <p:sldLayoutId id="2147483880" r:id="rId6"/>
    <p:sldLayoutId id="2147483881" r:id="rId7"/>
    <p:sldLayoutId id="2147483882" r:id="rId8"/>
    <p:sldLayoutId id="2147483883" r:id="rId9"/>
    <p:sldLayoutId id="2147483884" r:id="rId10"/>
    <p:sldLayoutId id="214748388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tif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image" Target="../media/image12.tif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tiff"/><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tiff"/><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tiff"/></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tiff"/><Relationship Id="rId1" Type="http://schemas.openxmlformats.org/officeDocument/2006/relationships/slideLayout" Target="../slideLayouts/slideLayout7.xml"/><Relationship Id="rId4" Type="http://schemas.openxmlformats.org/officeDocument/2006/relationships/image" Target="../media/image24.tif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0.tiff"/><Relationship Id="rId2" Type="http://schemas.openxmlformats.org/officeDocument/2006/relationships/image" Target="../media/image1.tiff"/><Relationship Id="rId1" Type="http://schemas.openxmlformats.org/officeDocument/2006/relationships/slideLayout" Target="../slideLayouts/slideLayout7.xml"/><Relationship Id="rId4" Type="http://schemas.openxmlformats.org/officeDocument/2006/relationships/image" Target="../media/image31.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649D5566-4D8A-BE48-9364-949684832893}"/>
              </a:ext>
            </a:extLst>
          </p:cNvPr>
          <p:cNvSpPr/>
          <p:nvPr/>
        </p:nvSpPr>
        <p:spPr>
          <a:xfrm>
            <a:off x="331694" y="1561867"/>
            <a:ext cx="11860306" cy="2871748"/>
          </a:xfrm>
          <a:prstGeom prst="rect">
            <a:avLst/>
          </a:prstGeom>
        </p:spPr>
        <p:txBody>
          <a:bodyPr wrap="square">
            <a:spAutoFit/>
          </a:bodyPr>
          <a:lstStyle/>
          <a:p>
            <a:pPr algn="ctr">
              <a:lnSpc>
                <a:spcPct val="115000"/>
              </a:lnSpc>
              <a:spcAft>
                <a:spcPts val="0"/>
              </a:spcAft>
            </a:pPr>
            <a:r>
              <a:rPr lang="it-IT" sz="3200" b="1" dirty="0">
                <a:solidFill>
                  <a:schemeClr val="accent1">
                    <a:lumMod val="75000"/>
                  </a:schemeClr>
                </a:solidFill>
                <a:latin typeface="Century Gothic" panose="020B0502020202020204" pitchFamily="34" charset="0"/>
                <a:ea typeface="MS Mincho" panose="02020609040205080304" pitchFamily="49" charset="-128"/>
                <a:cs typeface="Times New Roman" panose="02020603050405020304" pitchFamily="18" charset="0"/>
              </a:rPr>
              <a:t>Produzione di superfici </a:t>
            </a:r>
            <a:r>
              <a:rPr lang="it-IT" sz="3200" b="1" dirty="0" err="1">
                <a:solidFill>
                  <a:schemeClr val="accent1">
                    <a:lumMod val="75000"/>
                  </a:schemeClr>
                </a:solidFill>
                <a:latin typeface="Century Gothic" panose="020B0502020202020204" pitchFamily="34" charset="0"/>
                <a:ea typeface="MS Mincho" panose="02020609040205080304" pitchFamily="49" charset="-128"/>
                <a:cs typeface="Times New Roman" panose="02020603050405020304" pitchFamily="18" charset="0"/>
              </a:rPr>
              <a:t>nanostrutturate</a:t>
            </a:r>
            <a:r>
              <a:rPr lang="it-IT" sz="3200" b="1" dirty="0">
                <a:solidFill>
                  <a:schemeClr val="accent1">
                    <a:lumMod val="75000"/>
                  </a:schemeClr>
                </a:solidFill>
                <a:latin typeface="Century Gothic" panose="020B0502020202020204" pitchFamily="34" charset="0"/>
                <a:ea typeface="MS Mincho" panose="02020609040205080304" pitchFamily="49" charset="-128"/>
                <a:cs typeface="Times New Roman" panose="02020603050405020304" pitchFamily="18" charset="0"/>
              </a:rPr>
              <a:t> e biocompatibili per la produzione di tessuto cartilagineo </a:t>
            </a:r>
            <a:r>
              <a:rPr lang="it-IT" sz="3200" b="1" i="1" dirty="0">
                <a:solidFill>
                  <a:schemeClr val="accent1">
                    <a:lumMod val="75000"/>
                  </a:schemeClr>
                </a:solidFill>
                <a:latin typeface="Century Gothic" panose="020B0502020202020204" pitchFamily="34" charset="0"/>
                <a:ea typeface="MS Mincho" panose="02020609040205080304" pitchFamily="49" charset="-128"/>
                <a:cs typeface="Times New Roman" panose="02020603050405020304" pitchFamily="18" charset="0"/>
              </a:rPr>
              <a:t>in vitro</a:t>
            </a:r>
            <a:r>
              <a:rPr lang="it-IT" sz="3200" b="1" dirty="0">
                <a:solidFill>
                  <a:schemeClr val="accent1">
                    <a:lumMod val="75000"/>
                  </a:schemeClr>
                </a:solidFill>
                <a:latin typeface="Century Gothic" panose="020B0502020202020204" pitchFamily="34" charset="0"/>
                <a:ea typeface="MS Mincho" panose="02020609040205080304" pitchFamily="49" charset="-128"/>
                <a:cs typeface="Times New Roman" panose="02020603050405020304" pitchFamily="18" charset="0"/>
              </a:rPr>
              <a:t>: un approccio sostenibile per il trattamento delle patologie delle articolazioni associate </a:t>
            </a:r>
          </a:p>
          <a:p>
            <a:pPr algn="ctr">
              <a:lnSpc>
                <a:spcPct val="115000"/>
              </a:lnSpc>
              <a:spcAft>
                <a:spcPts val="0"/>
              </a:spcAft>
            </a:pPr>
            <a:r>
              <a:rPr lang="it-IT" sz="3200" b="1" dirty="0">
                <a:solidFill>
                  <a:schemeClr val="accent1">
                    <a:lumMod val="75000"/>
                  </a:schemeClr>
                </a:solidFill>
                <a:latin typeface="Century Gothic" panose="020B0502020202020204" pitchFamily="34" charset="0"/>
                <a:ea typeface="MS Mincho" panose="02020609040205080304" pitchFamily="49" charset="-128"/>
                <a:cs typeface="Times New Roman" panose="02020603050405020304" pitchFamily="18" charset="0"/>
              </a:rPr>
              <a:t>all’invecchiamento della popolazione</a:t>
            </a:r>
          </a:p>
        </p:txBody>
      </p:sp>
      <p:sp>
        <p:nvSpPr>
          <p:cNvPr id="3" name="CasellaDiTesto 2">
            <a:extLst>
              <a:ext uri="{FF2B5EF4-FFF2-40B4-BE49-F238E27FC236}">
                <a16:creationId xmlns:a16="http://schemas.microsoft.com/office/drawing/2014/main" id="{2536CFA8-F35E-AA41-A8EE-8E89BC0BB11A}"/>
              </a:ext>
            </a:extLst>
          </p:cNvPr>
          <p:cNvSpPr txBox="1"/>
          <p:nvPr/>
        </p:nvSpPr>
        <p:spPr>
          <a:xfrm>
            <a:off x="4406211" y="4834468"/>
            <a:ext cx="3711272" cy="461665"/>
          </a:xfrm>
          <a:prstGeom prst="rect">
            <a:avLst/>
          </a:prstGeom>
          <a:noFill/>
        </p:spPr>
        <p:txBody>
          <a:bodyPr wrap="none" rtlCol="0">
            <a:spAutoFit/>
          </a:bodyPr>
          <a:lstStyle/>
          <a:p>
            <a:r>
              <a:rPr lang="en-US" sz="2400" dirty="0">
                <a:latin typeface="Century Gothic" panose="020B0502020202020204" pitchFamily="34" charset="0"/>
              </a:rPr>
              <a:t>Alessandra di </a:t>
            </a:r>
            <a:r>
              <a:rPr lang="en-US" sz="2400" dirty="0" err="1">
                <a:latin typeface="Century Gothic" panose="020B0502020202020204" pitchFamily="34" charset="0"/>
              </a:rPr>
              <a:t>Masi</a:t>
            </a:r>
            <a:r>
              <a:rPr lang="en-US" sz="2400" dirty="0">
                <a:latin typeface="Century Gothic" panose="020B0502020202020204" pitchFamily="34" charset="0"/>
              </a:rPr>
              <a:t>, PhD</a:t>
            </a:r>
          </a:p>
        </p:txBody>
      </p:sp>
      <p:pic>
        <p:nvPicPr>
          <p:cNvPr id="4" name="Immagine 3">
            <a:extLst>
              <a:ext uri="{FF2B5EF4-FFF2-40B4-BE49-F238E27FC236}">
                <a16:creationId xmlns:a16="http://schemas.microsoft.com/office/drawing/2014/main" id="{B8BF08C0-57FF-7348-BB80-0BA285DE46B5}"/>
              </a:ext>
            </a:extLst>
          </p:cNvPr>
          <p:cNvPicPr>
            <a:picLocks noChangeAspect="1"/>
          </p:cNvPicPr>
          <p:nvPr/>
        </p:nvPicPr>
        <p:blipFill>
          <a:blip r:embed="rId2"/>
          <a:stretch>
            <a:fillRect/>
          </a:stretch>
        </p:blipFill>
        <p:spPr>
          <a:xfrm>
            <a:off x="343764" y="87869"/>
            <a:ext cx="2064152" cy="1136716"/>
          </a:xfrm>
          <a:prstGeom prst="rect">
            <a:avLst/>
          </a:prstGeom>
        </p:spPr>
      </p:pic>
      <p:sp>
        <p:nvSpPr>
          <p:cNvPr id="5" name="CasellaDiTesto 4">
            <a:extLst>
              <a:ext uri="{FF2B5EF4-FFF2-40B4-BE49-F238E27FC236}">
                <a16:creationId xmlns:a16="http://schemas.microsoft.com/office/drawing/2014/main" id="{95A30A5B-5AEC-2B4E-A023-9318042475EE}"/>
              </a:ext>
            </a:extLst>
          </p:cNvPr>
          <p:cNvSpPr txBox="1"/>
          <p:nvPr/>
        </p:nvSpPr>
        <p:spPr>
          <a:xfrm>
            <a:off x="4928461" y="6457890"/>
            <a:ext cx="7098223" cy="400110"/>
          </a:xfrm>
          <a:prstGeom prst="rect">
            <a:avLst/>
          </a:prstGeom>
          <a:noFill/>
        </p:spPr>
        <p:txBody>
          <a:bodyPr wrap="square" rtlCol="0">
            <a:spAutoFit/>
          </a:bodyPr>
          <a:lstStyle/>
          <a:p>
            <a:pPr algn="r"/>
            <a:r>
              <a:rPr lang="it-IT" sz="2000" i="1" dirty="0">
                <a:latin typeface="Century Gothic" panose="020B0502020202020204" pitchFamily="34" charset="0"/>
              </a:rPr>
              <a:t>Giornata della Ricerca - 16 ottobre 2019</a:t>
            </a:r>
          </a:p>
        </p:txBody>
      </p:sp>
    </p:spTree>
    <p:extLst>
      <p:ext uri="{BB962C8B-B14F-4D97-AF65-F5344CB8AC3E}">
        <p14:creationId xmlns:p14="http://schemas.microsoft.com/office/powerpoint/2010/main" val="35616826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7F259E61-8D32-C443-9797-68F7AC4FA739}"/>
              </a:ext>
            </a:extLst>
          </p:cNvPr>
          <p:cNvSpPr/>
          <p:nvPr/>
        </p:nvSpPr>
        <p:spPr>
          <a:xfrm>
            <a:off x="167205" y="1582340"/>
            <a:ext cx="11857590" cy="4524315"/>
          </a:xfrm>
          <a:prstGeom prst="rect">
            <a:avLst/>
          </a:prstGeom>
        </p:spPr>
        <p:txBody>
          <a:bodyPr wrap="square">
            <a:spAutoFit/>
          </a:bodyPr>
          <a:lstStyle/>
          <a:p>
            <a:pPr marL="285750" indent="-285750" algn="just">
              <a:buFont typeface="Wingdings" pitchFamily="2" charset="2"/>
              <a:buChar char="ü"/>
            </a:pPr>
            <a:r>
              <a:rPr lang="it-IT" b="1" dirty="0">
                <a:latin typeface="Century Gothic" panose="020B0502020202020204" pitchFamily="34" charset="0"/>
                <a:ea typeface="Times New Roman" panose="02020603050405020304" pitchFamily="18" charset="0"/>
              </a:rPr>
              <a:t>La popolazione europea ha l’età media più alta del mondo</a:t>
            </a:r>
            <a:r>
              <a:rPr lang="it-IT" dirty="0">
                <a:latin typeface="Century Gothic" panose="020B0502020202020204" pitchFamily="34" charset="0"/>
                <a:ea typeface="Times New Roman" panose="02020603050405020304" pitchFamily="18" charset="0"/>
              </a:rPr>
              <a:t>: nei prossimi 5 anni il numero di individui di età uguale o superiore a 65 anni supererà quello dei bambini al di sotto dei 5 anni, ed entro il </a:t>
            </a:r>
            <a:r>
              <a:rPr lang="it-IT" b="1" dirty="0">
                <a:latin typeface="Century Gothic" panose="020B0502020202020204" pitchFamily="34" charset="0"/>
                <a:ea typeface="Times New Roman" panose="02020603050405020304" pitchFamily="18" charset="0"/>
              </a:rPr>
              <a:t>2050 si prevede che il 27% della popolazione avrà 65 anni o più</a:t>
            </a:r>
            <a:r>
              <a:rPr lang="it-IT" dirty="0">
                <a:latin typeface="Century Gothic" panose="020B0502020202020204" pitchFamily="34" charset="0"/>
                <a:ea typeface="Times New Roman" panose="02020603050405020304" pitchFamily="18" charset="0"/>
              </a:rPr>
              <a:t>.</a:t>
            </a:r>
          </a:p>
          <a:p>
            <a:pPr marL="285750" indent="-285750" algn="just">
              <a:buFont typeface="Wingdings" pitchFamily="2" charset="2"/>
              <a:buChar char="ü"/>
            </a:pPr>
            <a:endParaRPr lang="it-IT" dirty="0">
              <a:latin typeface="Century Gothic" panose="020B0502020202020204" pitchFamily="34" charset="0"/>
              <a:ea typeface="Times New Roman" panose="02020603050405020304" pitchFamily="18" charset="0"/>
            </a:endParaRPr>
          </a:p>
          <a:p>
            <a:pPr algn="just"/>
            <a:endParaRPr lang="it-IT" b="1" dirty="0">
              <a:latin typeface="Century Gothic" panose="020B0502020202020204" pitchFamily="34" charset="0"/>
              <a:ea typeface="Times New Roman" panose="02020603050405020304" pitchFamily="18" charset="0"/>
            </a:endParaRPr>
          </a:p>
          <a:p>
            <a:pPr marL="285750" indent="-285750" algn="just">
              <a:buFont typeface="Wingdings" pitchFamily="2" charset="2"/>
              <a:buChar char="ü"/>
            </a:pPr>
            <a:r>
              <a:rPr lang="it-IT" dirty="0">
                <a:latin typeface="Century Gothic" panose="020B0502020202020204" pitchFamily="34" charset="0"/>
                <a:ea typeface="Times New Roman" panose="02020603050405020304" pitchFamily="18" charset="0"/>
              </a:rPr>
              <a:t>Necessità di politiche efficaci di sanità pubblica. </a:t>
            </a:r>
          </a:p>
          <a:p>
            <a:pPr algn="just"/>
            <a:endParaRPr lang="it-IT" dirty="0">
              <a:latin typeface="Century Gothic" panose="020B0502020202020204" pitchFamily="34" charset="0"/>
              <a:ea typeface="Times New Roman" panose="02020603050405020304" pitchFamily="18" charset="0"/>
            </a:endParaRPr>
          </a:p>
          <a:p>
            <a:pPr marL="285750" indent="-285750" algn="just">
              <a:buFont typeface="Wingdings" pitchFamily="2" charset="2"/>
              <a:buChar char="ü"/>
            </a:pPr>
            <a:endParaRPr lang="it-IT" dirty="0">
              <a:latin typeface="Century Gothic" panose="020B0502020202020204" pitchFamily="34" charset="0"/>
              <a:ea typeface="Times New Roman" panose="02020603050405020304" pitchFamily="18" charset="0"/>
            </a:endParaRPr>
          </a:p>
          <a:p>
            <a:pPr marL="285750" indent="-285750" algn="just">
              <a:buFont typeface="Wingdings" pitchFamily="2" charset="2"/>
              <a:buChar char="ü"/>
            </a:pPr>
            <a:r>
              <a:rPr lang="it-IT" dirty="0">
                <a:latin typeface="Century Gothic" panose="020B0502020202020204" pitchFamily="34" charset="0"/>
              </a:rPr>
              <a:t> L’OMS alla fine degli anni ’90 ha invitato a un cambiamento di paradigma, spingendo verso un concetto positivo dell’invecchiamento: il cambiamento anagrafico della popolazione europea rende sempre più necessario un miglioramento dei sistemi sanitari e degli interventi di sanità pubblica, anche mediante lo sviluppo di </a:t>
            </a:r>
            <a:r>
              <a:rPr lang="it-IT" b="1" dirty="0">
                <a:latin typeface="Century Gothic" panose="020B0502020202020204" pitchFamily="34" charset="0"/>
              </a:rPr>
              <a:t>approcci biomedici sempre più all’avanguardia</a:t>
            </a:r>
            <a:r>
              <a:rPr lang="it-IT" dirty="0">
                <a:latin typeface="Century Gothic" panose="020B0502020202020204" pitchFamily="34" charset="0"/>
              </a:rPr>
              <a:t>. </a:t>
            </a:r>
          </a:p>
          <a:p>
            <a:pPr algn="just"/>
            <a:endParaRPr lang="en-US" dirty="0">
              <a:latin typeface="Century Gothic" panose="020B0502020202020204" pitchFamily="34" charset="0"/>
            </a:endParaRPr>
          </a:p>
          <a:p>
            <a:pPr marL="285750" indent="-285750" algn="just">
              <a:buFont typeface="Wingdings" pitchFamily="2" charset="2"/>
              <a:buChar char="ü"/>
            </a:pPr>
            <a:endParaRPr lang="it-IT" dirty="0">
              <a:latin typeface="Century Gothic" panose="020B0502020202020204" pitchFamily="34" charset="0"/>
              <a:ea typeface="Times New Roman" panose="02020603050405020304" pitchFamily="18" charset="0"/>
            </a:endParaRPr>
          </a:p>
          <a:p>
            <a:pPr marL="285750" indent="-285750" algn="just">
              <a:buFont typeface="Wingdings" pitchFamily="2" charset="2"/>
              <a:buChar char="ü"/>
            </a:pPr>
            <a:r>
              <a:rPr lang="it-IT" dirty="0">
                <a:latin typeface="Century Gothic" panose="020B0502020202020204" pitchFamily="34" charset="0"/>
                <a:ea typeface="Times New Roman" panose="02020603050405020304" pitchFamily="18" charset="0"/>
              </a:rPr>
              <a:t>Numerosità delle donne molto maggiore della numerosità degli uomini (</a:t>
            </a:r>
            <a:r>
              <a:rPr lang="it-IT" b="1" dirty="0">
                <a:latin typeface="Century Gothic" panose="020B0502020202020204" pitchFamily="34" charset="0"/>
                <a:ea typeface="Times New Roman" panose="02020603050405020304" pitchFamily="18" charset="0"/>
              </a:rPr>
              <a:t>2,5 donne/uomo</a:t>
            </a:r>
            <a:r>
              <a:rPr lang="it-IT" dirty="0">
                <a:latin typeface="Century Gothic" panose="020B0502020202020204" pitchFamily="34" charset="0"/>
                <a:ea typeface="Times New Roman" panose="02020603050405020304" pitchFamily="18" charset="0"/>
              </a:rPr>
              <a:t>).</a:t>
            </a:r>
          </a:p>
          <a:p>
            <a:pPr algn="just"/>
            <a:endParaRPr lang="it-IT" dirty="0">
              <a:latin typeface="Century Gothic" panose="020B0502020202020204" pitchFamily="34" charset="0"/>
              <a:ea typeface="Times New Roman" panose="02020603050405020304" pitchFamily="18" charset="0"/>
            </a:endParaRPr>
          </a:p>
        </p:txBody>
      </p:sp>
      <p:sp>
        <p:nvSpPr>
          <p:cNvPr id="3" name="CasellaDiTesto 2">
            <a:extLst>
              <a:ext uri="{FF2B5EF4-FFF2-40B4-BE49-F238E27FC236}">
                <a16:creationId xmlns:a16="http://schemas.microsoft.com/office/drawing/2014/main" id="{492FFC90-F519-9049-BC1E-7BFB31D83021}"/>
              </a:ext>
            </a:extLst>
          </p:cNvPr>
          <p:cNvSpPr txBox="1"/>
          <p:nvPr/>
        </p:nvSpPr>
        <p:spPr>
          <a:xfrm>
            <a:off x="58354" y="94923"/>
            <a:ext cx="6173485" cy="584775"/>
          </a:xfrm>
          <a:prstGeom prst="rect">
            <a:avLst/>
          </a:prstGeom>
          <a:noFill/>
        </p:spPr>
        <p:txBody>
          <a:bodyPr wrap="none" rtlCol="0">
            <a:spAutoFit/>
          </a:bodyPr>
          <a:lstStyle/>
          <a:p>
            <a:r>
              <a:rPr lang="en-US" sz="3200" b="1" dirty="0" err="1">
                <a:solidFill>
                  <a:srgbClr val="0070C0"/>
                </a:solidFill>
                <a:latin typeface="Century Gothic" panose="020B0502020202020204" pitchFamily="34" charset="0"/>
              </a:rPr>
              <a:t>Invecchiamento</a:t>
            </a:r>
            <a:r>
              <a:rPr lang="en-US" sz="3200" b="1" dirty="0">
                <a:solidFill>
                  <a:srgbClr val="0070C0"/>
                </a:solidFill>
                <a:latin typeface="Century Gothic" panose="020B0502020202020204" pitchFamily="34" charset="0"/>
              </a:rPr>
              <a:t> </a:t>
            </a:r>
            <a:r>
              <a:rPr lang="en-US" sz="3200" b="1" dirty="0" err="1">
                <a:solidFill>
                  <a:srgbClr val="0070C0"/>
                </a:solidFill>
                <a:latin typeface="Century Gothic" panose="020B0502020202020204" pitchFamily="34" charset="0"/>
              </a:rPr>
              <a:t>demografico</a:t>
            </a:r>
            <a:endParaRPr lang="en-US" sz="3200" b="1" dirty="0">
              <a:solidFill>
                <a:srgbClr val="0070C0"/>
              </a:solidFill>
              <a:latin typeface="Century Gothic" panose="020B0502020202020204" pitchFamily="34" charset="0"/>
            </a:endParaRPr>
          </a:p>
        </p:txBody>
      </p:sp>
      <p:cxnSp>
        <p:nvCxnSpPr>
          <p:cNvPr id="4" name="Connettore 1 3">
            <a:extLst>
              <a:ext uri="{FF2B5EF4-FFF2-40B4-BE49-F238E27FC236}">
                <a16:creationId xmlns:a16="http://schemas.microsoft.com/office/drawing/2014/main" id="{1E6ECCAD-91E4-F24A-8FB1-DC4CE8AB34AA}"/>
              </a:ext>
            </a:extLst>
          </p:cNvPr>
          <p:cNvCxnSpPr/>
          <p:nvPr/>
        </p:nvCxnSpPr>
        <p:spPr>
          <a:xfrm>
            <a:off x="0" y="748937"/>
            <a:ext cx="8586651" cy="0"/>
          </a:xfrm>
          <a:prstGeom prst="line">
            <a:avLst/>
          </a:prstGeom>
          <a:ln w="2222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534986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a:extLst>
              <a:ext uri="{FF2B5EF4-FFF2-40B4-BE49-F238E27FC236}">
                <a16:creationId xmlns:a16="http://schemas.microsoft.com/office/drawing/2014/main" id="{B876977E-14DE-9748-BA23-EBE799A0972C}"/>
              </a:ext>
            </a:extLst>
          </p:cNvPr>
          <p:cNvPicPr>
            <a:picLocks noChangeAspect="1"/>
          </p:cNvPicPr>
          <p:nvPr/>
        </p:nvPicPr>
        <p:blipFill rotWithShape="1">
          <a:blip r:embed="rId2"/>
          <a:srcRect t="3726" b="6706"/>
          <a:stretch/>
        </p:blipFill>
        <p:spPr>
          <a:xfrm>
            <a:off x="325592" y="879732"/>
            <a:ext cx="4492424" cy="5691071"/>
          </a:xfrm>
          <a:prstGeom prst="rect">
            <a:avLst/>
          </a:prstGeom>
          <a:effectLst>
            <a:outerShdw blurRad="50800" dist="38100" dir="2700000" algn="tl" rotWithShape="0">
              <a:prstClr val="black">
                <a:alpha val="40000"/>
              </a:prstClr>
            </a:outerShdw>
          </a:effectLst>
        </p:spPr>
      </p:pic>
      <p:sp>
        <p:nvSpPr>
          <p:cNvPr id="3" name="CasellaDiTesto 2">
            <a:extLst>
              <a:ext uri="{FF2B5EF4-FFF2-40B4-BE49-F238E27FC236}">
                <a16:creationId xmlns:a16="http://schemas.microsoft.com/office/drawing/2014/main" id="{4F3F57D4-470D-9540-8BC8-F2D5EB7F7009}"/>
              </a:ext>
            </a:extLst>
          </p:cNvPr>
          <p:cNvSpPr txBox="1"/>
          <p:nvPr/>
        </p:nvSpPr>
        <p:spPr>
          <a:xfrm>
            <a:off x="58354" y="94923"/>
            <a:ext cx="4397358" cy="584775"/>
          </a:xfrm>
          <a:prstGeom prst="rect">
            <a:avLst/>
          </a:prstGeom>
          <a:noFill/>
        </p:spPr>
        <p:txBody>
          <a:bodyPr wrap="none" rtlCol="0">
            <a:spAutoFit/>
          </a:bodyPr>
          <a:lstStyle/>
          <a:p>
            <a:r>
              <a:rPr lang="en-US" sz="3200" b="1" dirty="0" err="1">
                <a:solidFill>
                  <a:srgbClr val="0070C0"/>
                </a:solidFill>
                <a:latin typeface="Century Gothic" panose="020B0502020202020204" pitchFamily="34" charset="0"/>
              </a:rPr>
              <a:t>Apparato</a:t>
            </a:r>
            <a:r>
              <a:rPr lang="en-US" sz="3200" b="1" dirty="0">
                <a:solidFill>
                  <a:srgbClr val="0070C0"/>
                </a:solidFill>
                <a:latin typeface="Century Gothic" panose="020B0502020202020204" pitchFamily="34" charset="0"/>
              </a:rPr>
              <a:t> </a:t>
            </a:r>
            <a:r>
              <a:rPr lang="en-US" sz="3200" b="1" dirty="0" err="1">
                <a:solidFill>
                  <a:srgbClr val="0070C0"/>
                </a:solidFill>
                <a:latin typeface="Century Gothic" panose="020B0502020202020204" pitchFamily="34" charset="0"/>
              </a:rPr>
              <a:t>scheletrico</a:t>
            </a:r>
            <a:endParaRPr lang="en-US" sz="3200" b="1" dirty="0">
              <a:solidFill>
                <a:srgbClr val="0070C0"/>
              </a:solidFill>
              <a:latin typeface="Century Gothic" panose="020B0502020202020204" pitchFamily="34" charset="0"/>
            </a:endParaRPr>
          </a:p>
        </p:txBody>
      </p:sp>
      <p:cxnSp>
        <p:nvCxnSpPr>
          <p:cNvPr id="4" name="Connettore 1 3">
            <a:extLst>
              <a:ext uri="{FF2B5EF4-FFF2-40B4-BE49-F238E27FC236}">
                <a16:creationId xmlns:a16="http://schemas.microsoft.com/office/drawing/2014/main" id="{E7D09A1B-96EF-0A4C-8EF6-489E5066CED8}"/>
              </a:ext>
            </a:extLst>
          </p:cNvPr>
          <p:cNvCxnSpPr/>
          <p:nvPr/>
        </p:nvCxnSpPr>
        <p:spPr>
          <a:xfrm>
            <a:off x="0" y="748937"/>
            <a:ext cx="8586651" cy="0"/>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5" name="Rettangolo 4">
            <a:extLst>
              <a:ext uri="{FF2B5EF4-FFF2-40B4-BE49-F238E27FC236}">
                <a16:creationId xmlns:a16="http://schemas.microsoft.com/office/drawing/2014/main" id="{F3403702-7C30-2F41-BF3D-9E0BC6E823D3}"/>
              </a:ext>
            </a:extLst>
          </p:cNvPr>
          <p:cNvSpPr/>
          <p:nvPr/>
        </p:nvSpPr>
        <p:spPr>
          <a:xfrm>
            <a:off x="5133702" y="1228075"/>
            <a:ext cx="6905898" cy="4801314"/>
          </a:xfrm>
          <a:prstGeom prst="rect">
            <a:avLst/>
          </a:prstGeom>
        </p:spPr>
        <p:txBody>
          <a:bodyPr wrap="square">
            <a:spAutoFit/>
          </a:bodyPr>
          <a:lstStyle/>
          <a:p>
            <a:pPr marL="285750" indent="-285750" algn="just">
              <a:buFont typeface="Wingdings" pitchFamily="2" charset="2"/>
              <a:buChar char="ü"/>
            </a:pPr>
            <a:r>
              <a:rPr lang="it-IT" dirty="0">
                <a:latin typeface="Century Gothic" panose="020B0502020202020204" pitchFamily="34" charset="0"/>
                <a:ea typeface="Times New Roman" panose="02020603050405020304" pitchFamily="18" charset="0"/>
              </a:rPr>
              <a:t>A partire dall’età di circa 50 anni, la densità ossea (massa ossea per unità di volume) si riduce progressivamente in entrambi i sessi, ma in modo più rapido nelle donne.</a:t>
            </a:r>
          </a:p>
          <a:p>
            <a:pPr marL="285750" indent="-285750" algn="just">
              <a:buFont typeface="Wingdings" pitchFamily="2" charset="2"/>
              <a:buChar char="ü"/>
            </a:pPr>
            <a:endParaRPr lang="it-IT" dirty="0">
              <a:latin typeface="Century Gothic" panose="020B0502020202020204" pitchFamily="34" charset="0"/>
              <a:ea typeface="Times New Roman" panose="02020603050405020304" pitchFamily="18" charset="0"/>
            </a:endParaRPr>
          </a:p>
          <a:p>
            <a:pPr marL="285750" indent="-285750" algn="just">
              <a:buFont typeface="Wingdings" pitchFamily="2" charset="2"/>
              <a:buChar char="ü"/>
            </a:pPr>
            <a:r>
              <a:rPr lang="it-IT" dirty="0">
                <a:latin typeface="Century Gothic" panose="020B0502020202020204" pitchFamily="34" charset="0"/>
                <a:ea typeface="Times New Roman" panose="02020603050405020304" pitchFamily="18" charset="0"/>
              </a:rPr>
              <a:t>Questo processo, insieme al deterioramento della </a:t>
            </a:r>
            <a:r>
              <a:rPr lang="it-IT" dirty="0" err="1">
                <a:latin typeface="Century Gothic" panose="020B0502020202020204" pitchFamily="34" charset="0"/>
                <a:ea typeface="Times New Roman" panose="02020603050405020304" pitchFamily="18" charset="0"/>
              </a:rPr>
              <a:t>microarchitettura</a:t>
            </a:r>
            <a:r>
              <a:rPr lang="it-IT" dirty="0">
                <a:latin typeface="Century Gothic" panose="020B0502020202020204" pitchFamily="34" charset="0"/>
                <a:ea typeface="Times New Roman" panose="02020603050405020304" pitchFamily="18" charset="0"/>
              </a:rPr>
              <a:t> dello scheletro, porta a un aumento della fragilità ossea e a un incremento del rischio di fratture, una condizione nota come osteoporosi. </a:t>
            </a:r>
          </a:p>
          <a:p>
            <a:pPr algn="just"/>
            <a:endParaRPr lang="it-IT" dirty="0">
              <a:latin typeface="Century Gothic" panose="020B0502020202020204" pitchFamily="34" charset="0"/>
              <a:ea typeface="Times New Roman" panose="02020603050405020304" pitchFamily="18" charset="0"/>
            </a:endParaRPr>
          </a:p>
          <a:p>
            <a:pPr marL="285750" indent="-285750" algn="just">
              <a:buFont typeface="Wingdings" pitchFamily="2" charset="2"/>
              <a:buChar char="ü"/>
            </a:pPr>
            <a:r>
              <a:rPr lang="it-IT" dirty="0">
                <a:latin typeface="Century Gothic" panose="020B0502020202020204" pitchFamily="34" charset="0"/>
                <a:ea typeface="Times New Roman" panose="02020603050405020304" pitchFamily="18" charset="0"/>
              </a:rPr>
              <a:t>I fattori che contribuiscono alla fragilità ossea sono, oltre al </a:t>
            </a:r>
            <a:r>
              <a:rPr lang="it-IT" b="1" dirty="0">
                <a:latin typeface="Century Gothic" panose="020B0502020202020204" pitchFamily="34" charset="0"/>
                <a:ea typeface="Times New Roman" panose="02020603050405020304" pitchFamily="18" charset="0"/>
              </a:rPr>
              <a:t>deterioramento della </a:t>
            </a:r>
            <a:r>
              <a:rPr lang="it-IT" b="1" dirty="0" err="1">
                <a:latin typeface="Century Gothic" panose="020B0502020202020204" pitchFamily="34" charset="0"/>
                <a:ea typeface="Times New Roman" panose="02020603050405020304" pitchFamily="18" charset="0"/>
              </a:rPr>
              <a:t>microarchitettura</a:t>
            </a:r>
            <a:r>
              <a:rPr lang="it-IT" b="1" dirty="0">
                <a:latin typeface="Century Gothic" panose="020B0502020202020204" pitchFamily="34" charset="0"/>
                <a:ea typeface="Times New Roman" panose="02020603050405020304" pitchFamily="18" charset="0"/>
              </a:rPr>
              <a:t> dello scheletro </a:t>
            </a:r>
            <a:r>
              <a:rPr lang="it-IT" dirty="0">
                <a:latin typeface="Century Gothic" panose="020B0502020202020204" pitchFamily="34" charset="0"/>
                <a:ea typeface="Times New Roman" panose="02020603050405020304" pitchFamily="18" charset="0"/>
              </a:rPr>
              <a:t>associata all’invecchiamento:</a:t>
            </a:r>
          </a:p>
          <a:p>
            <a:pPr marL="673100" indent="-354013" algn="just">
              <a:buAutoNum type="arabicPeriod"/>
            </a:pPr>
            <a:r>
              <a:rPr lang="it-IT" dirty="0">
                <a:latin typeface="Century Gothic" panose="020B0502020202020204" pitchFamily="34" charset="0"/>
                <a:ea typeface="Times New Roman" panose="02020603050405020304" pitchFamily="18" charset="0"/>
              </a:rPr>
              <a:t>Il declino degli estrogeni nella donna dalla menopausa in poi.</a:t>
            </a:r>
          </a:p>
          <a:p>
            <a:pPr marL="673100" indent="-354013" algn="just">
              <a:buAutoNum type="arabicPeriod"/>
            </a:pPr>
            <a:r>
              <a:rPr lang="it-IT" dirty="0">
                <a:effectLst/>
                <a:latin typeface="Century Gothic" panose="020B0502020202020204" pitchFamily="34" charset="0"/>
              </a:rPr>
              <a:t>Il declino del testosterone negli uomini.</a:t>
            </a:r>
          </a:p>
          <a:p>
            <a:pPr marL="673100" indent="-354013" algn="just">
              <a:buAutoNum type="arabicPeriod"/>
            </a:pPr>
            <a:r>
              <a:rPr lang="it-IT" dirty="0">
                <a:latin typeface="Century Gothic" panose="020B0502020202020204" pitchFamily="34" charset="0"/>
              </a:rPr>
              <a:t>Stile di vita più attivo (attività sportiva prolungata).</a:t>
            </a:r>
            <a:endParaRPr lang="it-IT" dirty="0">
              <a:effectLst/>
              <a:latin typeface="Century Gothic" panose="020B0502020202020204" pitchFamily="34" charset="0"/>
            </a:endParaRPr>
          </a:p>
          <a:p>
            <a:pPr marL="673100" indent="-354013" algn="just">
              <a:buAutoNum type="arabicPeriod"/>
            </a:pPr>
            <a:r>
              <a:rPr lang="it-IT" dirty="0">
                <a:latin typeface="Century Gothic" panose="020B0502020202020204" pitchFamily="34" charset="0"/>
              </a:rPr>
              <a:t>L’obesità.</a:t>
            </a:r>
          </a:p>
        </p:txBody>
      </p:sp>
    </p:spTree>
    <p:extLst>
      <p:ext uri="{BB962C8B-B14F-4D97-AF65-F5344CB8AC3E}">
        <p14:creationId xmlns:p14="http://schemas.microsoft.com/office/powerpoint/2010/main" val="28283624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FFF0E8B0-615F-D349-BFBF-55EF95120342}"/>
              </a:ext>
            </a:extLst>
          </p:cNvPr>
          <p:cNvSpPr txBox="1"/>
          <p:nvPr/>
        </p:nvSpPr>
        <p:spPr>
          <a:xfrm>
            <a:off x="0" y="26894"/>
            <a:ext cx="12444432" cy="584775"/>
          </a:xfrm>
          <a:prstGeom prst="rect">
            <a:avLst/>
          </a:prstGeom>
          <a:noFill/>
        </p:spPr>
        <p:txBody>
          <a:bodyPr wrap="none" rtlCol="0">
            <a:spAutoFit/>
          </a:bodyPr>
          <a:lstStyle/>
          <a:p>
            <a:r>
              <a:rPr lang="en-US" sz="3100" b="1" dirty="0" err="1">
                <a:solidFill>
                  <a:srgbClr val="0070C0"/>
                </a:solidFill>
                <a:latin typeface="Century Gothic" panose="020B0502020202020204" pitchFamily="34" charset="0"/>
              </a:rPr>
              <a:t>Incidenza</a:t>
            </a:r>
            <a:r>
              <a:rPr lang="en-US" sz="3100" b="1" dirty="0">
                <a:solidFill>
                  <a:srgbClr val="0070C0"/>
                </a:solidFill>
                <a:latin typeface="Century Gothic" panose="020B0502020202020204" pitchFamily="34" charset="0"/>
              </a:rPr>
              <a:t> </a:t>
            </a:r>
            <a:r>
              <a:rPr lang="en-US" sz="3100" b="1" dirty="0" err="1">
                <a:solidFill>
                  <a:srgbClr val="0070C0"/>
                </a:solidFill>
                <a:latin typeface="Century Gothic" panose="020B0502020202020204" pitchFamily="34" charset="0"/>
              </a:rPr>
              <a:t>mondiale</a:t>
            </a:r>
            <a:r>
              <a:rPr lang="en-US" sz="3100" b="1" dirty="0">
                <a:solidFill>
                  <a:srgbClr val="0070C0"/>
                </a:solidFill>
                <a:latin typeface="Century Gothic" panose="020B0502020202020204" pitchFamily="34" charset="0"/>
              </a:rPr>
              <a:t> </a:t>
            </a:r>
            <a:r>
              <a:rPr lang="en-US" sz="3100" b="1" dirty="0" err="1">
                <a:solidFill>
                  <a:srgbClr val="0070C0"/>
                </a:solidFill>
                <a:latin typeface="Century Gothic" panose="020B0502020202020204" pitchFamily="34" charset="0"/>
              </a:rPr>
              <a:t>delle</a:t>
            </a:r>
            <a:r>
              <a:rPr lang="en-US" sz="3100" b="1" dirty="0">
                <a:solidFill>
                  <a:srgbClr val="0070C0"/>
                </a:solidFill>
                <a:latin typeface="Century Gothic" panose="020B0502020202020204" pitchFamily="34" charset="0"/>
              </a:rPr>
              <a:t> </a:t>
            </a:r>
            <a:r>
              <a:rPr lang="en-US" sz="3100" b="1" dirty="0" err="1">
                <a:solidFill>
                  <a:srgbClr val="0070C0"/>
                </a:solidFill>
                <a:latin typeface="Century Gothic" panose="020B0502020202020204" pitchFamily="34" charset="0"/>
              </a:rPr>
              <a:t>patologie</a:t>
            </a:r>
            <a:r>
              <a:rPr lang="en-US" sz="3100" b="1" dirty="0">
                <a:solidFill>
                  <a:srgbClr val="0070C0"/>
                </a:solidFill>
                <a:latin typeface="Century Gothic" panose="020B0502020202020204" pitchFamily="34" charset="0"/>
              </a:rPr>
              <a:t> </a:t>
            </a:r>
            <a:r>
              <a:rPr lang="en-US" sz="3100" b="1" dirty="0" err="1">
                <a:solidFill>
                  <a:srgbClr val="0070C0"/>
                </a:solidFill>
                <a:latin typeface="Century Gothic" panose="020B0502020202020204" pitchFamily="34" charset="0"/>
              </a:rPr>
              <a:t>dell’apparato</a:t>
            </a:r>
            <a:r>
              <a:rPr lang="en-US" sz="3100" b="1" dirty="0">
                <a:solidFill>
                  <a:srgbClr val="0070C0"/>
                </a:solidFill>
                <a:latin typeface="Century Gothic" panose="020B0502020202020204" pitchFamily="34" charset="0"/>
              </a:rPr>
              <a:t> </a:t>
            </a:r>
            <a:r>
              <a:rPr lang="en-US" sz="3100" b="1" dirty="0" err="1">
                <a:solidFill>
                  <a:srgbClr val="0070C0"/>
                </a:solidFill>
                <a:latin typeface="Century Gothic" panose="020B0502020202020204" pitchFamily="34" charset="0"/>
              </a:rPr>
              <a:t>scheletrico</a:t>
            </a:r>
            <a:endParaRPr lang="en-US" sz="3100" b="1" dirty="0">
              <a:solidFill>
                <a:srgbClr val="0070C0"/>
              </a:solidFill>
              <a:latin typeface="Century Gothic" panose="020B0502020202020204" pitchFamily="34" charset="0"/>
            </a:endParaRPr>
          </a:p>
        </p:txBody>
      </p:sp>
      <p:cxnSp>
        <p:nvCxnSpPr>
          <p:cNvPr id="3" name="Connettore 1 2">
            <a:extLst>
              <a:ext uri="{FF2B5EF4-FFF2-40B4-BE49-F238E27FC236}">
                <a16:creationId xmlns:a16="http://schemas.microsoft.com/office/drawing/2014/main" id="{ABD1E3D4-EE78-A143-BC18-F78B39FF2FE3}"/>
              </a:ext>
            </a:extLst>
          </p:cNvPr>
          <p:cNvCxnSpPr/>
          <p:nvPr/>
        </p:nvCxnSpPr>
        <p:spPr>
          <a:xfrm>
            <a:off x="0" y="748937"/>
            <a:ext cx="8586651" cy="0"/>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4" name="Rettangolo 3">
            <a:extLst>
              <a:ext uri="{FF2B5EF4-FFF2-40B4-BE49-F238E27FC236}">
                <a16:creationId xmlns:a16="http://schemas.microsoft.com/office/drawing/2014/main" id="{BDA4D63C-E042-944E-8B01-8BFCDC12A4DE}"/>
              </a:ext>
            </a:extLst>
          </p:cNvPr>
          <p:cNvSpPr/>
          <p:nvPr/>
        </p:nvSpPr>
        <p:spPr>
          <a:xfrm>
            <a:off x="0" y="867842"/>
            <a:ext cx="12098867" cy="2585323"/>
          </a:xfrm>
          <a:prstGeom prst="rect">
            <a:avLst/>
          </a:prstGeom>
        </p:spPr>
        <p:txBody>
          <a:bodyPr wrap="square">
            <a:spAutoFit/>
          </a:bodyPr>
          <a:lstStyle/>
          <a:p>
            <a:pPr marL="285750" indent="-285750" algn="just">
              <a:buFont typeface="Wingdings" pitchFamily="2" charset="2"/>
              <a:buChar char="ü"/>
            </a:pPr>
            <a:r>
              <a:rPr lang="it-IT" dirty="0">
                <a:latin typeface="Century Gothic" panose="020B0502020202020204" pitchFamily="34" charset="0"/>
                <a:ea typeface="Times New Roman" panose="02020603050405020304" pitchFamily="18" charset="0"/>
              </a:rPr>
              <a:t>In Italia, il 23% delle donne oltre i 40 anni e il 14% degli uomini con più di 60 anni è affetto da osteoporosi.</a:t>
            </a:r>
          </a:p>
          <a:p>
            <a:pPr marL="285750" indent="-285750" algn="just">
              <a:buFont typeface="Wingdings" pitchFamily="2" charset="2"/>
              <a:buChar char="ü"/>
            </a:pPr>
            <a:endParaRPr lang="it-IT" dirty="0">
              <a:latin typeface="Century Gothic" panose="020B0502020202020204" pitchFamily="34" charset="0"/>
              <a:ea typeface="Times New Roman" panose="02020603050405020304" pitchFamily="18" charset="0"/>
            </a:endParaRPr>
          </a:p>
          <a:p>
            <a:pPr marL="285750" indent="-285750" algn="just">
              <a:buFont typeface="Wingdings" pitchFamily="2" charset="2"/>
              <a:buChar char="ü"/>
            </a:pPr>
            <a:r>
              <a:rPr lang="it-IT" dirty="0">
                <a:latin typeface="Century Gothic" panose="020B0502020202020204" pitchFamily="34" charset="0"/>
                <a:ea typeface="Times New Roman" panose="02020603050405020304" pitchFamily="18" charset="0"/>
              </a:rPr>
              <a:t>5.000.000 di persone, di cui l’80% sono donne in post menopausa.</a:t>
            </a:r>
          </a:p>
          <a:p>
            <a:pPr marL="285750" indent="-285750" algn="just">
              <a:buFont typeface="Wingdings" pitchFamily="2" charset="2"/>
              <a:buChar char="ü"/>
            </a:pPr>
            <a:endParaRPr lang="it-IT" dirty="0">
              <a:latin typeface="Century Gothic" panose="020B0502020202020204" pitchFamily="34" charset="0"/>
              <a:ea typeface="Times New Roman" panose="02020603050405020304" pitchFamily="18" charset="0"/>
            </a:endParaRPr>
          </a:p>
          <a:p>
            <a:pPr marL="285750" indent="-285750" algn="just">
              <a:buFont typeface="Wingdings" pitchFamily="2" charset="2"/>
              <a:buChar char="ü"/>
            </a:pPr>
            <a:r>
              <a:rPr lang="it-IT" dirty="0">
                <a:latin typeface="Century Gothic" panose="020B0502020202020204" pitchFamily="34" charset="0"/>
                <a:ea typeface="Times New Roman" panose="02020603050405020304" pitchFamily="18" charset="0"/>
              </a:rPr>
              <a:t>Aumento fratture:</a:t>
            </a:r>
          </a:p>
          <a:p>
            <a:pPr marL="627063" indent="-173038" algn="just">
              <a:buFontTx/>
              <a:buChar char="-"/>
            </a:pPr>
            <a:r>
              <a:rPr lang="it-IT" dirty="0">
                <a:latin typeface="Century Gothic" panose="020B0502020202020204" pitchFamily="34" charset="0"/>
                <a:ea typeface="Times New Roman" panose="02020603050405020304" pitchFamily="18" charset="0"/>
              </a:rPr>
              <a:t>La mortalità da frattura del femore è del 5% nel periodo immediatamente successivo all’evento e del 15-25% a un anno.</a:t>
            </a:r>
          </a:p>
          <a:p>
            <a:pPr marL="627063" indent="-173038" algn="just">
              <a:buFontTx/>
              <a:buChar char="-"/>
            </a:pPr>
            <a:r>
              <a:rPr lang="it-IT" dirty="0">
                <a:latin typeface="Century Gothic" panose="020B0502020202020204" pitchFamily="34" charset="0"/>
                <a:ea typeface="Times New Roman" panose="02020603050405020304" pitchFamily="18" charset="0"/>
              </a:rPr>
              <a:t>Nel 20% dei casi si ha la perdita definitiva della capacità di camminare autonomamente e solo il 30-40% dei soggetti torna alle condizioni precedenti la frattura.</a:t>
            </a:r>
            <a:r>
              <a:rPr lang="it-IT" dirty="0">
                <a:latin typeface="Century Gothic" panose="020B0502020202020204" pitchFamily="34" charset="0"/>
              </a:rPr>
              <a:t> </a:t>
            </a:r>
          </a:p>
        </p:txBody>
      </p:sp>
      <p:sp>
        <p:nvSpPr>
          <p:cNvPr id="5" name="CasellaDiTesto 4">
            <a:extLst>
              <a:ext uri="{FF2B5EF4-FFF2-40B4-BE49-F238E27FC236}">
                <a16:creationId xmlns:a16="http://schemas.microsoft.com/office/drawing/2014/main" id="{7AC2F62E-17CD-BD4D-BA81-E2BF29D099C8}"/>
              </a:ext>
            </a:extLst>
          </p:cNvPr>
          <p:cNvSpPr txBox="1"/>
          <p:nvPr/>
        </p:nvSpPr>
        <p:spPr>
          <a:xfrm>
            <a:off x="9585196" y="6550223"/>
            <a:ext cx="2606804" cy="307777"/>
          </a:xfrm>
          <a:prstGeom prst="rect">
            <a:avLst/>
          </a:prstGeom>
          <a:noFill/>
        </p:spPr>
        <p:txBody>
          <a:bodyPr wrap="none" rtlCol="0">
            <a:spAutoFit/>
          </a:bodyPr>
          <a:lstStyle/>
          <a:p>
            <a:r>
              <a:rPr lang="it-IT" sz="1400" dirty="0">
                <a:latin typeface="Century Gothic" panose="020B0502020202020204" pitchFamily="34" charset="0"/>
              </a:rPr>
              <a:t>Fonte: Ministero della Salute</a:t>
            </a:r>
          </a:p>
        </p:txBody>
      </p:sp>
      <p:sp>
        <p:nvSpPr>
          <p:cNvPr id="6" name="CasellaDiTesto 5">
            <a:extLst>
              <a:ext uri="{FF2B5EF4-FFF2-40B4-BE49-F238E27FC236}">
                <a16:creationId xmlns:a16="http://schemas.microsoft.com/office/drawing/2014/main" id="{DEEE8F0B-6A50-FC41-BF35-5959366393DB}"/>
              </a:ext>
            </a:extLst>
          </p:cNvPr>
          <p:cNvSpPr txBox="1"/>
          <p:nvPr/>
        </p:nvSpPr>
        <p:spPr>
          <a:xfrm>
            <a:off x="-1" y="3778898"/>
            <a:ext cx="12098867" cy="2585323"/>
          </a:xfrm>
          <a:prstGeom prst="rect">
            <a:avLst/>
          </a:prstGeom>
          <a:noFill/>
        </p:spPr>
        <p:txBody>
          <a:bodyPr wrap="square" rtlCol="0">
            <a:spAutoFit/>
          </a:bodyPr>
          <a:lstStyle/>
          <a:p>
            <a:pPr marL="285750" indent="-285750" algn="just">
              <a:buFont typeface="Wingdings" pitchFamily="2" charset="2"/>
              <a:buChar char="ü"/>
            </a:pPr>
            <a:r>
              <a:rPr lang="it-IT" dirty="0">
                <a:latin typeface="Century Gothic" panose="020B0502020202020204" pitchFamily="34" charset="0"/>
                <a:ea typeface="Times New Roman" panose="02020603050405020304" pitchFamily="18" charset="0"/>
              </a:rPr>
              <a:t>Nel 2014 in Italia sono state eseguite più di 175.290 interventi di sostituzione protesica (ginocchio, anca, spalla) a causa di danni articolari o fratture.</a:t>
            </a:r>
          </a:p>
          <a:p>
            <a:pPr marL="285750" indent="-285750" algn="just">
              <a:buFont typeface="Wingdings" pitchFamily="2" charset="2"/>
              <a:buChar char="ü"/>
            </a:pPr>
            <a:endParaRPr lang="it-IT" dirty="0">
              <a:latin typeface="Century Gothic" panose="020B0502020202020204" pitchFamily="34" charset="0"/>
              <a:ea typeface="Times New Roman" panose="02020603050405020304" pitchFamily="18" charset="0"/>
            </a:endParaRPr>
          </a:p>
          <a:p>
            <a:pPr marL="285750" indent="-285750" algn="just">
              <a:buFont typeface="Wingdings" pitchFamily="2" charset="2"/>
              <a:buChar char="ü"/>
            </a:pPr>
            <a:r>
              <a:rPr lang="it-IT" dirty="0">
                <a:latin typeface="Century Gothic" panose="020B0502020202020204" pitchFamily="34" charset="0"/>
                <a:ea typeface="Times New Roman" panose="02020603050405020304" pitchFamily="18" charset="0"/>
              </a:rPr>
              <a:t>L’artrite reumatoide (infiammazione di una o più articolazioni) causa dolore e rigidità dell’articolazione, determina una maggiore incidenza di fratture ossee (soprattutto femorali) e riduce significativamente la qualità della vita dei soggetti affetti </a:t>
            </a:r>
            <a:r>
              <a:rPr lang="it-IT" dirty="0">
                <a:latin typeface="Century Gothic" panose="020B0502020202020204" pitchFamily="34" charset="0"/>
                <a:ea typeface="Times New Roman" panose="02020603050405020304" pitchFamily="18" charset="0"/>
                <a:sym typeface="Wingdings" pitchFamily="2" charset="2"/>
              </a:rPr>
              <a:t> </a:t>
            </a:r>
            <a:r>
              <a:rPr lang="it-IT" dirty="0">
                <a:latin typeface="Century Gothic" panose="020B0502020202020204" pitchFamily="34" charset="0"/>
                <a:ea typeface="Times New Roman" panose="02020603050405020304" pitchFamily="18" charset="0"/>
              </a:rPr>
              <a:t>costituisce il 6% delle malattie reumatiche in Italia e circa il 15% negli USA. Più di 40 milioni di cittadini americani soffre di AR, ed è stimato che entro il 2020 si arriverà a 60 milioni. L’esordio della malattia si colloca tra la seconda e quinta decade di vita. </a:t>
            </a:r>
          </a:p>
          <a:p>
            <a:endParaRPr lang="it-IT" dirty="0"/>
          </a:p>
        </p:txBody>
      </p:sp>
    </p:spTree>
    <p:extLst>
      <p:ext uri="{BB962C8B-B14F-4D97-AF65-F5344CB8AC3E}">
        <p14:creationId xmlns:p14="http://schemas.microsoft.com/office/powerpoint/2010/main" val="3127795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6715E166-D550-8541-B4AD-96BF5A0EF62F}"/>
              </a:ext>
            </a:extLst>
          </p:cNvPr>
          <p:cNvSpPr txBox="1"/>
          <p:nvPr/>
        </p:nvSpPr>
        <p:spPr>
          <a:xfrm>
            <a:off x="0" y="26894"/>
            <a:ext cx="8040984" cy="569387"/>
          </a:xfrm>
          <a:prstGeom prst="rect">
            <a:avLst/>
          </a:prstGeom>
          <a:noFill/>
        </p:spPr>
        <p:txBody>
          <a:bodyPr wrap="none" rtlCol="0">
            <a:spAutoFit/>
          </a:bodyPr>
          <a:lstStyle/>
          <a:p>
            <a:r>
              <a:rPr lang="en-US" sz="3100" b="1" dirty="0" err="1">
                <a:solidFill>
                  <a:srgbClr val="0070C0"/>
                </a:solidFill>
                <a:latin typeface="Century Gothic" panose="020B0502020202020204" pitchFamily="34" charset="0"/>
              </a:rPr>
              <a:t>Attuali</a:t>
            </a:r>
            <a:r>
              <a:rPr lang="en-US" sz="3100" b="1" dirty="0">
                <a:solidFill>
                  <a:srgbClr val="0070C0"/>
                </a:solidFill>
                <a:latin typeface="Century Gothic" panose="020B0502020202020204" pitchFamily="34" charset="0"/>
              </a:rPr>
              <a:t> </a:t>
            </a:r>
            <a:r>
              <a:rPr lang="en-US" sz="3100" b="1" dirty="0" err="1">
                <a:solidFill>
                  <a:srgbClr val="0070C0"/>
                </a:solidFill>
                <a:latin typeface="Century Gothic" panose="020B0502020202020204" pitchFamily="34" charset="0"/>
              </a:rPr>
              <a:t>strategie</a:t>
            </a:r>
            <a:r>
              <a:rPr lang="en-US" sz="3100" b="1" dirty="0">
                <a:solidFill>
                  <a:srgbClr val="0070C0"/>
                </a:solidFill>
                <a:latin typeface="Century Gothic" panose="020B0502020202020204" pitchFamily="34" charset="0"/>
              </a:rPr>
              <a:t> di </a:t>
            </a:r>
            <a:r>
              <a:rPr lang="en-US" sz="3100" b="1" dirty="0" err="1">
                <a:solidFill>
                  <a:srgbClr val="0070C0"/>
                </a:solidFill>
                <a:latin typeface="Century Gothic" panose="020B0502020202020204" pitchFamily="34" charset="0"/>
              </a:rPr>
              <a:t>intervento</a:t>
            </a:r>
            <a:r>
              <a:rPr lang="en-US" sz="3100" b="1" dirty="0">
                <a:solidFill>
                  <a:srgbClr val="0070C0"/>
                </a:solidFill>
                <a:latin typeface="Century Gothic" panose="020B0502020202020204" pitchFamily="34" charset="0"/>
              </a:rPr>
              <a:t> </a:t>
            </a:r>
            <a:r>
              <a:rPr lang="en-US" sz="3100" b="1" dirty="0" err="1">
                <a:solidFill>
                  <a:srgbClr val="0070C0"/>
                </a:solidFill>
                <a:latin typeface="Century Gothic" panose="020B0502020202020204" pitchFamily="34" charset="0"/>
              </a:rPr>
              <a:t>terapeutico</a:t>
            </a:r>
            <a:endParaRPr lang="en-US" sz="3100" b="1" dirty="0">
              <a:solidFill>
                <a:srgbClr val="0070C0"/>
              </a:solidFill>
              <a:latin typeface="Century Gothic" panose="020B0502020202020204" pitchFamily="34" charset="0"/>
            </a:endParaRPr>
          </a:p>
        </p:txBody>
      </p:sp>
      <p:cxnSp>
        <p:nvCxnSpPr>
          <p:cNvPr id="4" name="Connettore 1 3">
            <a:extLst>
              <a:ext uri="{FF2B5EF4-FFF2-40B4-BE49-F238E27FC236}">
                <a16:creationId xmlns:a16="http://schemas.microsoft.com/office/drawing/2014/main" id="{9698B5A8-C42A-0F4F-88AE-584917A5184D}"/>
              </a:ext>
            </a:extLst>
          </p:cNvPr>
          <p:cNvCxnSpPr/>
          <p:nvPr/>
        </p:nvCxnSpPr>
        <p:spPr>
          <a:xfrm>
            <a:off x="0" y="748937"/>
            <a:ext cx="8586651" cy="0"/>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6" name="CasellaDiTesto 5">
            <a:extLst>
              <a:ext uri="{FF2B5EF4-FFF2-40B4-BE49-F238E27FC236}">
                <a16:creationId xmlns:a16="http://schemas.microsoft.com/office/drawing/2014/main" id="{944AB767-15BF-2849-99E8-099F0612BAEC}"/>
              </a:ext>
            </a:extLst>
          </p:cNvPr>
          <p:cNvSpPr txBox="1"/>
          <p:nvPr/>
        </p:nvSpPr>
        <p:spPr>
          <a:xfrm>
            <a:off x="0" y="4585783"/>
            <a:ext cx="6350466" cy="2031325"/>
          </a:xfrm>
          <a:prstGeom prst="rect">
            <a:avLst/>
          </a:prstGeom>
          <a:noFill/>
        </p:spPr>
        <p:txBody>
          <a:bodyPr wrap="square" rtlCol="0">
            <a:spAutoFit/>
          </a:bodyPr>
          <a:lstStyle/>
          <a:p>
            <a:pPr marL="285750" indent="-285750" algn="just">
              <a:buFont typeface="Wingdings" pitchFamily="2" charset="2"/>
              <a:buChar char="Ø"/>
            </a:pPr>
            <a:r>
              <a:rPr lang="it-IT" dirty="0">
                <a:latin typeface="Century Gothic" panose="020B0502020202020204" pitchFamily="34" charset="0"/>
              </a:rPr>
              <a:t>Una possibile alternativa a questi approcci terapeutici è rappresentata dal </a:t>
            </a:r>
            <a:r>
              <a:rPr lang="it-IT" b="1" dirty="0">
                <a:latin typeface="Century Gothic" panose="020B0502020202020204" pitchFamily="34" charset="0"/>
              </a:rPr>
              <a:t>trapianto autologo</a:t>
            </a:r>
            <a:r>
              <a:rPr lang="it-IT" dirty="0">
                <a:latin typeface="Century Gothic" panose="020B0502020202020204" pitchFamily="34" charset="0"/>
              </a:rPr>
              <a:t>: in questo caso, però, deve essere tenuta in considerazione non solo la limitata quantità di tessuto disponibile, ma anche la possibile insorgenza di dolori cronici nei siti di prelievo.</a:t>
            </a:r>
          </a:p>
          <a:p>
            <a:pPr marL="285750" indent="-285750" algn="just">
              <a:buFont typeface="Wingdings" pitchFamily="2" charset="2"/>
              <a:buChar char="Ø"/>
            </a:pPr>
            <a:endParaRPr lang="it-IT" dirty="0">
              <a:latin typeface="Century Gothic" panose="020B0502020202020204" pitchFamily="34" charset="0"/>
            </a:endParaRPr>
          </a:p>
        </p:txBody>
      </p:sp>
      <p:pic>
        <p:nvPicPr>
          <p:cNvPr id="2" name="Immagine 1">
            <a:extLst>
              <a:ext uri="{FF2B5EF4-FFF2-40B4-BE49-F238E27FC236}">
                <a16:creationId xmlns:a16="http://schemas.microsoft.com/office/drawing/2014/main" id="{2C670244-55BA-42F0-B434-18FBF41D5444}"/>
              </a:ext>
            </a:extLst>
          </p:cNvPr>
          <p:cNvPicPr>
            <a:picLocks noChangeAspect="1"/>
          </p:cNvPicPr>
          <p:nvPr/>
        </p:nvPicPr>
        <p:blipFill>
          <a:blip r:embed="rId2"/>
          <a:stretch>
            <a:fillRect/>
          </a:stretch>
        </p:blipFill>
        <p:spPr>
          <a:xfrm>
            <a:off x="7553786" y="859927"/>
            <a:ext cx="2727383" cy="1983552"/>
          </a:xfrm>
          <a:prstGeom prst="rect">
            <a:avLst/>
          </a:prstGeom>
          <a:ln>
            <a:noFill/>
          </a:ln>
          <a:effectLst>
            <a:outerShdw blurRad="190500" algn="tl" rotWithShape="0">
              <a:srgbClr val="000000">
                <a:alpha val="70000"/>
              </a:srgbClr>
            </a:outerShdw>
          </a:effectLst>
        </p:spPr>
      </p:pic>
      <p:sp>
        <p:nvSpPr>
          <p:cNvPr id="7" name="CasellaDiTesto 6">
            <a:extLst>
              <a:ext uri="{FF2B5EF4-FFF2-40B4-BE49-F238E27FC236}">
                <a16:creationId xmlns:a16="http://schemas.microsoft.com/office/drawing/2014/main" id="{42B6302E-C1D1-4A5E-B442-56CD7B8E1153}"/>
              </a:ext>
            </a:extLst>
          </p:cNvPr>
          <p:cNvSpPr txBox="1"/>
          <p:nvPr/>
        </p:nvSpPr>
        <p:spPr>
          <a:xfrm>
            <a:off x="167642" y="2888305"/>
            <a:ext cx="6096000" cy="1754326"/>
          </a:xfrm>
          <a:prstGeom prst="rect">
            <a:avLst/>
          </a:prstGeom>
          <a:noFill/>
        </p:spPr>
        <p:txBody>
          <a:bodyPr wrap="square" rtlCol="0">
            <a:spAutoFit/>
          </a:bodyPr>
          <a:lstStyle/>
          <a:p>
            <a:pPr marL="285750" indent="-285750" algn="just">
              <a:buFont typeface="Wingdings" pitchFamily="2" charset="2"/>
              <a:buChar char="Ø"/>
            </a:pPr>
            <a:r>
              <a:rPr lang="it-IT" dirty="0">
                <a:latin typeface="Century Gothic" panose="020B0502020202020204" pitchFamily="34" charset="0"/>
              </a:rPr>
              <a:t>Per evitare reazioni di rigetto, il trapianto d’organo prevede la necessità di sottoporre il paziente a </a:t>
            </a:r>
            <a:r>
              <a:rPr lang="it-IT" b="1" dirty="0">
                <a:latin typeface="Century Gothic" panose="020B0502020202020204" pitchFamily="34" charset="0"/>
              </a:rPr>
              <a:t>costose terapie a base di immunosoppressori </a:t>
            </a:r>
            <a:r>
              <a:rPr lang="it-IT" dirty="0">
                <a:latin typeface="Century Gothic" panose="020B0502020202020204" pitchFamily="34" charset="0"/>
              </a:rPr>
              <a:t>che in alcuni casi possono causare fenomeni di assuefazione. </a:t>
            </a:r>
          </a:p>
          <a:p>
            <a:pPr marL="285750" indent="-285750" algn="just">
              <a:buFont typeface="Wingdings" pitchFamily="2" charset="2"/>
              <a:buChar char="Ø"/>
            </a:pPr>
            <a:endParaRPr lang="it-IT" dirty="0">
              <a:latin typeface="Century Gothic" panose="020B0502020202020204" pitchFamily="34" charset="0"/>
            </a:endParaRPr>
          </a:p>
        </p:txBody>
      </p:sp>
      <p:sp>
        <p:nvSpPr>
          <p:cNvPr id="8" name="CasellaDiTesto 7">
            <a:extLst>
              <a:ext uri="{FF2B5EF4-FFF2-40B4-BE49-F238E27FC236}">
                <a16:creationId xmlns:a16="http://schemas.microsoft.com/office/drawing/2014/main" id="{1061B193-68F5-4523-8333-19A944505E59}"/>
              </a:ext>
            </a:extLst>
          </p:cNvPr>
          <p:cNvSpPr txBox="1"/>
          <p:nvPr/>
        </p:nvSpPr>
        <p:spPr>
          <a:xfrm>
            <a:off x="1" y="974540"/>
            <a:ext cx="6096000" cy="1754326"/>
          </a:xfrm>
          <a:prstGeom prst="rect">
            <a:avLst/>
          </a:prstGeom>
          <a:noFill/>
        </p:spPr>
        <p:txBody>
          <a:bodyPr wrap="square" rtlCol="0">
            <a:spAutoFit/>
          </a:bodyPr>
          <a:lstStyle/>
          <a:p>
            <a:pPr marL="285750" indent="-285750" algn="just">
              <a:buFont typeface="Wingdings" pitchFamily="2" charset="2"/>
              <a:buChar char="Ø"/>
            </a:pPr>
            <a:r>
              <a:rPr lang="it-IT" dirty="0">
                <a:latin typeface="Century Gothic" panose="020B0502020202020204" pitchFamily="34" charset="0"/>
              </a:rPr>
              <a:t>Il </a:t>
            </a:r>
            <a:r>
              <a:rPr lang="it-IT" b="1" dirty="0">
                <a:latin typeface="Century Gothic" panose="020B0502020202020204" pitchFamily="34" charset="0"/>
              </a:rPr>
              <a:t>trapianto di organi </a:t>
            </a:r>
            <a:r>
              <a:rPr lang="it-IT" dirty="0">
                <a:latin typeface="Century Gothic" panose="020B0502020202020204" pitchFamily="34" charset="0"/>
              </a:rPr>
              <a:t>danneggiati da malattie o traumi rappresenta uno dei principali problemi della medicina moderna in quanto è fortemente limitato dall’insufficienza di donatori, siano essi umani o animali. </a:t>
            </a:r>
          </a:p>
          <a:p>
            <a:pPr marL="285750" indent="-285750" algn="just">
              <a:buFont typeface="Wingdings" pitchFamily="2" charset="2"/>
              <a:buChar char="Ø"/>
            </a:pPr>
            <a:endParaRPr lang="it-IT" dirty="0">
              <a:latin typeface="Century Gothic" panose="020B0502020202020204" pitchFamily="34" charset="0"/>
            </a:endParaRPr>
          </a:p>
        </p:txBody>
      </p:sp>
      <p:pic>
        <p:nvPicPr>
          <p:cNvPr id="5" name="Immagine 4">
            <a:extLst>
              <a:ext uri="{FF2B5EF4-FFF2-40B4-BE49-F238E27FC236}">
                <a16:creationId xmlns:a16="http://schemas.microsoft.com/office/drawing/2014/main" id="{FA6B1BCC-D1B4-4CF5-8E41-511B27F82CBF}"/>
              </a:ext>
            </a:extLst>
          </p:cNvPr>
          <p:cNvPicPr>
            <a:picLocks noChangeAspect="1"/>
          </p:cNvPicPr>
          <p:nvPr/>
        </p:nvPicPr>
        <p:blipFill>
          <a:blip r:embed="rId3"/>
          <a:stretch>
            <a:fillRect/>
          </a:stretch>
        </p:blipFill>
        <p:spPr>
          <a:xfrm>
            <a:off x="7364095" y="3082724"/>
            <a:ext cx="3106764" cy="1365488"/>
          </a:xfrm>
          <a:prstGeom prst="rect">
            <a:avLst/>
          </a:prstGeom>
          <a:ln>
            <a:noFill/>
          </a:ln>
          <a:effectLst>
            <a:outerShdw blurRad="190500" algn="tl" rotWithShape="0">
              <a:srgbClr val="000000">
                <a:alpha val="70000"/>
              </a:srgbClr>
            </a:outerShdw>
          </a:effectLst>
        </p:spPr>
      </p:pic>
      <p:pic>
        <p:nvPicPr>
          <p:cNvPr id="9" name="Immagine 8">
            <a:extLst>
              <a:ext uri="{FF2B5EF4-FFF2-40B4-BE49-F238E27FC236}">
                <a16:creationId xmlns:a16="http://schemas.microsoft.com/office/drawing/2014/main" id="{C481D26D-CD06-4FF8-BD60-11B36660F05B}"/>
              </a:ext>
            </a:extLst>
          </p:cNvPr>
          <p:cNvPicPr>
            <a:picLocks noChangeAspect="1"/>
          </p:cNvPicPr>
          <p:nvPr/>
        </p:nvPicPr>
        <p:blipFill>
          <a:blip r:embed="rId4"/>
          <a:stretch>
            <a:fillRect/>
          </a:stretch>
        </p:blipFill>
        <p:spPr>
          <a:xfrm>
            <a:off x="7224069" y="4719667"/>
            <a:ext cx="3386817" cy="2040557"/>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1393957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idx="4294967295"/>
          </p:nvPr>
        </p:nvSpPr>
        <p:spPr>
          <a:xfrm>
            <a:off x="58354" y="957157"/>
            <a:ext cx="12149842" cy="1325563"/>
          </a:xfrm>
        </p:spPr>
        <p:txBody>
          <a:bodyPr>
            <a:normAutofit fontScale="90000"/>
          </a:bodyPr>
          <a:lstStyle/>
          <a:p>
            <a:pPr algn="just"/>
            <a:r>
              <a:rPr lang="it-IT" sz="2000" dirty="0">
                <a:latin typeface="Century Gothic" panose="020B0502020202020204" pitchFamily="34" charset="0"/>
              </a:rPr>
              <a:t>In questo ambito, l’</a:t>
            </a:r>
            <a:r>
              <a:rPr lang="it-IT" sz="2000" b="1" dirty="0">
                <a:latin typeface="Century Gothic" panose="020B0502020202020204" pitchFamily="34" charset="0"/>
              </a:rPr>
              <a:t>ingegneria tissutale </a:t>
            </a:r>
            <a:r>
              <a:rPr lang="it-IT" sz="2000" dirty="0">
                <a:latin typeface="Century Gothic" panose="020B0502020202020204" pitchFamily="34" charset="0"/>
              </a:rPr>
              <a:t>rappresenta una branca della medicina rigenerativa che, combinando i metodi propri dell’ingegneria dei materiali e delle scienze biologiche, ha l’obiettivo di sviluppare materiali </a:t>
            </a:r>
            <a:r>
              <a:rPr lang="it-IT" sz="2000" dirty="0" err="1">
                <a:latin typeface="Century Gothic" panose="020B0502020202020204" pitchFamily="34" charset="0"/>
              </a:rPr>
              <a:t>biomimetici</a:t>
            </a:r>
            <a:r>
              <a:rPr lang="it-IT" sz="2000" dirty="0">
                <a:latin typeface="Century Gothic" panose="020B0502020202020204" pitchFamily="34" charset="0"/>
              </a:rPr>
              <a:t> in grado di ripristinare, mantenere o migliorare le funzioni dei tessuti danneggiati o lesionati, senza dover ricorrere a trapianti o protesi. </a:t>
            </a:r>
            <a:br>
              <a:rPr lang="it-IT" sz="2000" dirty="0">
                <a:latin typeface="Century Gothic" panose="020B0502020202020204" pitchFamily="34" charset="0"/>
              </a:rPr>
            </a:br>
            <a:endParaRPr lang="it-IT" sz="2000" dirty="0">
              <a:latin typeface="Century Gothic" panose="020B0502020202020204" pitchFamily="34" charset="0"/>
              <a:cs typeface="Times New Roman" panose="02020603050405020304" pitchFamily="18" charset="0"/>
            </a:endParaRPr>
          </a:p>
        </p:txBody>
      </p:sp>
      <p:sp>
        <p:nvSpPr>
          <p:cNvPr id="4" name="CasellaDiTesto 3"/>
          <p:cNvSpPr txBox="1"/>
          <p:nvPr/>
        </p:nvSpPr>
        <p:spPr>
          <a:xfrm>
            <a:off x="225353" y="2938964"/>
            <a:ext cx="5153469" cy="3170099"/>
          </a:xfrm>
          <a:prstGeom prst="rect">
            <a:avLst/>
          </a:prstGeom>
          <a:noFill/>
        </p:spPr>
        <p:txBody>
          <a:bodyPr wrap="square" rtlCol="0">
            <a:spAutoFit/>
          </a:bodyPr>
          <a:lstStyle/>
          <a:p>
            <a:r>
              <a:rPr lang="it-IT" sz="2000" b="1" dirty="0">
                <a:latin typeface="Century Gothic" panose="020B0502020202020204" pitchFamily="34" charset="0"/>
                <a:cs typeface="Times New Roman" panose="02020603050405020304" pitchFamily="18" charset="0"/>
              </a:rPr>
              <a:t>Ingegneria del tessuto osseo</a:t>
            </a:r>
          </a:p>
          <a:p>
            <a:endParaRPr lang="it-IT" sz="2000" b="1" dirty="0">
              <a:latin typeface="Century Gothic" panose="020B0502020202020204" pitchFamily="34" charset="0"/>
              <a:cs typeface="Times New Roman" panose="02020603050405020304" pitchFamily="18" charset="0"/>
            </a:endParaRPr>
          </a:p>
          <a:p>
            <a:pPr marL="285750" indent="-285750">
              <a:buFont typeface="Arial" panose="020B0604020202020204" pitchFamily="34" charset="0"/>
              <a:buChar char="•"/>
            </a:pPr>
            <a:r>
              <a:rPr lang="it-IT" sz="2000" dirty="0">
                <a:latin typeface="Century Gothic" panose="020B0502020202020204" pitchFamily="34" charset="0"/>
                <a:cs typeface="Times New Roman" panose="02020603050405020304" pitchFamily="18" charset="0"/>
              </a:rPr>
              <a:t>superfici tridimensionali (</a:t>
            </a:r>
            <a:r>
              <a:rPr lang="it-IT" sz="2000" b="1" i="1" dirty="0" err="1">
                <a:latin typeface="Century Gothic" panose="020B0502020202020204" pitchFamily="34" charset="0"/>
                <a:cs typeface="Times New Roman" panose="02020603050405020304" pitchFamily="18" charset="0"/>
              </a:rPr>
              <a:t>scaffold</a:t>
            </a:r>
            <a:r>
              <a:rPr lang="it-IT" sz="2000" dirty="0">
                <a:latin typeface="Century Gothic" panose="020B0502020202020204" pitchFamily="34" charset="0"/>
                <a:cs typeface="Times New Roman" panose="02020603050405020304" pitchFamily="18" charset="0"/>
              </a:rPr>
              <a:t>).</a:t>
            </a:r>
          </a:p>
          <a:p>
            <a:endParaRPr lang="it-IT" sz="2000" dirty="0">
              <a:latin typeface="Century Gothic" panose="020B0502020202020204" pitchFamily="34" charset="0"/>
              <a:cs typeface="Times New Roman" panose="02020603050405020304" pitchFamily="18" charset="0"/>
            </a:endParaRPr>
          </a:p>
          <a:p>
            <a:pPr marL="285750" indent="-285750">
              <a:buFont typeface="Arial" panose="020B0604020202020204" pitchFamily="34" charset="0"/>
              <a:buChar char="•"/>
            </a:pPr>
            <a:r>
              <a:rPr lang="it-IT" sz="2000" dirty="0">
                <a:latin typeface="Century Gothic" panose="020B0502020202020204" pitchFamily="34" charset="0"/>
                <a:cs typeface="Times New Roman" panose="02020603050405020304" pitchFamily="18" charset="0"/>
              </a:rPr>
              <a:t>Cellule staminali proliferano sugli </a:t>
            </a:r>
            <a:r>
              <a:rPr lang="it-IT" sz="2000" i="1" dirty="0" err="1">
                <a:latin typeface="Century Gothic" panose="020B0502020202020204" pitchFamily="34" charset="0"/>
                <a:cs typeface="Times New Roman" panose="02020603050405020304" pitchFamily="18" charset="0"/>
              </a:rPr>
              <a:t>scaffold</a:t>
            </a:r>
            <a:r>
              <a:rPr lang="it-IT" sz="2000" dirty="0">
                <a:latin typeface="Century Gothic" panose="020B0502020202020204" pitchFamily="34" charset="0"/>
                <a:cs typeface="Times New Roman" panose="02020603050405020304" pitchFamily="18" charset="0"/>
              </a:rPr>
              <a:t> in presenza di sostanze ad azione osteogenica</a:t>
            </a:r>
          </a:p>
          <a:p>
            <a:endParaRPr lang="it-IT" sz="2000" dirty="0">
              <a:latin typeface="Century Gothic" panose="020B0502020202020204" pitchFamily="34" charset="0"/>
              <a:cs typeface="Times New Roman" panose="02020603050405020304" pitchFamily="18" charset="0"/>
            </a:endParaRPr>
          </a:p>
          <a:p>
            <a:pPr marL="285750" indent="-285750">
              <a:buFont typeface="Arial" panose="020B0604020202020204" pitchFamily="34" charset="0"/>
              <a:buChar char="•"/>
            </a:pPr>
            <a:r>
              <a:rPr lang="it-IT" sz="2000" dirty="0">
                <a:latin typeface="Century Gothic" panose="020B0502020202020204" pitchFamily="34" charset="0"/>
                <a:cs typeface="Times New Roman" panose="02020603050405020304" pitchFamily="18" charset="0"/>
              </a:rPr>
              <a:t>Sintesi di tessuto da impiantare nel sito della lesione.</a:t>
            </a:r>
          </a:p>
        </p:txBody>
      </p:sp>
      <p:sp>
        <p:nvSpPr>
          <p:cNvPr id="15" name="CasellaDiTesto 14">
            <a:extLst>
              <a:ext uri="{FF2B5EF4-FFF2-40B4-BE49-F238E27FC236}">
                <a16:creationId xmlns:a16="http://schemas.microsoft.com/office/drawing/2014/main" id="{009334E2-A83E-3249-B905-B0F43F1C4BAC}"/>
              </a:ext>
            </a:extLst>
          </p:cNvPr>
          <p:cNvSpPr txBox="1"/>
          <p:nvPr/>
        </p:nvSpPr>
        <p:spPr>
          <a:xfrm>
            <a:off x="58354" y="94923"/>
            <a:ext cx="4062331" cy="584775"/>
          </a:xfrm>
          <a:prstGeom prst="rect">
            <a:avLst/>
          </a:prstGeom>
          <a:noFill/>
        </p:spPr>
        <p:txBody>
          <a:bodyPr wrap="none" rtlCol="0">
            <a:spAutoFit/>
          </a:bodyPr>
          <a:lstStyle/>
          <a:p>
            <a:r>
              <a:rPr lang="en-US" sz="3200" b="1" dirty="0" err="1">
                <a:solidFill>
                  <a:srgbClr val="0070C0"/>
                </a:solidFill>
                <a:latin typeface="Century Gothic" panose="020B0502020202020204" pitchFamily="34" charset="0"/>
              </a:rPr>
              <a:t>Ingegneria</a:t>
            </a:r>
            <a:r>
              <a:rPr lang="en-US" sz="3200" b="1" dirty="0">
                <a:solidFill>
                  <a:srgbClr val="0070C0"/>
                </a:solidFill>
                <a:latin typeface="Century Gothic" panose="020B0502020202020204" pitchFamily="34" charset="0"/>
              </a:rPr>
              <a:t> </a:t>
            </a:r>
            <a:r>
              <a:rPr lang="en-US" sz="3200" b="1" dirty="0" err="1">
                <a:solidFill>
                  <a:srgbClr val="0070C0"/>
                </a:solidFill>
                <a:latin typeface="Century Gothic" panose="020B0502020202020204" pitchFamily="34" charset="0"/>
              </a:rPr>
              <a:t>tissutale</a:t>
            </a:r>
            <a:endParaRPr lang="en-US" sz="3200" b="1" dirty="0">
              <a:solidFill>
                <a:srgbClr val="0070C0"/>
              </a:solidFill>
              <a:latin typeface="Century Gothic" panose="020B0502020202020204" pitchFamily="34" charset="0"/>
            </a:endParaRPr>
          </a:p>
        </p:txBody>
      </p:sp>
      <p:cxnSp>
        <p:nvCxnSpPr>
          <p:cNvPr id="16" name="Connettore 1 15">
            <a:extLst>
              <a:ext uri="{FF2B5EF4-FFF2-40B4-BE49-F238E27FC236}">
                <a16:creationId xmlns:a16="http://schemas.microsoft.com/office/drawing/2014/main" id="{EB30BFE9-B2FB-7645-A4F5-9432E7BAA7B2}"/>
              </a:ext>
            </a:extLst>
          </p:cNvPr>
          <p:cNvCxnSpPr/>
          <p:nvPr/>
        </p:nvCxnSpPr>
        <p:spPr>
          <a:xfrm>
            <a:off x="0" y="748937"/>
            <a:ext cx="8586651" cy="0"/>
          </a:xfrm>
          <a:prstGeom prst="line">
            <a:avLst/>
          </a:prstGeom>
          <a:ln w="22225"/>
        </p:spPr>
        <p:style>
          <a:lnRef idx="1">
            <a:schemeClr val="accent1"/>
          </a:lnRef>
          <a:fillRef idx="0">
            <a:schemeClr val="accent1"/>
          </a:fillRef>
          <a:effectRef idx="0">
            <a:schemeClr val="accent1"/>
          </a:effectRef>
          <a:fontRef idx="minor">
            <a:schemeClr val="tx1"/>
          </a:fontRef>
        </p:style>
      </p:cxnSp>
      <p:pic>
        <p:nvPicPr>
          <p:cNvPr id="17" name="Immagine 16">
            <a:extLst>
              <a:ext uri="{FF2B5EF4-FFF2-40B4-BE49-F238E27FC236}">
                <a16:creationId xmlns:a16="http://schemas.microsoft.com/office/drawing/2014/main" id="{A788FC7D-EEEE-634D-867E-BE1885EB209D}"/>
              </a:ext>
            </a:extLst>
          </p:cNvPr>
          <p:cNvPicPr>
            <a:picLocks noChangeAspect="1"/>
          </p:cNvPicPr>
          <p:nvPr/>
        </p:nvPicPr>
        <p:blipFill>
          <a:blip r:embed="rId2"/>
          <a:stretch>
            <a:fillRect/>
          </a:stretch>
        </p:blipFill>
        <p:spPr>
          <a:xfrm>
            <a:off x="6096000" y="2260597"/>
            <a:ext cx="5669439" cy="4520079"/>
          </a:xfrm>
          <a:prstGeom prst="rect">
            <a:avLst/>
          </a:prstGeom>
        </p:spPr>
      </p:pic>
    </p:spTree>
    <p:extLst>
      <p:ext uri="{BB962C8B-B14F-4D97-AF65-F5344CB8AC3E}">
        <p14:creationId xmlns:p14="http://schemas.microsoft.com/office/powerpoint/2010/main" val="25879044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a:extLst>
              <a:ext uri="{FF2B5EF4-FFF2-40B4-BE49-F238E27FC236}">
                <a16:creationId xmlns:a16="http://schemas.microsoft.com/office/drawing/2014/main" id="{26B4004F-2696-AC43-AB05-0D7E55F1A209}"/>
              </a:ext>
            </a:extLst>
          </p:cNvPr>
          <p:cNvSpPr txBox="1"/>
          <p:nvPr/>
        </p:nvSpPr>
        <p:spPr>
          <a:xfrm>
            <a:off x="58354" y="94923"/>
            <a:ext cx="9727343" cy="584775"/>
          </a:xfrm>
          <a:prstGeom prst="rect">
            <a:avLst/>
          </a:prstGeom>
          <a:noFill/>
        </p:spPr>
        <p:txBody>
          <a:bodyPr wrap="none" rtlCol="0">
            <a:spAutoFit/>
          </a:bodyPr>
          <a:lstStyle/>
          <a:p>
            <a:r>
              <a:rPr lang="en-US" sz="3200" b="1" dirty="0" err="1">
                <a:solidFill>
                  <a:srgbClr val="0070C0"/>
                </a:solidFill>
                <a:latin typeface="Century Gothic" panose="020B0502020202020204" pitchFamily="34" charset="0"/>
              </a:rPr>
              <a:t>Descrizione</a:t>
            </a:r>
            <a:r>
              <a:rPr lang="en-US" sz="3200" b="1" dirty="0">
                <a:solidFill>
                  <a:srgbClr val="0070C0"/>
                </a:solidFill>
                <a:latin typeface="Century Gothic" panose="020B0502020202020204" pitchFamily="34" charset="0"/>
              </a:rPr>
              <a:t> ed </a:t>
            </a:r>
            <a:r>
              <a:rPr lang="en-US" sz="3200" b="1" dirty="0" err="1">
                <a:solidFill>
                  <a:srgbClr val="0070C0"/>
                </a:solidFill>
                <a:latin typeface="Century Gothic" panose="020B0502020202020204" pitchFamily="34" charset="0"/>
              </a:rPr>
              <a:t>integrazione</a:t>
            </a:r>
            <a:r>
              <a:rPr lang="en-US" sz="3200" b="1" dirty="0">
                <a:solidFill>
                  <a:srgbClr val="0070C0"/>
                </a:solidFill>
                <a:latin typeface="Century Gothic" panose="020B0502020202020204" pitchFamily="34" charset="0"/>
              </a:rPr>
              <a:t> </a:t>
            </a:r>
            <a:r>
              <a:rPr lang="en-US" sz="3200" b="1" dirty="0" err="1">
                <a:solidFill>
                  <a:srgbClr val="0070C0"/>
                </a:solidFill>
                <a:latin typeface="Century Gothic" panose="020B0502020202020204" pitchFamily="34" charset="0"/>
              </a:rPr>
              <a:t>dei</a:t>
            </a:r>
            <a:r>
              <a:rPr lang="en-US" sz="3200" b="1" dirty="0">
                <a:solidFill>
                  <a:srgbClr val="0070C0"/>
                </a:solidFill>
                <a:latin typeface="Century Gothic" panose="020B0502020202020204" pitchFamily="34" charset="0"/>
              </a:rPr>
              <a:t> WP del </a:t>
            </a:r>
            <a:r>
              <a:rPr lang="en-US" sz="3200" b="1" dirty="0" err="1">
                <a:solidFill>
                  <a:srgbClr val="0070C0"/>
                </a:solidFill>
                <a:latin typeface="Century Gothic" panose="020B0502020202020204" pitchFamily="34" charset="0"/>
              </a:rPr>
              <a:t>progetto</a:t>
            </a:r>
            <a:endParaRPr lang="en-US" sz="3200" b="1" dirty="0">
              <a:solidFill>
                <a:srgbClr val="0070C0"/>
              </a:solidFill>
              <a:latin typeface="Century Gothic" panose="020B0502020202020204" pitchFamily="34" charset="0"/>
            </a:endParaRPr>
          </a:p>
        </p:txBody>
      </p:sp>
      <p:cxnSp>
        <p:nvCxnSpPr>
          <p:cNvPr id="7" name="Connettore 1 6">
            <a:extLst>
              <a:ext uri="{FF2B5EF4-FFF2-40B4-BE49-F238E27FC236}">
                <a16:creationId xmlns:a16="http://schemas.microsoft.com/office/drawing/2014/main" id="{2899540A-5436-7D45-8279-0EFC2F428F8D}"/>
              </a:ext>
            </a:extLst>
          </p:cNvPr>
          <p:cNvCxnSpPr/>
          <p:nvPr/>
        </p:nvCxnSpPr>
        <p:spPr>
          <a:xfrm>
            <a:off x="0" y="748937"/>
            <a:ext cx="8586651" cy="0"/>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8" name="Rettangolo 7">
            <a:extLst>
              <a:ext uri="{FF2B5EF4-FFF2-40B4-BE49-F238E27FC236}">
                <a16:creationId xmlns:a16="http://schemas.microsoft.com/office/drawing/2014/main" id="{F59ACF08-2540-724D-B611-5BA1B4C4D4CB}"/>
              </a:ext>
            </a:extLst>
          </p:cNvPr>
          <p:cNvSpPr/>
          <p:nvPr/>
        </p:nvSpPr>
        <p:spPr>
          <a:xfrm>
            <a:off x="58354" y="748937"/>
            <a:ext cx="11205883" cy="768608"/>
          </a:xfrm>
          <a:prstGeom prst="rect">
            <a:avLst/>
          </a:prstGeom>
        </p:spPr>
        <p:txBody>
          <a:bodyPr wrap="square">
            <a:spAutoFit/>
          </a:bodyPr>
          <a:lstStyle/>
          <a:p>
            <a:pPr marL="285750" indent="-285750" algn="just">
              <a:lnSpc>
                <a:spcPct val="115000"/>
              </a:lnSpc>
              <a:spcAft>
                <a:spcPts val="0"/>
              </a:spcAft>
              <a:buFont typeface="Wingdings" pitchFamily="2" charset="2"/>
              <a:buChar char="q"/>
            </a:pPr>
            <a:r>
              <a:rPr lang="it-IT" sz="2000" b="1" dirty="0">
                <a:solidFill>
                  <a:srgbClr val="C00000"/>
                </a:solidFill>
                <a:latin typeface="Century Gothic" panose="020B0502020202020204" pitchFamily="34" charset="0"/>
                <a:ea typeface="MS Mincho" panose="02020609040205080304" pitchFamily="49" charset="-128"/>
                <a:cs typeface="Times New Roman" panose="02020603050405020304" pitchFamily="18" charset="0"/>
              </a:rPr>
              <a:t>Tema a cui fa riferimento il progetto di ricerca </a:t>
            </a:r>
          </a:p>
          <a:p>
            <a:pPr algn="just">
              <a:lnSpc>
                <a:spcPct val="115000"/>
              </a:lnSpc>
              <a:spcAft>
                <a:spcPts val="0"/>
              </a:spcAft>
            </a:pPr>
            <a:r>
              <a:rPr lang="it-IT" sz="2000" dirty="0">
                <a:latin typeface="Century Gothic" panose="020B0502020202020204" pitchFamily="34" charset="0"/>
                <a:ea typeface="MS Mincho" panose="02020609040205080304" pitchFamily="49" charset="-128"/>
                <a:cs typeface="Times New Roman" panose="02020603050405020304" pitchFamily="18" charset="0"/>
              </a:rPr>
              <a:t>Area Tematica D: Sostenibilità: Nuove Tecnologie per l’Ambiente e il Territorio</a:t>
            </a:r>
          </a:p>
        </p:txBody>
      </p:sp>
      <p:grpSp>
        <p:nvGrpSpPr>
          <p:cNvPr id="4" name="Gruppo 3">
            <a:extLst>
              <a:ext uri="{FF2B5EF4-FFF2-40B4-BE49-F238E27FC236}">
                <a16:creationId xmlns:a16="http://schemas.microsoft.com/office/drawing/2014/main" id="{585755E9-F624-4818-8D9F-64BF005D905D}"/>
              </a:ext>
            </a:extLst>
          </p:cNvPr>
          <p:cNvGrpSpPr/>
          <p:nvPr/>
        </p:nvGrpSpPr>
        <p:grpSpPr>
          <a:xfrm>
            <a:off x="448167" y="1972678"/>
            <a:ext cx="11494597" cy="4534734"/>
            <a:chOff x="448167" y="1586784"/>
            <a:chExt cx="11494597" cy="4534734"/>
          </a:xfrm>
        </p:grpSpPr>
        <p:sp>
          <p:nvSpPr>
            <p:cNvPr id="9" name="Rettangolo 8">
              <a:extLst>
                <a:ext uri="{FF2B5EF4-FFF2-40B4-BE49-F238E27FC236}">
                  <a16:creationId xmlns:a16="http://schemas.microsoft.com/office/drawing/2014/main" id="{CD0EE814-25BC-DF40-AB87-A475D0058AEF}"/>
                </a:ext>
              </a:extLst>
            </p:cNvPr>
            <p:cNvSpPr/>
            <p:nvPr/>
          </p:nvSpPr>
          <p:spPr>
            <a:xfrm>
              <a:off x="7863821" y="4905936"/>
              <a:ext cx="4078943" cy="954107"/>
            </a:xfrm>
            <a:prstGeom prst="rect">
              <a:avLst/>
            </a:prstGeom>
          </p:spPr>
          <p:txBody>
            <a:bodyPr wrap="square">
              <a:spAutoFit/>
            </a:bodyPr>
            <a:lstStyle/>
            <a:p>
              <a:r>
                <a:rPr lang="en-US" b="1" i="1" dirty="0" err="1">
                  <a:latin typeface="Century Gothic" panose="020B0502020202020204" pitchFamily="34" charset="0"/>
                </a:rPr>
                <a:t>Dipartimento</a:t>
              </a:r>
              <a:r>
                <a:rPr lang="en-US" b="1" i="1" dirty="0">
                  <a:latin typeface="Century Gothic" panose="020B0502020202020204" pitchFamily="34" charset="0"/>
                </a:rPr>
                <a:t> di Scienze	</a:t>
              </a:r>
            </a:p>
            <a:p>
              <a:r>
                <a:rPr lang="en-US" b="1" dirty="0">
                  <a:solidFill>
                    <a:schemeClr val="accent1">
                      <a:lumMod val="75000"/>
                    </a:schemeClr>
                  </a:solidFill>
                  <a:latin typeface="Century Gothic" panose="020B0502020202020204" pitchFamily="34" charset="0"/>
                </a:rPr>
                <a:t>Area </a:t>
              </a:r>
              <a:r>
                <a:rPr lang="en-US" b="1" dirty="0" err="1">
                  <a:solidFill>
                    <a:schemeClr val="accent1">
                      <a:lumMod val="75000"/>
                    </a:schemeClr>
                  </a:solidFill>
                  <a:latin typeface="Century Gothic" panose="020B0502020202020204" pitchFamily="34" charset="0"/>
                </a:rPr>
                <a:t>Chimica</a:t>
              </a:r>
              <a:endParaRPr lang="en-US" b="1" dirty="0">
                <a:solidFill>
                  <a:schemeClr val="accent1">
                    <a:lumMod val="75000"/>
                  </a:schemeClr>
                </a:solidFill>
                <a:latin typeface="Century Gothic" panose="020B0502020202020204" pitchFamily="34" charset="0"/>
              </a:endParaRPr>
            </a:p>
            <a:p>
              <a:r>
                <a:rPr lang="en-US" dirty="0" err="1">
                  <a:latin typeface="Century Gothic" panose="020B0502020202020204" pitchFamily="34" charset="0"/>
                </a:rPr>
                <a:t>Prof.ssa</a:t>
              </a:r>
              <a:r>
                <a:rPr lang="en-US" dirty="0">
                  <a:latin typeface="Century Gothic" panose="020B0502020202020204" pitchFamily="34" charset="0"/>
                </a:rPr>
                <a:t> Giovanna </a:t>
              </a:r>
              <a:r>
                <a:rPr lang="en-US" dirty="0" err="1">
                  <a:latin typeface="Century Gothic" panose="020B0502020202020204" pitchFamily="34" charset="0"/>
                </a:rPr>
                <a:t>Iucci</a:t>
              </a:r>
              <a:r>
                <a:rPr lang="en-US" sz="2000" dirty="0">
                  <a:latin typeface="Century Gothic" panose="020B0502020202020204" pitchFamily="34" charset="0"/>
                </a:rPr>
                <a:t>	</a:t>
              </a:r>
            </a:p>
          </p:txBody>
        </p:sp>
        <p:sp>
          <p:nvSpPr>
            <p:cNvPr id="10" name="Rettangolo 9">
              <a:extLst>
                <a:ext uri="{FF2B5EF4-FFF2-40B4-BE49-F238E27FC236}">
                  <a16:creationId xmlns:a16="http://schemas.microsoft.com/office/drawing/2014/main" id="{1A53D6CC-E408-E945-84EA-566C2F0ABC41}"/>
                </a:ext>
              </a:extLst>
            </p:cNvPr>
            <p:cNvSpPr/>
            <p:nvPr/>
          </p:nvSpPr>
          <p:spPr>
            <a:xfrm>
              <a:off x="7910886" y="1586784"/>
              <a:ext cx="3984812" cy="1200329"/>
            </a:xfrm>
            <a:prstGeom prst="rect">
              <a:avLst/>
            </a:prstGeom>
          </p:spPr>
          <p:txBody>
            <a:bodyPr wrap="square">
              <a:spAutoFit/>
            </a:bodyPr>
            <a:lstStyle/>
            <a:p>
              <a:r>
                <a:rPr lang="en-US" b="1" i="1" dirty="0" err="1">
                  <a:latin typeface="Century Gothic" panose="020B0502020202020204" pitchFamily="34" charset="0"/>
                </a:rPr>
                <a:t>Dipartimento</a:t>
              </a:r>
              <a:r>
                <a:rPr lang="en-US" b="1" i="1" dirty="0">
                  <a:latin typeface="Century Gothic" panose="020B0502020202020204" pitchFamily="34" charset="0"/>
                </a:rPr>
                <a:t> di </a:t>
              </a:r>
              <a:r>
                <a:rPr lang="en-US" b="1" i="1" dirty="0" err="1">
                  <a:latin typeface="Century Gothic" panose="020B0502020202020204" pitchFamily="34" charset="0"/>
                </a:rPr>
                <a:t>Ingegneria</a:t>
              </a:r>
              <a:endParaRPr lang="en-US" b="1" i="1" dirty="0">
                <a:latin typeface="Century Gothic" panose="020B0502020202020204" pitchFamily="34" charset="0"/>
              </a:endParaRPr>
            </a:p>
            <a:p>
              <a:r>
                <a:rPr lang="en-US" dirty="0">
                  <a:latin typeface="Century Gothic" panose="020B0502020202020204" pitchFamily="34" charset="0"/>
                </a:rPr>
                <a:t>Prof. </a:t>
              </a:r>
              <a:r>
                <a:rPr lang="en-US" dirty="0" err="1">
                  <a:latin typeface="Century Gothic" panose="020B0502020202020204" pitchFamily="34" charset="0"/>
                </a:rPr>
                <a:t>Edoardo</a:t>
              </a:r>
              <a:r>
                <a:rPr lang="en-US" dirty="0">
                  <a:latin typeface="Century Gothic" panose="020B0502020202020204" pitchFamily="34" charset="0"/>
                </a:rPr>
                <a:t> </a:t>
              </a:r>
              <a:r>
                <a:rPr lang="en-US" dirty="0" err="1">
                  <a:latin typeface="Century Gothic" panose="020B0502020202020204" pitchFamily="34" charset="0"/>
                </a:rPr>
                <a:t>Bemporad</a:t>
              </a:r>
              <a:endParaRPr lang="en-US" b="1" i="1" dirty="0">
                <a:latin typeface="Century Gothic" panose="020B0502020202020204" pitchFamily="34" charset="0"/>
              </a:endParaRPr>
            </a:p>
            <a:p>
              <a:r>
                <a:rPr lang="en-US" dirty="0">
                  <a:latin typeface="Century Gothic" panose="020B0502020202020204" pitchFamily="34" charset="0"/>
                </a:rPr>
                <a:t>Dr. Marco </a:t>
              </a:r>
              <a:r>
                <a:rPr lang="en-US" dirty="0" err="1">
                  <a:latin typeface="Century Gothic" panose="020B0502020202020204" pitchFamily="34" charset="0"/>
                </a:rPr>
                <a:t>Sebastiani</a:t>
              </a:r>
              <a:r>
                <a:rPr lang="en-US" dirty="0">
                  <a:latin typeface="Century Gothic" panose="020B0502020202020204" pitchFamily="34" charset="0"/>
                </a:rPr>
                <a:t>	</a:t>
              </a:r>
            </a:p>
            <a:p>
              <a:r>
                <a:rPr lang="en-US" dirty="0">
                  <a:latin typeface="Century Gothic" panose="020B0502020202020204" pitchFamily="34" charset="0"/>
                </a:rPr>
                <a:t>Dr. Daniele De </a:t>
              </a:r>
              <a:r>
                <a:rPr lang="en-US" dirty="0" err="1">
                  <a:latin typeface="Century Gothic" panose="020B0502020202020204" pitchFamily="34" charset="0"/>
                </a:rPr>
                <a:t>Felicis</a:t>
              </a:r>
              <a:endParaRPr lang="en-US" dirty="0">
                <a:latin typeface="Century Gothic" panose="020B0502020202020204" pitchFamily="34" charset="0"/>
              </a:endParaRPr>
            </a:p>
          </p:txBody>
        </p:sp>
        <p:sp>
          <p:nvSpPr>
            <p:cNvPr id="2" name="Ovale 1">
              <a:extLst>
                <a:ext uri="{FF2B5EF4-FFF2-40B4-BE49-F238E27FC236}">
                  <a16:creationId xmlns:a16="http://schemas.microsoft.com/office/drawing/2014/main" id="{86183779-93CF-4EA1-A608-F1BFE0015B77}"/>
                </a:ext>
              </a:extLst>
            </p:cNvPr>
            <p:cNvSpPr/>
            <p:nvPr/>
          </p:nvSpPr>
          <p:spPr>
            <a:xfrm>
              <a:off x="4408414" y="2995922"/>
              <a:ext cx="2670495" cy="2449585"/>
            </a:xfrm>
            <a:prstGeom prst="ellipse">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b="1" dirty="0">
                <a:solidFill>
                  <a:schemeClr val="tx1"/>
                </a:solidFill>
                <a:latin typeface="Century Gothic" panose="020B0502020202020204" pitchFamily="34" charset="0"/>
              </a:endParaRPr>
            </a:p>
          </p:txBody>
        </p:sp>
        <p:sp>
          <p:nvSpPr>
            <p:cNvPr id="11" name="Rettangolo 10">
              <a:extLst>
                <a:ext uri="{FF2B5EF4-FFF2-40B4-BE49-F238E27FC236}">
                  <a16:creationId xmlns:a16="http://schemas.microsoft.com/office/drawing/2014/main" id="{C646BB04-9C58-4E20-9E9B-0FD098803FC1}"/>
                </a:ext>
              </a:extLst>
            </p:cNvPr>
            <p:cNvSpPr/>
            <p:nvPr/>
          </p:nvSpPr>
          <p:spPr>
            <a:xfrm>
              <a:off x="448167" y="1586784"/>
              <a:ext cx="4078943" cy="2308324"/>
            </a:xfrm>
            <a:prstGeom prst="rect">
              <a:avLst/>
            </a:prstGeom>
          </p:spPr>
          <p:txBody>
            <a:bodyPr wrap="square">
              <a:spAutoFit/>
            </a:bodyPr>
            <a:lstStyle/>
            <a:p>
              <a:r>
                <a:rPr lang="en-US" b="1" i="1" dirty="0" err="1">
                  <a:latin typeface="Century Gothic" panose="020B0502020202020204" pitchFamily="34" charset="0"/>
                </a:rPr>
                <a:t>Dipartimento</a:t>
              </a:r>
              <a:r>
                <a:rPr lang="en-US" b="1" i="1" dirty="0">
                  <a:latin typeface="Century Gothic" panose="020B0502020202020204" pitchFamily="34" charset="0"/>
                </a:rPr>
                <a:t> di Scienze	</a:t>
              </a:r>
            </a:p>
            <a:p>
              <a:r>
                <a:rPr lang="en-US" b="1" i="1" dirty="0">
                  <a:solidFill>
                    <a:schemeClr val="accent1">
                      <a:lumMod val="75000"/>
                    </a:schemeClr>
                  </a:solidFill>
                  <a:latin typeface="Century Gothic" panose="020B0502020202020204" pitchFamily="34" charset="0"/>
                </a:rPr>
                <a:t>Area </a:t>
              </a:r>
              <a:r>
                <a:rPr lang="en-US" b="1" i="1" dirty="0" err="1">
                  <a:solidFill>
                    <a:schemeClr val="accent1">
                      <a:lumMod val="75000"/>
                    </a:schemeClr>
                  </a:solidFill>
                  <a:latin typeface="Century Gothic" panose="020B0502020202020204" pitchFamily="34" charset="0"/>
                </a:rPr>
                <a:t>Biologia</a:t>
              </a:r>
              <a:r>
                <a:rPr lang="en-US" b="1" i="1" dirty="0">
                  <a:latin typeface="Century Gothic" panose="020B0502020202020204" pitchFamily="34" charset="0"/>
                </a:rPr>
                <a:t>			</a:t>
              </a:r>
              <a:endParaRPr lang="en-US" b="1" i="1" dirty="0">
                <a:solidFill>
                  <a:schemeClr val="accent1">
                    <a:lumMod val="75000"/>
                  </a:schemeClr>
                </a:solidFill>
                <a:latin typeface="Century Gothic" panose="020B0502020202020204" pitchFamily="34" charset="0"/>
              </a:endParaRPr>
            </a:p>
            <a:p>
              <a:r>
                <a:rPr lang="en-US" dirty="0">
                  <a:latin typeface="Century Gothic" panose="020B0502020202020204" pitchFamily="34" charset="0"/>
                </a:rPr>
                <a:t>Prof. Paolo </a:t>
              </a:r>
              <a:r>
                <a:rPr lang="en-US" dirty="0" err="1">
                  <a:latin typeface="Century Gothic" panose="020B0502020202020204" pitchFamily="34" charset="0"/>
                </a:rPr>
                <a:t>Ascenzi</a:t>
              </a:r>
              <a:r>
                <a:rPr lang="en-US" dirty="0">
                  <a:latin typeface="Century Gothic" panose="020B0502020202020204" pitchFamily="34" charset="0"/>
                </a:rPr>
                <a:t>	</a:t>
              </a:r>
            </a:p>
            <a:p>
              <a:r>
                <a:rPr lang="en-US" dirty="0" err="1">
                  <a:latin typeface="Century Gothic" panose="020B0502020202020204" pitchFamily="34" charset="0"/>
                </a:rPr>
                <a:t>Prof.ssa</a:t>
              </a:r>
              <a:r>
                <a:rPr lang="en-US" dirty="0">
                  <a:latin typeface="Century Gothic" panose="020B0502020202020204" pitchFamily="34" charset="0"/>
                </a:rPr>
                <a:t> Alessandra di </a:t>
              </a:r>
              <a:r>
                <a:rPr lang="en-US" dirty="0" err="1">
                  <a:latin typeface="Century Gothic" panose="020B0502020202020204" pitchFamily="34" charset="0"/>
                </a:rPr>
                <a:t>Masi</a:t>
              </a:r>
              <a:endParaRPr lang="en-US" dirty="0">
                <a:latin typeface="Century Gothic" panose="020B0502020202020204" pitchFamily="34" charset="0"/>
              </a:endParaRPr>
            </a:p>
            <a:p>
              <a:r>
                <a:rPr lang="en-US" dirty="0">
                  <a:latin typeface="Century Gothic" panose="020B0502020202020204" pitchFamily="34" charset="0"/>
                </a:rPr>
                <a:t>Prof. Filippo </a:t>
              </a:r>
              <a:r>
                <a:rPr lang="en-US" dirty="0" err="1">
                  <a:latin typeface="Century Gothic" panose="020B0502020202020204" pitchFamily="34" charset="0"/>
                </a:rPr>
                <a:t>Acconcia</a:t>
              </a:r>
              <a:r>
                <a:rPr lang="en-US" dirty="0">
                  <a:latin typeface="Century Gothic" panose="020B0502020202020204" pitchFamily="34" charset="0"/>
                </a:rPr>
                <a:t>	</a:t>
              </a:r>
            </a:p>
            <a:p>
              <a:r>
                <a:rPr lang="en-US" dirty="0" err="1">
                  <a:latin typeface="Century Gothic" panose="020B0502020202020204" pitchFamily="34" charset="0"/>
                </a:rPr>
                <a:t>Prof.ssa</a:t>
              </a:r>
              <a:r>
                <a:rPr lang="en-US" dirty="0">
                  <a:latin typeface="Century Gothic" panose="020B0502020202020204" pitchFamily="34" charset="0"/>
                </a:rPr>
                <a:t> </a:t>
              </a:r>
              <a:r>
                <a:rPr lang="en-US" dirty="0" err="1">
                  <a:latin typeface="Century Gothic" panose="020B0502020202020204" pitchFamily="34" charset="0"/>
                </a:rPr>
                <a:t>Tiziana</a:t>
              </a:r>
              <a:r>
                <a:rPr lang="en-US" dirty="0">
                  <a:latin typeface="Century Gothic" panose="020B0502020202020204" pitchFamily="34" charset="0"/>
                </a:rPr>
                <a:t> </a:t>
              </a:r>
              <a:r>
                <a:rPr lang="en-US" dirty="0" err="1">
                  <a:latin typeface="Century Gothic" panose="020B0502020202020204" pitchFamily="34" charset="0"/>
                </a:rPr>
                <a:t>Persichini</a:t>
              </a:r>
              <a:endParaRPr lang="en-US" dirty="0">
                <a:latin typeface="Century Gothic" panose="020B0502020202020204" pitchFamily="34" charset="0"/>
              </a:endParaRPr>
            </a:p>
            <a:p>
              <a:r>
                <a:rPr lang="en-US" dirty="0">
                  <a:latin typeface="Century Gothic" panose="020B0502020202020204" pitchFamily="34" charset="0"/>
                </a:rPr>
                <a:t>Prof. Andrea Di Giulio</a:t>
              </a:r>
            </a:p>
            <a:p>
              <a:r>
                <a:rPr lang="en-US" dirty="0" err="1">
                  <a:latin typeface="Century Gothic" panose="020B0502020202020204" pitchFamily="34" charset="0"/>
                </a:rPr>
                <a:t>Prof.ssa</a:t>
              </a:r>
              <a:r>
                <a:rPr lang="en-US" dirty="0">
                  <a:latin typeface="Century Gothic" panose="020B0502020202020204" pitchFamily="34" charset="0"/>
                </a:rPr>
                <a:t> Sandra Moreno	</a:t>
              </a:r>
            </a:p>
          </p:txBody>
        </p:sp>
        <p:sp>
          <p:nvSpPr>
            <p:cNvPr id="12" name="Rettangolo 11">
              <a:extLst>
                <a:ext uri="{FF2B5EF4-FFF2-40B4-BE49-F238E27FC236}">
                  <a16:creationId xmlns:a16="http://schemas.microsoft.com/office/drawing/2014/main" id="{BD5808EF-A125-4659-B04D-7AFB9AFB9EA6}"/>
                </a:ext>
              </a:extLst>
            </p:cNvPr>
            <p:cNvSpPr/>
            <p:nvPr/>
          </p:nvSpPr>
          <p:spPr>
            <a:xfrm>
              <a:off x="448167" y="4782825"/>
              <a:ext cx="4078943" cy="1200329"/>
            </a:xfrm>
            <a:prstGeom prst="rect">
              <a:avLst/>
            </a:prstGeom>
          </p:spPr>
          <p:txBody>
            <a:bodyPr wrap="square">
              <a:spAutoFit/>
            </a:bodyPr>
            <a:lstStyle/>
            <a:p>
              <a:r>
                <a:rPr lang="en-US" b="1" i="1" dirty="0" err="1">
                  <a:latin typeface="Century Gothic" panose="020B0502020202020204" pitchFamily="34" charset="0"/>
                </a:rPr>
                <a:t>Dipartimento</a:t>
              </a:r>
              <a:r>
                <a:rPr lang="en-US" b="1" i="1" dirty="0">
                  <a:latin typeface="Century Gothic" panose="020B0502020202020204" pitchFamily="34" charset="0"/>
                </a:rPr>
                <a:t> di Scienze	</a:t>
              </a:r>
            </a:p>
            <a:p>
              <a:r>
                <a:rPr lang="en-US" b="1" dirty="0">
                  <a:solidFill>
                    <a:schemeClr val="accent1">
                      <a:lumMod val="75000"/>
                    </a:schemeClr>
                  </a:solidFill>
                  <a:latin typeface="Century Gothic" panose="020B0502020202020204" pitchFamily="34" charset="0"/>
                </a:rPr>
                <a:t>Area </a:t>
              </a:r>
              <a:r>
                <a:rPr lang="en-US" b="1" dirty="0" err="1">
                  <a:solidFill>
                    <a:schemeClr val="accent1">
                      <a:lumMod val="75000"/>
                    </a:schemeClr>
                  </a:solidFill>
                  <a:latin typeface="Century Gothic" panose="020B0502020202020204" pitchFamily="34" charset="0"/>
                </a:rPr>
                <a:t>Fisica</a:t>
              </a:r>
              <a:endParaRPr lang="en-US" b="1" dirty="0">
                <a:solidFill>
                  <a:schemeClr val="accent1">
                    <a:lumMod val="75000"/>
                  </a:schemeClr>
                </a:solidFill>
                <a:latin typeface="Century Gothic" panose="020B0502020202020204" pitchFamily="34" charset="0"/>
              </a:endParaRPr>
            </a:p>
            <a:p>
              <a:r>
                <a:rPr lang="en-US" dirty="0">
                  <a:latin typeface="Century Gothic" panose="020B0502020202020204" pitchFamily="34" charset="0"/>
                </a:rPr>
                <a:t>Prof. Giovanni Capellini	</a:t>
              </a:r>
            </a:p>
            <a:p>
              <a:r>
                <a:rPr lang="en-US" dirty="0">
                  <a:latin typeface="Century Gothic" panose="020B0502020202020204" pitchFamily="34" charset="0"/>
                </a:rPr>
                <a:t>Dr. Luca Persichetti</a:t>
              </a:r>
            </a:p>
          </p:txBody>
        </p:sp>
        <p:sp>
          <p:nvSpPr>
            <p:cNvPr id="3" name="Freccia curva 2">
              <a:extLst>
                <a:ext uri="{FF2B5EF4-FFF2-40B4-BE49-F238E27FC236}">
                  <a16:creationId xmlns:a16="http://schemas.microsoft.com/office/drawing/2014/main" id="{BC269A09-9956-408F-B53D-2BA5D2B75723}"/>
                </a:ext>
              </a:extLst>
            </p:cNvPr>
            <p:cNvSpPr/>
            <p:nvPr/>
          </p:nvSpPr>
          <p:spPr>
            <a:xfrm rot="2473694">
              <a:off x="3755034" y="2157675"/>
              <a:ext cx="1302132" cy="704676"/>
            </a:xfrm>
            <a:prstGeom prst="bentArrow">
              <a:avLst/>
            </a:prstGeom>
            <a:solidFill>
              <a:schemeClr val="accent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chemeClr val="tx1"/>
                </a:solidFill>
              </a:endParaRPr>
            </a:p>
          </p:txBody>
        </p:sp>
        <p:sp>
          <p:nvSpPr>
            <p:cNvPr id="13" name="Freccia curva 12">
              <a:extLst>
                <a:ext uri="{FF2B5EF4-FFF2-40B4-BE49-F238E27FC236}">
                  <a16:creationId xmlns:a16="http://schemas.microsoft.com/office/drawing/2014/main" id="{733EF619-9B5A-4299-8D4E-F2523D4767B7}"/>
                </a:ext>
              </a:extLst>
            </p:cNvPr>
            <p:cNvSpPr/>
            <p:nvPr/>
          </p:nvSpPr>
          <p:spPr>
            <a:xfrm rot="19126306" flipH="1">
              <a:off x="6336190" y="2157675"/>
              <a:ext cx="1302132" cy="704676"/>
            </a:xfrm>
            <a:prstGeom prst="bentArrow">
              <a:avLst/>
            </a:prstGeom>
            <a:solidFill>
              <a:schemeClr val="accent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chemeClr val="tx1"/>
                </a:solidFill>
              </a:endParaRPr>
            </a:p>
          </p:txBody>
        </p:sp>
        <p:sp>
          <p:nvSpPr>
            <p:cNvPr id="14" name="Freccia curva 13">
              <a:extLst>
                <a:ext uri="{FF2B5EF4-FFF2-40B4-BE49-F238E27FC236}">
                  <a16:creationId xmlns:a16="http://schemas.microsoft.com/office/drawing/2014/main" id="{20FBE590-6E1A-4AD4-8E1E-E68A70924946}"/>
                </a:ext>
              </a:extLst>
            </p:cNvPr>
            <p:cNvSpPr/>
            <p:nvPr/>
          </p:nvSpPr>
          <p:spPr>
            <a:xfrm rot="19126306" flipV="1">
              <a:off x="3755034" y="5416842"/>
              <a:ext cx="1302132" cy="704676"/>
            </a:xfrm>
            <a:prstGeom prst="bentArrow">
              <a:avLst/>
            </a:prstGeom>
            <a:solidFill>
              <a:schemeClr val="accent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chemeClr val="tx1"/>
                </a:solidFill>
              </a:endParaRPr>
            </a:p>
          </p:txBody>
        </p:sp>
        <p:sp>
          <p:nvSpPr>
            <p:cNvPr id="15" name="Freccia curva 14">
              <a:extLst>
                <a:ext uri="{FF2B5EF4-FFF2-40B4-BE49-F238E27FC236}">
                  <a16:creationId xmlns:a16="http://schemas.microsoft.com/office/drawing/2014/main" id="{8992CF27-4B01-41E1-B4B0-5F597C227378}"/>
                </a:ext>
              </a:extLst>
            </p:cNvPr>
            <p:cNvSpPr/>
            <p:nvPr/>
          </p:nvSpPr>
          <p:spPr>
            <a:xfrm rot="2473694" flipH="1" flipV="1">
              <a:off x="6336190" y="5416842"/>
              <a:ext cx="1302132" cy="704676"/>
            </a:xfrm>
            <a:prstGeom prst="bentArrow">
              <a:avLst/>
            </a:prstGeom>
            <a:solidFill>
              <a:schemeClr val="accent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chemeClr val="tx1"/>
                </a:solidFill>
              </a:endParaRPr>
            </a:p>
          </p:txBody>
        </p:sp>
      </p:grpSp>
      <p:sp>
        <p:nvSpPr>
          <p:cNvPr id="6" name="Rettangolo 5">
            <a:extLst>
              <a:ext uri="{FF2B5EF4-FFF2-40B4-BE49-F238E27FC236}">
                <a16:creationId xmlns:a16="http://schemas.microsoft.com/office/drawing/2014/main" id="{0F3FED62-4C07-794D-840D-0A68EF046E16}"/>
              </a:ext>
            </a:extLst>
          </p:cNvPr>
          <p:cNvSpPr/>
          <p:nvPr/>
        </p:nvSpPr>
        <p:spPr>
          <a:xfrm>
            <a:off x="4050610" y="4298024"/>
            <a:ext cx="3386102" cy="461665"/>
          </a:xfrm>
          <a:prstGeom prst="rect">
            <a:avLst/>
          </a:prstGeom>
          <a:noFill/>
        </p:spPr>
        <p:txBody>
          <a:bodyPr wrap="square" lIns="91440" tIns="45720" rIns="91440" bIns="45720">
            <a:spAutoFit/>
          </a:bodyPr>
          <a:lstStyle/>
          <a:p>
            <a:pPr algn="ctr"/>
            <a:r>
              <a:rPr lang="it-IT" sz="2400" b="1" cap="none" spc="0" dirty="0">
                <a:ln w="22225">
                  <a:solidFill>
                    <a:schemeClr val="accent2"/>
                  </a:solidFill>
                  <a:prstDash val="solid"/>
                </a:ln>
                <a:solidFill>
                  <a:schemeClr val="accent2">
                    <a:lumMod val="40000"/>
                    <a:lumOff val="60000"/>
                  </a:schemeClr>
                </a:solidFill>
                <a:effectLst/>
                <a:latin typeface="Century Gothic" panose="020B0502020202020204" pitchFamily="34" charset="0"/>
              </a:rPr>
              <a:t>CALL FOR IDEAS</a:t>
            </a:r>
            <a:endParaRPr lang="it-IT" sz="24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12282679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80A86B11-4344-7240-94B1-F4FC358F2FCF}"/>
              </a:ext>
            </a:extLst>
          </p:cNvPr>
          <p:cNvSpPr txBox="1"/>
          <p:nvPr/>
        </p:nvSpPr>
        <p:spPr>
          <a:xfrm>
            <a:off x="58354" y="94923"/>
            <a:ext cx="3656770" cy="584775"/>
          </a:xfrm>
          <a:prstGeom prst="rect">
            <a:avLst/>
          </a:prstGeom>
          <a:noFill/>
        </p:spPr>
        <p:txBody>
          <a:bodyPr wrap="none" rtlCol="0">
            <a:spAutoFit/>
          </a:bodyPr>
          <a:lstStyle/>
          <a:p>
            <a:r>
              <a:rPr lang="it-IT" sz="3200" b="1" dirty="0">
                <a:solidFill>
                  <a:srgbClr val="0070C0"/>
                </a:solidFill>
                <a:latin typeface="Century Gothic" panose="020B0502020202020204" pitchFamily="34" charset="0"/>
              </a:rPr>
              <a:t>Obiettivi progetto</a:t>
            </a:r>
          </a:p>
        </p:txBody>
      </p:sp>
      <p:cxnSp>
        <p:nvCxnSpPr>
          <p:cNvPr id="3" name="Connettore 1 2">
            <a:extLst>
              <a:ext uri="{FF2B5EF4-FFF2-40B4-BE49-F238E27FC236}">
                <a16:creationId xmlns:a16="http://schemas.microsoft.com/office/drawing/2014/main" id="{3EBA200D-BD10-D94B-B564-915BD91BE1D7}"/>
              </a:ext>
            </a:extLst>
          </p:cNvPr>
          <p:cNvCxnSpPr/>
          <p:nvPr/>
        </p:nvCxnSpPr>
        <p:spPr>
          <a:xfrm>
            <a:off x="0" y="748937"/>
            <a:ext cx="8586651" cy="0"/>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4" name="CasellaDiTesto 3">
            <a:extLst>
              <a:ext uri="{FF2B5EF4-FFF2-40B4-BE49-F238E27FC236}">
                <a16:creationId xmlns:a16="http://schemas.microsoft.com/office/drawing/2014/main" id="{55684901-642E-AE45-97C6-33A9261BE73F}"/>
              </a:ext>
            </a:extLst>
          </p:cNvPr>
          <p:cNvSpPr txBox="1"/>
          <p:nvPr/>
        </p:nvSpPr>
        <p:spPr>
          <a:xfrm>
            <a:off x="58354" y="948198"/>
            <a:ext cx="12015019" cy="2554545"/>
          </a:xfrm>
          <a:prstGeom prst="rect">
            <a:avLst/>
          </a:prstGeom>
          <a:noFill/>
        </p:spPr>
        <p:txBody>
          <a:bodyPr wrap="square" rtlCol="0">
            <a:spAutoFit/>
          </a:bodyPr>
          <a:lstStyle/>
          <a:p>
            <a:pPr marL="285750" indent="-285750" algn="just">
              <a:buFont typeface="Wingdings" pitchFamily="2" charset="2"/>
              <a:buChar char="ü"/>
            </a:pPr>
            <a:r>
              <a:rPr lang="it-IT" sz="2000" dirty="0">
                <a:latin typeface="Century Gothic" panose="020B0502020202020204" pitchFamily="34" charset="0"/>
              </a:rPr>
              <a:t>identificazione</a:t>
            </a:r>
            <a:r>
              <a:rPr lang="en-US" sz="2000" dirty="0">
                <a:latin typeface="Century Gothic" panose="020B0502020202020204" pitchFamily="34" charset="0"/>
              </a:rPr>
              <a:t> </a:t>
            </a:r>
            <a:r>
              <a:rPr lang="en-US" sz="2000" dirty="0" err="1">
                <a:latin typeface="Century Gothic" panose="020B0502020202020204" pitchFamily="34" charset="0"/>
              </a:rPr>
              <a:t>delle</a:t>
            </a:r>
            <a:r>
              <a:rPr lang="en-US" sz="2000" dirty="0">
                <a:latin typeface="Century Gothic" panose="020B0502020202020204" pitchFamily="34" charset="0"/>
              </a:rPr>
              <a:t> </a:t>
            </a:r>
            <a:r>
              <a:rPr lang="en-US" sz="2000" b="1" dirty="0" err="1">
                <a:solidFill>
                  <a:srgbClr val="C00000"/>
                </a:solidFill>
                <a:latin typeface="Century Gothic" panose="020B0502020202020204" pitchFamily="34" charset="0"/>
              </a:rPr>
              <a:t>migliori</a:t>
            </a:r>
            <a:r>
              <a:rPr lang="en-US" sz="2000" b="1" dirty="0">
                <a:solidFill>
                  <a:srgbClr val="C00000"/>
                </a:solidFill>
                <a:latin typeface="Century Gothic" panose="020B0502020202020204" pitchFamily="34" charset="0"/>
              </a:rPr>
              <a:t> </a:t>
            </a:r>
            <a:r>
              <a:rPr lang="en-US" sz="2000" b="1" dirty="0" err="1">
                <a:solidFill>
                  <a:srgbClr val="C00000"/>
                </a:solidFill>
                <a:latin typeface="Century Gothic" panose="020B0502020202020204" pitchFamily="34" charset="0"/>
              </a:rPr>
              <a:t>superfici</a:t>
            </a:r>
            <a:r>
              <a:rPr lang="en-US" sz="2000" b="1" dirty="0">
                <a:solidFill>
                  <a:srgbClr val="C00000"/>
                </a:solidFill>
                <a:latin typeface="Century Gothic" panose="020B0502020202020204" pitchFamily="34" charset="0"/>
              </a:rPr>
              <a:t> </a:t>
            </a:r>
            <a:r>
              <a:rPr lang="en-US" sz="2000" b="1" dirty="0" err="1">
                <a:solidFill>
                  <a:srgbClr val="C00000"/>
                </a:solidFill>
                <a:latin typeface="Century Gothic" panose="020B0502020202020204" pitchFamily="34" charset="0"/>
              </a:rPr>
              <a:t>nanostruttutturate</a:t>
            </a:r>
            <a:r>
              <a:rPr lang="en-US" sz="2000" b="1" dirty="0">
                <a:solidFill>
                  <a:srgbClr val="C00000"/>
                </a:solidFill>
                <a:latin typeface="Century Gothic" panose="020B0502020202020204" pitchFamily="34" charset="0"/>
              </a:rPr>
              <a:t> </a:t>
            </a:r>
            <a:r>
              <a:rPr lang="en-US" sz="2000" b="1" dirty="0" err="1">
                <a:solidFill>
                  <a:srgbClr val="C00000"/>
                </a:solidFill>
                <a:latin typeface="Century Gothic" panose="020B0502020202020204" pitchFamily="34" charset="0"/>
              </a:rPr>
              <a:t>biocompatibili</a:t>
            </a:r>
            <a:r>
              <a:rPr lang="en-US" sz="2000" b="1" dirty="0">
                <a:solidFill>
                  <a:srgbClr val="C00000"/>
                </a:solidFill>
                <a:latin typeface="Century Gothic" panose="020B0502020202020204" pitchFamily="34" charset="0"/>
              </a:rPr>
              <a:t> da </a:t>
            </a:r>
            <a:r>
              <a:rPr lang="en-US" sz="2000" b="1" dirty="0" err="1">
                <a:solidFill>
                  <a:srgbClr val="C00000"/>
                </a:solidFill>
                <a:latin typeface="Century Gothic" panose="020B0502020202020204" pitchFamily="34" charset="0"/>
              </a:rPr>
              <a:t>sviluppare</a:t>
            </a:r>
            <a:r>
              <a:rPr lang="en-US" sz="2000" b="1" dirty="0">
                <a:solidFill>
                  <a:srgbClr val="C00000"/>
                </a:solidFill>
                <a:latin typeface="Century Gothic" panose="020B0502020202020204" pitchFamily="34" charset="0"/>
              </a:rPr>
              <a:t>, </a:t>
            </a:r>
            <a:r>
              <a:rPr lang="en-US" sz="2000" dirty="0">
                <a:latin typeface="Century Gothic" panose="020B0502020202020204" pitchFamily="34" charset="0"/>
              </a:rPr>
              <a:t>in </a:t>
            </a:r>
            <a:r>
              <a:rPr lang="en-US" sz="2000" dirty="0" err="1">
                <a:latin typeface="Century Gothic" panose="020B0502020202020204" pitchFamily="34" charset="0"/>
              </a:rPr>
              <a:t>grado</a:t>
            </a:r>
            <a:r>
              <a:rPr lang="en-US" sz="2000" dirty="0">
                <a:latin typeface="Century Gothic" panose="020B0502020202020204" pitchFamily="34" charset="0"/>
              </a:rPr>
              <a:t> di </a:t>
            </a:r>
            <a:r>
              <a:rPr lang="en-US" sz="2000" dirty="0" err="1">
                <a:latin typeface="Century Gothic" panose="020B0502020202020204" pitchFamily="34" charset="0"/>
              </a:rPr>
              <a:t>favorire</a:t>
            </a:r>
            <a:r>
              <a:rPr lang="en-US" sz="2000" dirty="0">
                <a:latin typeface="Century Gothic" panose="020B0502020202020204" pitchFamily="34" charset="0"/>
              </a:rPr>
              <a:t> </a:t>
            </a:r>
            <a:r>
              <a:rPr lang="en-US" sz="2000" dirty="0" err="1">
                <a:latin typeface="Century Gothic" panose="020B0502020202020204" pitchFamily="34" charset="0"/>
              </a:rPr>
              <a:t>il</a:t>
            </a:r>
            <a:r>
              <a:rPr lang="en-US" sz="2000" dirty="0">
                <a:latin typeface="Century Gothic" panose="020B0502020202020204" pitchFamily="34" charset="0"/>
              </a:rPr>
              <a:t> </a:t>
            </a:r>
            <a:r>
              <a:rPr lang="en-US" sz="2000" dirty="0" err="1">
                <a:latin typeface="Century Gothic" panose="020B0502020202020204" pitchFamily="34" charset="0"/>
              </a:rPr>
              <a:t>processo</a:t>
            </a:r>
            <a:r>
              <a:rPr lang="en-US" sz="2000" dirty="0">
                <a:latin typeface="Century Gothic" panose="020B0502020202020204" pitchFamily="34" charset="0"/>
              </a:rPr>
              <a:t> di </a:t>
            </a:r>
            <a:r>
              <a:rPr lang="en-US" sz="2000" dirty="0" err="1">
                <a:latin typeface="Century Gothic" panose="020B0502020202020204" pitchFamily="34" charset="0"/>
              </a:rPr>
              <a:t>rigenerazione</a:t>
            </a:r>
            <a:r>
              <a:rPr lang="en-US" sz="2000" dirty="0">
                <a:latin typeface="Century Gothic" panose="020B0502020202020204" pitchFamily="34" charset="0"/>
              </a:rPr>
              <a:t> </a:t>
            </a:r>
            <a:r>
              <a:rPr lang="en-US" sz="2000" dirty="0" err="1">
                <a:latin typeface="Century Gothic" panose="020B0502020202020204" pitchFamily="34" charset="0"/>
              </a:rPr>
              <a:t>tissutale</a:t>
            </a:r>
            <a:r>
              <a:rPr lang="en-US" sz="2000" dirty="0">
                <a:latin typeface="Century Gothic" panose="020B0502020202020204" pitchFamily="34" charset="0"/>
              </a:rPr>
              <a:t>.</a:t>
            </a:r>
          </a:p>
          <a:p>
            <a:pPr marL="285750" indent="-285750" algn="just">
              <a:buFont typeface="Wingdings" pitchFamily="2" charset="2"/>
              <a:buChar char="ü"/>
            </a:pPr>
            <a:endParaRPr lang="en-US" sz="2000" dirty="0">
              <a:latin typeface="Century Gothic" panose="020B0502020202020204" pitchFamily="34" charset="0"/>
            </a:endParaRPr>
          </a:p>
          <a:p>
            <a:pPr marL="285750" indent="-285750" algn="just">
              <a:buFont typeface="Wingdings" pitchFamily="2" charset="2"/>
              <a:buChar char="ü"/>
            </a:pPr>
            <a:r>
              <a:rPr lang="en-US" sz="2000" dirty="0" err="1">
                <a:latin typeface="Century Gothic" panose="020B0502020202020204" pitchFamily="34" charset="0"/>
              </a:rPr>
              <a:t>identificazione</a:t>
            </a:r>
            <a:r>
              <a:rPr lang="en-US" sz="2000" dirty="0">
                <a:latin typeface="Century Gothic" panose="020B0502020202020204" pitchFamily="34" charset="0"/>
              </a:rPr>
              <a:t> </a:t>
            </a:r>
            <a:r>
              <a:rPr lang="en-US" sz="2000" dirty="0" err="1">
                <a:latin typeface="Century Gothic" panose="020B0502020202020204" pitchFamily="34" charset="0"/>
              </a:rPr>
              <a:t>della</a:t>
            </a:r>
            <a:r>
              <a:rPr lang="en-US" sz="2000" dirty="0">
                <a:latin typeface="Century Gothic" panose="020B0502020202020204" pitchFamily="34" charset="0"/>
              </a:rPr>
              <a:t> </a:t>
            </a:r>
            <a:r>
              <a:rPr lang="en-US" sz="2000" b="1" dirty="0" err="1">
                <a:solidFill>
                  <a:srgbClr val="C00000"/>
                </a:solidFill>
                <a:latin typeface="Century Gothic" panose="020B0502020202020204" pitchFamily="34" charset="0"/>
              </a:rPr>
              <a:t>migliore</a:t>
            </a:r>
            <a:r>
              <a:rPr lang="en-US" sz="2000" b="1" dirty="0">
                <a:solidFill>
                  <a:srgbClr val="C00000"/>
                </a:solidFill>
                <a:latin typeface="Century Gothic" panose="020B0502020202020204" pitchFamily="34" charset="0"/>
              </a:rPr>
              <a:t> </a:t>
            </a:r>
            <a:r>
              <a:rPr lang="en-US" sz="2000" b="1" dirty="0" err="1">
                <a:solidFill>
                  <a:srgbClr val="C00000"/>
                </a:solidFill>
                <a:latin typeface="Century Gothic" panose="020B0502020202020204" pitchFamily="34" charset="0"/>
              </a:rPr>
              <a:t>funzionalizzazione</a:t>
            </a:r>
            <a:r>
              <a:rPr lang="en-US" sz="2000" b="1" dirty="0">
                <a:solidFill>
                  <a:srgbClr val="C00000"/>
                </a:solidFill>
                <a:latin typeface="Century Gothic" panose="020B0502020202020204" pitchFamily="34" charset="0"/>
              </a:rPr>
              <a:t> </a:t>
            </a:r>
            <a:r>
              <a:rPr lang="en-US" sz="2000" b="1" dirty="0" err="1">
                <a:solidFill>
                  <a:srgbClr val="C00000"/>
                </a:solidFill>
                <a:latin typeface="Century Gothic" panose="020B0502020202020204" pitchFamily="34" charset="0"/>
              </a:rPr>
              <a:t>chimica</a:t>
            </a:r>
            <a:r>
              <a:rPr lang="en-US" sz="2000" b="1" dirty="0">
                <a:solidFill>
                  <a:srgbClr val="C00000"/>
                </a:solidFill>
                <a:latin typeface="Century Gothic" panose="020B0502020202020204" pitchFamily="34" charset="0"/>
              </a:rPr>
              <a:t> </a:t>
            </a:r>
            <a:r>
              <a:rPr lang="en-US" sz="2000" dirty="0" err="1">
                <a:latin typeface="Century Gothic" panose="020B0502020202020204" pitchFamily="34" charset="0"/>
              </a:rPr>
              <a:t>che</a:t>
            </a:r>
            <a:r>
              <a:rPr lang="en-US" sz="2000" dirty="0">
                <a:latin typeface="Century Gothic" panose="020B0502020202020204" pitchFamily="34" charset="0"/>
              </a:rPr>
              <a:t> fosse in </a:t>
            </a:r>
            <a:r>
              <a:rPr lang="en-US" sz="2000" dirty="0" err="1">
                <a:latin typeface="Century Gothic" panose="020B0502020202020204" pitchFamily="34" charset="0"/>
              </a:rPr>
              <a:t>grado</a:t>
            </a:r>
            <a:r>
              <a:rPr lang="en-US" sz="2000" dirty="0">
                <a:latin typeface="Century Gothic" panose="020B0502020202020204" pitchFamily="34" charset="0"/>
              </a:rPr>
              <a:t> di “</a:t>
            </a:r>
            <a:r>
              <a:rPr lang="en-US" sz="2000" dirty="0" err="1">
                <a:latin typeface="Century Gothic" panose="020B0502020202020204" pitchFamily="34" charset="0"/>
              </a:rPr>
              <a:t>guidare</a:t>
            </a:r>
            <a:r>
              <a:rPr lang="en-US" sz="2000" dirty="0">
                <a:latin typeface="Century Gothic" panose="020B0502020202020204" pitchFamily="34" charset="0"/>
              </a:rPr>
              <a:t>” </a:t>
            </a:r>
            <a:r>
              <a:rPr lang="en-US" sz="2000" dirty="0" err="1">
                <a:latin typeface="Century Gothic" panose="020B0502020202020204" pitchFamily="34" charset="0"/>
              </a:rPr>
              <a:t>correttamente</a:t>
            </a:r>
            <a:r>
              <a:rPr lang="en-US" sz="2000" dirty="0">
                <a:latin typeface="Century Gothic" panose="020B0502020202020204" pitchFamily="34" charset="0"/>
              </a:rPr>
              <a:t> </a:t>
            </a:r>
            <a:r>
              <a:rPr lang="en-US" sz="2000" dirty="0" err="1">
                <a:latin typeface="Century Gothic" panose="020B0502020202020204" pitchFamily="34" charset="0"/>
              </a:rPr>
              <a:t>il</a:t>
            </a:r>
            <a:r>
              <a:rPr lang="en-US" sz="2000" dirty="0">
                <a:latin typeface="Century Gothic" panose="020B0502020202020204" pitchFamily="34" charset="0"/>
              </a:rPr>
              <a:t> </a:t>
            </a:r>
            <a:r>
              <a:rPr lang="en-US" sz="2000" dirty="0" err="1">
                <a:latin typeface="Century Gothic" panose="020B0502020202020204" pitchFamily="34" charset="0"/>
              </a:rPr>
              <a:t>processo</a:t>
            </a:r>
            <a:r>
              <a:rPr lang="en-US" sz="2000" dirty="0">
                <a:latin typeface="Century Gothic" panose="020B0502020202020204" pitchFamily="34" charset="0"/>
              </a:rPr>
              <a:t> di </a:t>
            </a:r>
            <a:r>
              <a:rPr lang="en-US" sz="2000" dirty="0" err="1">
                <a:latin typeface="Century Gothic" panose="020B0502020202020204" pitchFamily="34" charset="0"/>
              </a:rPr>
              <a:t>rigenerazione</a:t>
            </a:r>
            <a:r>
              <a:rPr lang="en-US" sz="2000" dirty="0">
                <a:latin typeface="Century Gothic" panose="020B0502020202020204" pitchFamily="34" charset="0"/>
              </a:rPr>
              <a:t> </a:t>
            </a:r>
            <a:r>
              <a:rPr lang="en-US" sz="2000" dirty="0" err="1">
                <a:latin typeface="Century Gothic" panose="020B0502020202020204" pitchFamily="34" charset="0"/>
              </a:rPr>
              <a:t>tissutale</a:t>
            </a:r>
            <a:r>
              <a:rPr lang="en-US" sz="2000" dirty="0">
                <a:latin typeface="Century Gothic" panose="020B0502020202020204" pitchFamily="34" charset="0"/>
              </a:rPr>
              <a:t>.</a:t>
            </a:r>
          </a:p>
          <a:p>
            <a:pPr marL="285750" indent="-285750" algn="just">
              <a:buFont typeface="Wingdings" pitchFamily="2" charset="2"/>
              <a:buChar char="ü"/>
            </a:pPr>
            <a:endParaRPr lang="en-US" sz="2000" dirty="0">
              <a:latin typeface="Century Gothic" panose="020B0502020202020204" pitchFamily="34" charset="0"/>
            </a:endParaRPr>
          </a:p>
          <a:p>
            <a:pPr marL="285750" indent="-285750" algn="just">
              <a:buFont typeface="Wingdings" pitchFamily="2" charset="2"/>
              <a:buChar char="ü"/>
            </a:pPr>
            <a:r>
              <a:rPr lang="en-US" sz="2000" dirty="0" err="1">
                <a:latin typeface="Century Gothic" panose="020B0502020202020204" pitchFamily="34" charset="0"/>
              </a:rPr>
              <a:t>identificazione</a:t>
            </a:r>
            <a:r>
              <a:rPr lang="en-US" sz="2000" dirty="0">
                <a:latin typeface="Century Gothic" panose="020B0502020202020204" pitchFamily="34" charset="0"/>
              </a:rPr>
              <a:t> del </a:t>
            </a:r>
            <a:r>
              <a:rPr lang="en-US" sz="2000" b="1" dirty="0" err="1">
                <a:solidFill>
                  <a:srgbClr val="C00000"/>
                </a:solidFill>
                <a:latin typeface="Century Gothic" panose="020B0502020202020204" pitchFamily="34" charset="0"/>
              </a:rPr>
              <a:t>miglior</a:t>
            </a:r>
            <a:r>
              <a:rPr lang="en-US" sz="2000" b="1" dirty="0">
                <a:solidFill>
                  <a:srgbClr val="C00000"/>
                </a:solidFill>
                <a:latin typeface="Century Gothic" panose="020B0502020202020204" pitchFamily="34" charset="0"/>
              </a:rPr>
              <a:t> </a:t>
            </a:r>
            <a:r>
              <a:rPr lang="en-US" sz="2000" b="1" dirty="0" err="1">
                <a:solidFill>
                  <a:srgbClr val="C00000"/>
                </a:solidFill>
                <a:latin typeface="Century Gothic" panose="020B0502020202020204" pitchFamily="34" charset="0"/>
              </a:rPr>
              <a:t>modello</a:t>
            </a:r>
            <a:r>
              <a:rPr lang="en-US" sz="2000" b="1" dirty="0">
                <a:solidFill>
                  <a:srgbClr val="C00000"/>
                </a:solidFill>
                <a:latin typeface="Century Gothic" panose="020B0502020202020204" pitchFamily="34" charset="0"/>
              </a:rPr>
              <a:t> </a:t>
            </a:r>
            <a:r>
              <a:rPr lang="en-US" sz="2000" b="1" dirty="0" err="1">
                <a:solidFill>
                  <a:srgbClr val="C00000"/>
                </a:solidFill>
                <a:latin typeface="Century Gothic" panose="020B0502020202020204" pitchFamily="34" charset="0"/>
              </a:rPr>
              <a:t>cellulare</a:t>
            </a:r>
            <a:r>
              <a:rPr lang="en-US" sz="2000" b="1" dirty="0">
                <a:solidFill>
                  <a:srgbClr val="C00000"/>
                </a:solidFill>
                <a:latin typeface="Century Gothic" panose="020B0502020202020204" pitchFamily="34" charset="0"/>
              </a:rPr>
              <a:t> da “</a:t>
            </a:r>
            <a:r>
              <a:rPr lang="en-US" sz="2000" b="1" dirty="0" err="1">
                <a:solidFill>
                  <a:srgbClr val="C00000"/>
                </a:solidFill>
                <a:latin typeface="Century Gothic" panose="020B0502020202020204" pitchFamily="34" charset="0"/>
              </a:rPr>
              <a:t>saggiare</a:t>
            </a:r>
            <a:r>
              <a:rPr lang="en-US" sz="2000" b="1" dirty="0">
                <a:solidFill>
                  <a:srgbClr val="C00000"/>
                </a:solidFill>
                <a:latin typeface="Century Gothic" panose="020B0502020202020204" pitchFamily="34" charset="0"/>
              </a:rPr>
              <a:t>”</a:t>
            </a:r>
            <a:r>
              <a:rPr lang="en-US" sz="2000" dirty="0">
                <a:latin typeface="Century Gothic" panose="020B0502020202020204" pitchFamily="34" charset="0"/>
              </a:rPr>
              <a:t> </a:t>
            </a:r>
            <a:r>
              <a:rPr lang="en-US" sz="2000" dirty="0" err="1">
                <a:latin typeface="Century Gothic" panose="020B0502020202020204" pitchFamily="34" charset="0"/>
              </a:rPr>
              <a:t>sulle</a:t>
            </a:r>
            <a:r>
              <a:rPr lang="en-US" sz="2000" dirty="0">
                <a:latin typeface="Century Gothic" panose="020B0502020202020204" pitchFamily="34" charset="0"/>
              </a:rPr>
              <a:t> </a:t>
            </a:r>
            <a:r>
              <a:rPr lang="en-US" sz="2000" dirty="0" err="1">
                <a:latin typeface="Century Gothic" panose="020B0502020202020204" pitchFamily="34" charset="0"/>
              </a:rPr>
              <a:t>superfici</a:t>
            </a:r>
            <a:r>
              <a:rPr lang="en-US" sz="2000" dirty="0">
                <a:latin typeface="Century Gothic" panose="020B0502020202020204" pitchFamily="34" charset="0"/>
              </a:rPr>
              <a:t> </a:t>
            </a:r>
            <a:r>
              <a:rPr lang="en-US" sz="2000" dirty="0" err="1">
                <a:latin typeface="Century Gothic" panose="020B0502020202020204" pitchFamily="34" charset="0"/>
              </a:rPr>
              <a:t>nanostrutturate</a:t>
            </a:r>
            <a:r>
              <a:rPr lang="en-US" sz="2000" dirty="0">
                <a:latin typeface="Century Gothic" panose="020B0502020202020204" pitchFamily="34" charset="0"/>
              </a:rPr>
              <a:t> e </a:t>
            </a:r>
            <a:r>
              <a:rPr lang="en-US" sz="2000" dirty="0" err="1">
                <a:latin typeface="Century Gothic" panose="020B0502020202020204" pitchFamily="34" charset="0"/>
              </a:rPr>
              <a:t>funzionalizzate</a:t>
            </a:r>
            <a:endParaRPr lang="en-US" sz="2000" dirty="0">
              <a:latin typeface="Century Gothic" panose="020B0502020202020204" pitchFamily="34" charset="0"/>
            </a:endParaRPr>
          </a:p>
        </p:txBody>
      </p:sp>
      <p:pic>
        <p:nvPicPr>
          <p:cNvPr id="6" name="Immagine 5">
            <a:extLst>
              <a:ext uri="{FF2B5EF4-FFF2-40B4-BE49-F238E27FC236}">
                <a16:creationId xmlns:a16="http://schemas.microsoft.com/office/drawing/2014/main" id="{7D01AC69-AF8D-CE4F-9DCF-A1C8DAE343A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968842" y="3605691"/>
            <a:ext cx="4482859" cy="3092919"/>
          </a:xfrm>
          <a:prstGeom prst="rect">
            <a:avLst/>
          </a:prstGeom>
          <a:noFill/>
          <a:ln>
            <a:noFill/>
          </a:ln>
          <a:extLst>
            <a:ext uri="{909E8E84-426E-40dd-AFC4-6F175D3DCCD1}">
              <a14:hiddenFill xmlns="" xmlns:wpc="http://schemas.microsoft.com/office/word/2010/wordprocessingCanvas" xmlns:mo="http://schemas.microsoft.com/office/mac/office/2008/main" xmlns:mc="http://schemas.openxmlformats.org/markup-compatibility/2006" xmlns:mv="urn:schemas-microsoft-com:mac:vml"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pic="http://schemas.openxmlformats.org/drawingml/2006/picture" xmlns:a14="http://schemas.microsoft.com/office/drawing/2010/main" xmlns:lc="http://schemas.openxmlformats.org/drawingml/2006/lockedCanvas">
                <a:solidFill>
                  <a:srgbClr val="FFFFFF"/>
                </a:solidFill>
              </a14:hiddenFill>
            </a:ext>
            <a:ext uri="{91240B29-F687-4f45-9708-019B960494DF}">
              <a14:hiddenLine xmlns="" xmlns:wpc="http://schemas.microsoft.com/office/word/2010/wordprocessingCanvas" xmlns:mo="http://schemas.microsoft.com/office/mac/office/2008/main" xmlns:mc="http://schemas.openxmlformats.org/markup-compatibility/2006" xmlns:mv="urn:schemas-microsoft-com:mac:vml"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pic="http://schemas.openxmlformats.org/drawingml/2006/picture" xmlns:a14="http://schemas.microsoft.com/office/drawing/2010/main" xmlns:lc="http://schemas.openxmlformats.org/drawingml/2006/lockedCanvas" w="9525">
                <a:solidFill>
                  <a:srgbClr val="000000"/>
                </a:solidFill>
                <a:miter lim="800000"/>
                <a:headEnd/>
                <a:tailEnd/>
              </a14:hiddenLine>
            </a:ext>
          </a:extLst>
        </p:spPr>
      </p:pic>
    </p:spTree>
    <p:extLst>
      <p:ext uri="{BB962C8B-B14F-4D97-AF65-F5344CB8AC3E}">
        <p14:creationId xmlns:p14="http://schemas.microsoft.com/office/powerpoint/2010/main" val="32899697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FED93F8F-F63E-4E4E-AFD2-5FC23C33CC13}"/>
              </a:ext>
            </a:extLst>
          </p:cNvPr>
          <p:cNvSpPr txBox="1"/>
          <p:nvPr/>
        </p:nvSpPr>
        <p:spPr>
          <a:xfrm>
            <a:off x="-1465" y="94923"/>
            <a:ext cx="12280926" cy="584775"/>
          </a:xfrm>
          <a:prstGeom prst="rect">
            <a:avLst/>
          </a:prstGeom>
          <a:noFill/>
        </p:spPr>
        <p:txBody>
          <a:bodyPr wrap="none" rtlCol="0">
            <a:spAutoFit/>
          </a:bodyPr>
          <a:lstStyle/>
          <a:p>
            <a:r>
              <a:rPr lang="it-IT" sz="3200" b="1" dirty="0">
                <a:solidFill>
                  <a:srgbClr val="0070C0"/>
                </a:solidFill>
                <a:latin typeface="Century Gothic" panose="020B0502020202020204" pitchFamily="34" charset="0"/>
              </a:rPr>
              <a:t>Strategie operative del progetto – Un problema di linguaggio</a:t>
            </a:r>
          </a:p>
        </p:txBody>
      </p:sp>
      <p:cxnSp>
        <p:nvCxnSpPr>
          <p:cNvPr id="3" name="Connettore 1 2">
            <a:extLst>
              <a:ext uri="{FF2B5EF4-FFF2-40B4-BE49-F238E27FC236}">
                <a16:creationId xmlns:a16="http://schemas.microsoft.com/office/drawing/2014/main" id="{EF00DCAB-F214-AA48-8D11-82C43ADF68E2}"/>
              </a:ext>
            </a:extLst>
          </p:cNvPr>
          <p:cNvCxnSpPr/>
          <p:nvPr/>
        </p:nvCxnSpPr>
        <p:spPr>
          <a:xfrm>
            <a:off x="0" y="748937"/>
            <a:ext cx="8586651" cy="0"/>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4" name="CasellaDiTesto 3">
            <a:extLst>
              <a:ext uri="{FF2B5EF4-FFF2-40B4-BE49-F238E27FC236}">
                <a16:creationId xmlns:a16="http://schemas.microsoft.com/office/drawing/2014/main" id="{3E7DA7FE-E521-F447-8669-BB349664EFE8}"/>
              </a:ext>
            </a:extLst>
          </p:cNvPr>
          <p:cNvSpPr txBox="1"/>
          <p:nvPr/>
        </p:nvSpPr>
        <p:spPr>
          <a:xfrm>
            <a:off x="358238" y="918215"/>
            <a:ext cx="11833762" cy="707886"/>
          </a:xfrm>
          <a:prstGeom prst="rect">
            <a:avLst/>
          </a:prstGeom>
          <a:noFill/>
        </p:spPr>
        <p:txBody>
          <a:bodyPr wrap="square" rtlCol="0">
            <a:spAutoFit/>
          </a:bodyPr>
          <a:lstStyle/>
          <a:p>
            <a:r>
              <a:rPr lang="it-IT" sz="2000" b="1" dirty="0">
                <a:solidFill>
                  <a:srgbClr val="C00000"/>
                </a:solidFill>
                <a:latin typeface="Century Gothic" panose="020B0502020202020204" pitchFamily="34" charset="0"/>
              </a:rPr>
              <a:t>Condividere </a:t>
            </a:r>
            <a:r>
              <a:rPr lang="it-IT" sz="2000" b="1" i="1" dirty="0">
                <a:solidFill>
                  <a:srgbClr val="C00000"/>
                </a:solidFill>
                <a:latin typeface="Century Gothic" panose="020B0502020202020204" pitchFamily="34" charset="0"/>
              </a:rPr>
              <a:t>know-how,</a:t>
            </a:r>
            <a:r>
              <a:rPr lang="it-IT" sz="2000" b="1" dirty="0">
                <a:solidFill>
                  <a:srgbClr val="C00000"/>
                </a:solidFill>
                <a:latin typeface="Century Gothic" panose="020B0502020202020204" pitchFamily="34" charset="0"/>
              </a:rPr>
              <a:t> potenzialità, linguaggio di ciascuna </a:t>
            </a:r>
          </a:p>
          <a:p>
            <a:r>
              <a:rPr lang="it-IT" sz="2000" b="1" dirty="0">
                <a:solidFill>
                  <a:srgbClr val="C00000"/>
                </a:solidFill>
                <a:latin typeface="Century Gothic" panose="020B0502020202020204" pitchFamily="34" charset="0"/>
              </a:rPr>
              <a:t>area scientifica coinvolta nel progetto </a:t>
            </a:r>
          </a:p>
        </p:txBody>
      </p:sp>
      <p:graphicFrame>
        <p:nvGraphicFramePr>
          <p:cNvPr id="6" name="Diagramma 5">
            <a:extLst>
              <a:ext uri="{FF2B5EF4-FFF2-40B4-BE49-F238E27FC236}">
                <a16:creationId xmlns:a16="http://schemas.microsoft.com/office/drawing/2014/main" id="{874F9EB3-2A28-3F4D-B28B-4185AA0C1BC6}"/>
              </a:ext>
            </a:extLst>
          </p:cNvPr>
          <p:cNvGraphicFramePr/>
          <p:nvPr>
            <p:extLst>
              <p:ext uri="{D42A27DB-BD31-4B8C-83A1-F6EECF244321}">
                <p14:modId xmlns:p14="http://schemas.microsoft.com/office/powerpoint/2010/main" val="2017174648"/>
              </p:ext>
            </p:extLst>
          </p:nvPr>
        </p:nvGraphicFramePr>
        <p:xfrm>
          <a:off x="-4753897" y="1995440"/>
          <a:ext cx="16945897" cy="47676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CasellaDiTesto 6">
            <a:extLst>
              <a:ext uri="{FF2B5EF4-FFF2-40B4-BE49-F238E27FC236}">
                <a16:creationId xmlns:a16="http://schemas.microsoft.com/office/drawing/2014/main" id="{61BF04BE-F733-F44D-9050-148D22ED63DF}"/>
              </a:ext>
            </a:extLst>
          </p:cNvPr>
          <p:cNvSpPr txBox="1"/>
          <p:nvPr/>
        </p:nvSpPr>
        <p:spPr>
          <a:xfrm>
            <a:off x="7001841" y="2058841"/>
            <a:ext cx="4000455" cy="2554545"/>
          </a:xfrm>
          <a:prstGeom prst="rect">
            <a:avLst/>
          </a:prstGeom>
          <a:noFill/>
        </p:spPr>
        <p:txBody>
          <a:bodyPr wrap="square" rtlCol="0">
            <a:spAutoFit/>
          </a:bodyPr>
          <a:lstStyle/>
          <a:p>
            <a:pPr marL="285750" indent="-285750">
              <a:buFont typeface="Wingdings" pitchFamily="2" charset="2"/>
              <a:buChar char="ü"/>
            </a:pPr>
            <a:r>
              <a:rPr lang="it-IT" sz="2000" dirty="0">
                <a:latin typeface="Century Gothic" panose="020B0502020202020204" pitchFamily="34" charset="0"/>
              </a:rPr>
              <a:t>6 incontri interdisciplinari a carattere seminariale.</a:t>
            </a:r>
          </a:p>
          <a:p>
            <a:endParaRPr lang="it-IT" sz="2000" dirty="0">
              <a:latin typeface="Century Gothic" panose="020B0502020202020204" pitchFamily="34" charset="0"/>
            </a:endParaRPr>
          </a:p>
          <a:p>
            <a:pPr marL="285750" indent="-285750">
              <a:buFont typeface="Wingdings" pitchFamily="2" charset="2"/>
              <a:buChar char="ü"/>
            </a:pPr>
            <a:r>
              <a:rPr lang="it-IT" sz="2000" dirty="0">
                <a:latin typeface="Century Gothic" panose="020B0502020202020204" pitchFamily="34" charset="0"/>
              </a:rPr>
              <a:t>2-3 incontri a carattere specifico nell’ambito di ciascuna area scientifica.</a:t>
            </a:r>
          </a:p>
          <a:p>
            <a:pPr marL="285750" indent="-285750">
              <a:buFont typeface="Wingdings" pitchFamily="2" charset="2"/>
              <a:buChar char="ü"/>
            </a:pPr>
            <a:endParaRPr lang="it-IT" sz="2000" dirty="0">
              <a:latin typeface="Century Gothic" panose="020B0502020202020204" pitchFamily="34" charset="0"/>
            </a:endParaRPr>
          </a:p>
          <a:p>
            <a:pPr marL="285750" indent="-285750">
              <a:buFont typeface="Wingdings" pitchFamily="2" charset="2"/>
              <a:buChar char="ü"/>
            </a:pPr>
            <a:r>
              <a:rPr lang="it-IT" sz="2000" dirty="0">
                <a:latin typeface="Century Gothic" panose="020B0502020202020204" pitchFamily="34" charset="0"/>
              </a:rPr>
              <a:t>Stesura di un </a:t>
            </a:r>
            <a:r>
              <a:rPr lang="it-IT" sz="2000" i="1" dirty="0" err="1">
                <a:latin typeface="Century Gothic" panose="020B0502020202020204" pitchFamily="34" charset="0"/>
              </a:rPr>
              <a:t>white</a:t>
            </a:r>
            <a:r>
              <a:rPr lang="it-IT" sz="2000" i="1" dirty="0">
                <a:latin typeface="Century Gothic" panose="020B0502020202020204" pitchFamily="34" charset="0"/>
              </a:rPr>
              <a:t> </a:t>
            </a:r>
            <a:r>
              <a:rPr lang="it-IT" sz="2000" i="1" dirty="0" err="1">
                <a:latin typeface="Century Gothic" panose="020B0502020202020204" pitchFamily="34" charset="0"/>
              </a:rPr>
              <a:t>paper</a:t>
            </a:r>
            <a:endParaRPr lang="it-IT" sz="2000" i="1" dirty="0">
              <a:latin typeface="Century Gothic" panose="020B0502020202020204" pitchFamily="34" charset="0"/>
            </a:endParaRPr>
          </a:p>
        </p:txBody>
      </p:sp>
    </p:spTree>
    <p:extLst>
      <p:ext uri="{BB962C8B-B14F-4D97-AF65-F5344CB8AC3E}">
        <p14:creationId xmlns:p14="http://schemas.microsoft.com/office/powerpoint/2010/main" val="1786457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dissolv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asellaDiTesto 7"/>
          <p:cNvSpPr txBox="1"/>
          <p:nvPr/>
        </p:nvSpPr>
        <p:spPr>
          <a:xfrm>
            <a:off x="180734" y="3191265"/>
            <a:ext cx="3949042" cy="3363613"/>
          </a:xfrm>
          <a:prstGeom prst="rect">
            <a:avLst/>
          </a:prstGeom>
          <a:noFill/>
        </p:spPr>
        <p:txBody>
          <a:bodyPr wrap="square" rtlCol="0">
            <a:spAutoFit/>
          </a:bodyPr>
          <a:lstStyle/>
          <a:p>
            <a:pPr marL="285750" lvl="0" indent="-285750">
              <a:lnSpc>
                <a:spcPct val="150000"/>
              </a:lnSpc>
              <a:buFont typeface="Arial" panose="020B0604020202020204" pitchFamily="34" charset="0"/>
              <a:buChar char="•"/>
            </a:pPr>
            <a:r>
              <a:rPr lang="it-IT" dirty="0">
                <a:latin typeface="Century Gothic" panose="020B0502020202020204" pitchFamily="34" charset="0"/>
                <a:cs typeface="Times New Roman" panose="02020603050405020304" pitchFamily="18" charset="0"/>
              </a:rPr>
              <a:t>Biocompatibilità.</a:t>
            </a:r>
          </a:p>
          <a:p>
            <a:pPr marL="285750" lvl="0" indent="-285750">
              <a:lnSpc>
                <a:spcPct val="150000"/>
              </a:lnSpc>
              <a:buFont typeface="Arial" panose="020B0604020202020204" pitchFamily="34" charset="0"/>
              <a:buChar char="•"/>
            </a:pPr>
            <a:r>
              <a:rPr lang="it-IT" dirty="0">
                <a:latin typeface="Century Gothic" panose="020B0502020202020204" pitchFamily="34" charset="0"/>
                <a:cs typeface="Times New Roman" panose="02020603050405020304" pitchFamily="18" charset="0"/>
              </a:rPr>
              <a:t>Biodegradabilità.</a:t>
            </a:r>
          </a:p>
          <a:p>
            <a:pPr marL="285750" lvl="0" indent="-285750">
              <a:lnSpc>
                <a:spcPct val="150000"/>
              </a:lnSpc>
              <a:buFont typeface="Arial" panose="020B0604020202020204" pitchFamily="34" charset="0"/>
              <a:buChar char="•"/>
            </a:pPr>
            <a:r>
              <a:rPr lang="it-IT" dirty="0">
                <a:latin typeface="Century Gothic" panose="020B0502020202020204" pitchFamily="34" charset="0"/>
                <a:cs typeface="Times New Roman" panose="02020603050405020304" pitchFamily="18" charset="0"/>
              </a:rPr>
              <a:t>Proprietà meccaniche coerenti con quelle del sito anatomico di impianto.</a:t>
            </a:r>
          </a:p>
          <a:p>
            <a:pPr marL="285750" lvl="0" indent="-285750">
              <a:lnSpc>
                <a:spcPct val="150000"/>
              </a:lnSpc>
              <a:buFont typeface="Arial" panose="020B0604020202020204" pitchFamily="34" charset="0"/>
              <a:buChar char="•"/>
            </a:pPr>
            <a:r>
              <a:rPr lang="it-IT" dirty="0">
                <a:latin typeface="Century Gothic" panose="020B0502020202020204" pitchFamily="34" charset="0"/>
                <a:cs typeface="Times New Roman" panose="02020603050405020304" pitchFamily="18" charset="0"/>
              </a:rPr>
              <a:t>Architettura porosa.</a:t>
            </a:r>
          </a:p>
          <a:p>
            <a:pPr marL="285750" lvl="0" indent="-285750">
              <a:lnSpc>
                <a:spcPct val="150000"/>
              </a:lnSpc>
              <a:buFont typeface="Arial" panose="020B0604020202020204" pitchFamily="34" charset="0"/>
              <a:buChar char="•"/>
            </a:pPr>
            <a:r>
              <a:rPr lang="it-IT" dirty="0">
                <a:latin typeface="Century Gothic" panose="020B0502020202020204" pitchFamily="34" charset="0"/>
                <a:cs typeface="Times New Roman" panose="02020603050405020304" pitchFamily="18" charset="0"/>
              </a:rPr>
              <a:t>Manifattura economicamente sostenibile.</a:t>
            </a:r>
          </a:p>
        </p:txBody>
      </p:sp>
      <p:grpSp>
        <p:nvGrpSpPr>
          <p:cNvPr id="19" name="Gruppo 18"/>
          <p:cNvGrpSpPr/>
          <p:nvPr/>
        </p:nvGrpSpPr>
        <p:grpSpPr>
          <a:xfrm>
            <a:off x="4099966" y="2728214"/>
            <a:ext cx="7666761" cy="4044499"/>
            <a:chOff x="266292" y="1628003"/>
            <a:chExt cx="7493382" cy="3618963"/>
          </a:xfrm>
        </p:grpSpPr>
        <p:pic>
          <p:nvPicPr>
            <p:cNvPr id="7" name="Immagine 6"/>
            <p:cNvPicPr>
              <a:picLocks noChangeAspect="1"/>
            </p:cNvPicPr>
            <p:nvPr/>
          </p:nvPicPr>
          <p:blipFill rotWithShape="1">
            <a:blip r:embed="rId2"/>
            <a:srcRect l="10064" t="1966" r="10814" b="20698"/>
            <a:stretch/>
          </p:blipFill>
          <p:spPr>
            <a:xfrm>
              <a:off x="266292" y="1628003"/>
              <a:ext cx="7493382" cy="3618963"/>
            </a:xfrm>
            <a:prstGeom prst="rect">
              <a:avLst/>
            </a:prstGeom>
          </p:spPr>
        </p:pic>
        <p:sp>
          <p:nvSpPr>
            <p:cNvPr id="12" name="CasellaDiTesto 11"/>
            <p:cNvSpPr txBox="1"/>
            <p:nvPr/>
          </p:nvSpPr>
          <p:spPr>
            <a:xfrm>
              <a:off x="1626623" y="3059164"/>
              <a:ext cx="1129455" cy="276999"/>
            </a:xfrm>
            <a:prstGeom prst="rect">
              <a:avLst/>
            </a:prstGeom>
            <a:solidFill>
              <a:schemeClr val="bg1"/>
            </a:solidFill>
          </p:spPr>
          <p:txBody>
            <a:bodyPr wrap="square" rtlCol="0">
              <a:spAutoFit/>
            </a:bodyPr>
            <a:lstStyle/>
            <a:p>
              <a:r>
                <a:rPr lang="it-IT" sz="1200" dirty="0">
                  <a:latin typeface="Times New Roman" panose="02020603050405020304" pitchFamily="18" charset="0"/>
                  <a:cs typeface="Times New Roman" panose="02020603050405020304" pitchFamily="18" charset="0"/>
                </a:rPr>
                <a:t>Nano colonne</a:t>
              </a:r>
            </a:p>
          </p:txBody>
        </p:sp>
        <p:sp>
          <p:nvSpPr>
            <p:cNvPr id="13" name="CasellaDiTesto 12"/>
            <p:cNvSpPr txBox="1"/>
            <p:nvPr/>
          </p:nvSpPr>
          <p:spPr>
            <a:xfrm>
              <a:off x="3789595" y="3059164"/>
              <a:ext cx="962709" cy="277000"/>
            </a:xfrm>
            <a:prstGeom prst="rect">
              <a:avLst/>
            </a:prstGeom>
            <a:solidFill>
              <a:schemeClr val="bg1"/>
            </a:solidFill>
          </p:spPr>
          <p:txBody>
            <a:bodyPr wrap="square" rtlCol="0">
              <a:spAutoFit/>
            </a:bodyPr>
            <a:lstStyle/>
            <a:p>
              <a:r>
                <a:rPr lang="it-IT" sz="1200" dirty="0">
                  <a:latin typeface="Times New Roman" panose="02020603050405020304" pitchFamily="18" charset="0"/>
                  <a:cs typeface="Times New Roman" panose="02020603050405020304" pitchFamily="18" charset="0"/>
                </a:rPr>
                <a:t>Nano cavità</a:t>
              </a:r>
            </a:p>
          </p:txBody>
        </p:sp>
        <p:sp>
          <p:nvSpPr>
            <p:cNvPr id="14" name="CasellaDiTesto 13"/>
            <p:cNvSpPr txBox="1"/>
            <p:nvPr/>
          </p:nvSpPr>
          <p:spPr>
            <a:xfrm>
              <a:off x="986564" y="4767324"/>
              <a:ext cx="842236" cy="276999"/>
            </a:xfrm>
            <a:prstGeom prst="rect">
              <a:avLst/>
            </a:prstGeom>
            <a:solidFill>
              <a:schemeClr val="bg1"/>
            </a:solidFill>
          </p:spPr>
          <p:txBody>
            <a:bodyPr wrap="square" rtlCol="0">
              <a:spAutoFit/>
            </a:bodyPr>
            <a:lstStyle/>
            <a:p>
              <a:r>
                <a:rPr lang="it-IT" sz="1200" dirty="0">
                  <a:latin typeface="Times New Roman" panose="02020603050405020304" pitchFamily="18" charset="0"/>
                  <a:cs typeface="Times New Roman" panose="02020603050405020304" pitchFamily="18" charset="0"/>
                </a:rPr>
                <a:t>Nano tubi</a:t>
              </a:r>
            </a:p>
          </p:txBody>
        </p:sp>
        <p:sp>
          <p:nvSpPr>
            <p:cNvPr id="15" name="CasellaDiTesto 14"/>
            <p:cNvSpPr txBox="1"/>
            <p:nvPr/>
          </p:nvSpPr>
          <p:spPr>
            <a:xfrm>
              <a:off x="5605516" y="3059164"/>
              <a:ext cx="1327917" cy="276999"/>
            </a:xfrm>
            <a:prstGeom prst="rect">
              <a:avLst/>
            </a:prstGeom>
            <a:solidFill>
              <a:schemeClr val="bg1"/>
            </a:solidFill>
          </p:spPr>
          <p:txBody>
            <a:bodyPr wrap="square" rtlCol="0">
              <a:spAutoFit/>
            </a:bodyPr>
            <a:lstStyle/>
            <a:p>
              <a:r>
                <a:rPr lang="it-IT" sz="1200" dirty="0">
                  <a:latin typeface="Times New Roman" panose="02020603050405020304" pitchFamily="18" charset="0"/>
                  <a:cs typeface="Times New Roman" panose="02020603050405020304" pitchFamily="18" charset="0"/>
                </a:rPr>
                <a:t>Nano </a:t>
              </a:r>
              <a:r>
                <a:rPr lang="it-IT" sz="1200" dirty="0" err="1">
                  <a:latin typeface="Times New Roman" panose="02020603050405020304" pitchFamily="18" charset="0"/>
                  <a:cs typeface="Times New Roman" panose="02020603050405020304" pitchFamily="18" charset="0"/>
                </a:rPr>
                <a:t>scalanature</a:t>
              </a:r>
              <a:endParaRPr lang="it-IT" sz="1200" dirty="0">
                <a:latin typeface="Times New Roman" panose="02020603050405020304" pitchFamily="18" charset="0"/>
                <a:cs typeface="Times New Roman" panose="02020603050405020304" pitchFamily="18" charset="0"/>
              </a:endParaRPr>
            </a:p>
          </p:txBody>
        </p:sp>
        <p:sp>
          <p:nvSpPr>
            <p:cNvPr id="16" name="CasellaDiTesto 15"/>
            <p:cNvSpPr txBox="1"/>
            <p:nvPr/>
          </p:nvSpPr>
          <p:spPr>
            <a:xfrm>
              <a:off x="2923504" y="4767324"/>
              <a:ext cx="866091" cy="276999"/>
            </a:xfrm>
            <a:prstGeom prst="rect">
              <a:avLst/>
            </a:prstGeom>
            <a:solidFill>
              <a:schemeClr val="bg1"/>
            </a:solidFill>
          </p:spPr>
          <p:txBody>
            <a:bodyPr wrap="square" rtlCol="0">
              <a:spAutoFit/>
            </a:bodyPr>
            <a:lstStyle/>
            <a:p>
              <a:r>
                <a:rPr lang="it-IT" sz="1200" dirty="0">
                  <a:latin typeface="Times New Roman" panose="02020603050405020304" pitchFamily="18" charset="0"/>
                  <a:cs typeface="Times New Roman" panose="02020603050405020304" pitchFamily="18" charset="0"/>
                </a:rPr>
                <a:t>Nano fibre</a:t>
              </a:r>
            </a:p>
          </p:txBody>
        </p:sp>
        <p:sp>
          <p:nvSpPr>
            <p:cNvPr id="17" name="CasellaDiTesto 16"/>
            <p:cNvSpPr txBox="1"/>
            <p:nvPr/>
          </p:nvSpPr>
          <p:spPr>
            <a:xfrm>
              <a:off x="4365938" y="4767324"/>
              <a:ext cx="772732" cy="276999"/>
            </a:xfrm>
            <a:prstGeom prst="rect">
              <a:avLst/>
            </a:prstGeom>
            <a:solidFill>
              <a:schemeClr val="bg1"/>
            </a:solidFill>
          </p:spPr>
          <p:txBody>
            <a:bodyPr wrap="square" rtlCol="0">
              <a:spAutoFit/>
            </a:bodyPr>
            <a:lstStyle/>
            <a:p>
              <a:r>
                <a:rPr lang="it-IT" sz="1200" dirty="0">
                  <a:latin typeface="Times New Roman" panose="02020603050405020304" pitchFamily="18" charset="0"/>
                  <a:cs typeface="Times New Roman" panose="02020603050405020304" pitchFamily="18" charset="0"/>
                </a:rPr>
                <a:t>Nano fili</a:t>
              </a:r>
            </a:p>
          </p:txBody>
        </p:sp>
        <p:sp>
          <p:nvSpPr>
            <p:cNvPr id="18" name="CasellaDiTesto 17"/>
            <p:cNvSpPr txBox="1"/>
            <p:nvPr/>
          </p:nvSpPr>
          <p:spPr>
            <a:xfrm>
              <a:off x="6008660" y="4816468"/>
              <a:ext cx="1619531" cy="276999"/>
            </a:xfrm>
            <a:prstGeom prst="rect">
              <a:avLst/>
            </a:prstGeom>
            <a:solidFill>
              <a:schemeClr val="bg1"/>
            </a:solidFill>
          </p:spPr>
          <p:txBody>
            <a:bodyPr wrap="square" rtlCol="0">
              <a:spAutoFit/>
            </a:bodyPr>
            <a:lstStyle/>
            <a:p>
              <a:r>
                <a:rPr lang="it-IT" sz="1200" dirty="0">
                  <a:latin typeface="Times New Roman" panose="02020603050405020304" pitchFamily="18" charset="0"/>
                  <a:cs typeface="Times New Roman" panose="02020603050405020304" pitchFamily="18" charset="0"/>
                </a:rPr>
                <a:t>Nano superficie rugosa</a:t>
              </a:r>
            </a:p>
          </p:txBody>
        </p:sp>
      </p:grpSp>
      <p:sp>
        <p:nvSpPr>
          <p:cNvPr id="20" name="Titolo 3"/>
          <p:cNvSpPr txBox="1">
            <a:spLocks/>
          </p:cNvSpPr>
          <p:nvPr/>
        </p:nvSpPr>
        <p:spPr>
          <a:xfrm>
            <a:off x="51252" y="-83446"/>
            <a:ext cx="12140748"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t-IT" sz="3200" b="1" dirty="0">
                <a:solidFill>
                  <a:srgbClr val="0070C0"/>
                </a:solidFill>
                <a:latin typeface="Century Gothic" panose="020B0502020202020204" pitchFamily="34" charset="0"/>
                <a:cs typeface="Times New Roman" panose="02020603050405020304" pitchFamily="18" charset="0"/>
              </a:rPr>
              <a:t>Le topografie delle superfici </a:t>
            </a:r>
            <a:r>
              <a:rPr lang="it-IT" sz="3200" b="1" dirty="0" err="1">
                <a:solidFill>
                  <a:srgbClr val="0070C0"/>
                </a:solidFill>
                <a:latin typeface="Century Gothic" panose="020B0502020202020204" pitchFamily="34" charset="0"/>
                <a:cs typeface="Times New Roman" panose="02020603050405020304" pitchFamily="18" charset="0"/>
              </a:rPr>
              <a:t>nanostrutturate</a:t>
            </a:r>
            <a:r>
              <a:rPr lang="it-IT" sz="3200" b="1" dirty="0">
                <a:solidFill>
                  <a:srgbClr val="0070C0"/>
                </a:solidFill>
                <a:latin typeface="Century Gothic" panose="020B0502020202020204" pitchFamily="34" charset="0"/>
                <a:cs typeface="Times New Roman" panose="02020603050405020304" pitchFamily="18" charset="0"/>
              </a:rPr>
              <a:t> simulano la matrice </a:t>
            </a:r>
            <a:r>
              <a:rPr lang="it-IT" sz="3200" b="1" dirty="0" err="1">
                <a:solidFill>
                  <a:srgbClr val="0070C0"/>
                </a:solidFill>
                <a:latin typeface="Century Gothic" panose="020B0502020202020204" pitchFamily="34" charset="0"/>
                <a:cs typeface="Times New Roman" panose="02020603050405020304" pitchFamily="18" charset="0"/>
              </a:rPr>
              <a:t>extracellullare</a:t>
            </a:r>
            <a:r>
              <a:rPr lang="it-IT" sz="3200" b="1" dirty="0">
                <a:solidFill>
                  <a:srgbClr val="0070C0"/>
                </a:solidFill>
                <a:latin typeface="Century Gothic" panose="020B0502020202020204" pitchFamily="34" charset="0"/>
                <a:cs typeface="Times New Roman" panose="02020603050405020304" pitchFamily="18" charset="0"/>
              </a:rPr>
              <a:t> </a:t>
            </a:r>
          </a:p>
        </p:txBody>
      </p:sp>
      <p:cxnSp>
        <p:nvCxnSpPr>
          <p:cNvPr id="21" name="Connettore 1 20">
            <a:extLst>
              <a:ext uri="{FF2B5EF4-FFF2-40B4-BE49-F238E27FC236}">
                <a16:creationId xmlns:a16="http://schemas.microsoft.com/office/drawing/2014/main" id="{B68E76DC-7F79-BA41-B071-47356F69DD64}"/>
              </a:ext>
            </a:extLst>
          </p:cNvPr>
          <p:cNvCxnSpPr/>
          <p:nvPr/>
        </p:nvCxnSpPr>
        <p:spPr>
          <a:xfrm>
            <a:off x="0" y="1071666"/>
            <a:ext cx="8586651" cy="0"/>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2" name="Rettangolo 1">
            <a:extLst>
              <a:ext uri="{FF2B5EF4-FFF2-40B4-BE49-F238E27FC236}">
                <a16:creationId xmlns:a16="http://schemas.microsoft.com/office/drawing/2014/main" id="{87F11B7B-09AD-7E4F-A142-4E9720FCA9D6}"/>
              </a:ext>
            </a:extLst>
          </p:cNvPr>
          <p:cNvSpPr/>
          <p:nvPr/>
        </p:nvSpPr>
        <p:spPr>
          <a:xfrm>
            <a:off x="150924" y="1238221"/>
            <a:ext cx="11580000" cy="1323439"/>
          </a:xfrm>
          <a:prstGeom prst="rect">
            <a:avLst/>
          </a:prstGeom>
        </p:spPr>
        <p:txBody>
          <a:bodyPr wrap="square">
            <a:spAutoFit/>
          </a:bodyPr>
          <a:lstStyle/>
          <a:p>
            <a:pPr algn="ctr"/>
            <a:r>
              <a:rPr lang="it-IT" sz="2000" dirty="0">
                <a:solidFill>
                  <a:srgbClr val="C00000"/>
                </a:solidFill>
                <a:latin typeface="Century Gothic" panose="020B0502020202020204" pitchFamily="34" charset="0"/>
                <a:ea typeface="Times New Roman" panose="02020603050405020304" pitchFamily="18" charset="0"/>
              </a:rPr>
              <a:t>Una soluzione per lo sviluppo di biomateriali per la rigenerazione </a:t>
            </a:r>
            <a:r>
              <a:rPr lang="it-IT" sz="2000" dirty="0" err="1">
                <a:solidFill>
                  <a:srgbClr val="C00000"/>
                </a:solidFill>
                <a:latin typeface="Century Gothic" panose="020B0502020202020204" pitchFamily="34" charset="0"/>
                <a:ea typeface="Times New Roman" panose="02020603050405020304" pitchFamily="18" charset="0"/>
              </a:rPr>
              <a:t>osteo</a:t>
            </a:r>
            <a:r>
              <a:rPr lang="it-IT" sz="2000" dirty="0">
                <a:solidFill>
                  <a:srgbClr val="C00000"/>
                </a:solidFill>
                <a:latin typeface="Century Gothic" panose="020B0502020202020204" pitchFamily="34" charset="0"/>
                <a:ea typeface="Times New Roman" panose="02020603050405020304" pitchFamily="18" charset="0"/>
              </a:rPr>
              <a:t>- o condro-tissutale è offerta dall’impiego di materiali </a:t>
            </a:r>
            <a:r>
              <a:rPr lang="it-IT" sz="2000" dirty="0" err="1">
                <a:solidFill>
                  <a:srgbClr val="C00000"/>
                </a:solidFill>
                <a:latin typeface="Century Gothic" panose="020B0502020202020204" pitchFamily="34" charset="0"/>
                <a:ea typeface="Times New Roman" panose="02020603050405020304" pitchFamily="18" charset="0"/>
              </a:rPr>
              <a:t>nanostrutturati</a:t>
            </a:r>
            <a:r>
              <a:rPr lang="it-IT" sz="2000" dirty="0">
                <a:solidFill>
                  <a:srgbClr val="C00000"/>
                </a:solidFill>
                <a:latin typeface="Century Gothic" panose="020B0502020202020204" pitchFamily="34" charset="0"/>
                <a:ea typeface="Times New Roman" panose="02020603050405020304" pitchFamily="18" charset="0"/>
              </a:rPr>
              <a:t> in grado di mimare morfologia, struttura e composizione del tessuto naturale, favorendo l’adesione, la crescita e la proliferazione degli osteoblasti e dei </a:t>
            </a:r>
            <a:r>
              <a:rPr lang="it-IT" sz="2000" dirty="0" err="1">
                <a:solidFill>
                  <a:srgbClr val="C00000"/>
                </a:solidFill>
                <a:latin typeface="Century Gothic" panose="020B0502020202020204" pitchFamily="34" charset="0"/>
                <a:ea typeface="Times New Roman" panose="02020603050405020304" pitchFamily="18" charset="0"/>
              </a:rPr>
              <a:t>condroblasti</a:t>
            </a:r>
            <a:r>
              <a:rPr lang="it-IT" sz="2000" dirty="0">
                <a:solidFill>
                  <a:srgbClr val="C00000"/>
                </a:solidFill>
                <a:latin typeface="Century Gothic" panose="020B0502020202020204" pitchFamily="34" charset="0"/>
                <a:ea typeface="Times New Roman" panose="02020603050405020304" pitchFamily="18" charset="0"/>
              </a:rPr>
              <a:t>. </a:t>
            </a:r>
            <a:endParaRPr lang="en-US" sz="2000" dirty="0">
              <a:solidFill>
                <a:srgbClr val="C00000"/>
              </a:solidFill>
              <a:latin typeface="Century Gothic" panose="020B0502020202020204" pitchFamily="34" charset="0"/>
            </a:endParaRPr>
          </a:p>
        </p:txBody>
      </p:sp>
    </p:spTree>
    <p:extLst>
      <p:ext uri="{BB962C8B-B14F-4D97-AF65-F5344CB8AC3E}">
        <p14:creationId xmlns:p14="http://schemas.microsoft.com/office/powerpoint/2010/main" val="25605734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0" y="0"/>
            <a:ext cx="12192000" cy="1077218"/>
          </a:xfrm>
          <a:prstGeom prst="rect">
            <a:avLst/>
          </a:prstGeom>
          <a:noFill/>
        </p:spPr>
        <p:txBody>
          <a:bodyPr wrap="square" rtlCol="0">
            <a:spAutoFit/>
          </a:bodyPr>
          <a:lstStyle/>
          <a:p>
            <a:r>
              <a:rPr lang="it-IT" sz="3200" b="1" dirty="0">
                <a:solidFill>
                  <a:srgbClr val="0070C0"/>
                </a:solidFill>
                <a:latin typeface="Century Gothic" panose="020B0502020202020204" pitchFamily="34" charset="0"/>
                <a:cs typeface="Times New Roman" panose="02020603050405020304" pitchFamily="18" charset="0"/>
              </a:rPr>
              <a:t>Analisi dell’effetto osteogenico di superfici </a:t>
            </a:r>
            <a:r>
              <a:rPr lang="it-IT" sz="3200" b="1" dirty="0" err="1">
                <a:solidFill>
                  <a:srgbClr val="0070C0"/>
                </a:solidFill>
                <a:latin typeface="Century Gothic" panose="020B0502020202020204" pitchFamily="34" charset="0"/>
                <a:cs typeface="Times New Roman" panose="02020603050405020304" pitchFamily="18" charset="0"/>
              </a:rPr>
              <a:t>nanostrutturate</a:t>
            </a:r>
            <a:r>
              <a:rPr lang="it-IT" sz="3200" b="1" dirty="0">
                <a:solidFill>
                  <a:srgbClr val="0070C0"/>
                </a:solidFill>
                <a:latin typeface="Century Gothic" panose="020B0502020202020204" pitchFamily="34" charset="0"/>
                <a:cs typeface="Times New Roman" panose="02020603050405020304" pitchFamily="18" charset="0"/>
              </a:rPr>
              <a:t> sulle MSC</a:t>
            </a:r>
          </a:p>
        </p:txBody>
      </p:sp>
      <p:sp>
        <p:nvSpPr>
          <p:cNvPr id="4" name="CasellaDiTesto 3"/>
          <p:cNvSpPr txBox="1"/>
          <p:nvPr/>
        </p:nvSpPr>
        <p:spPr>
          <a:xfrm>
            <a:off x="12931" y="1268559"/>
            <a:ext cx="615553" cy="4481600"/>
          </a:xfrm>
          <a:prstGeom prst="rect">
            <a:avLst/>
          </a:prstGeom>
          <a:noFill/>
        </p:spPr>
        <p:txBody>
          <a:bodyPr vert="vert270" wrap="square" rtlCol="0">
            <a:spAutoFit/>
          </a:bodyPr>
          <a:lstStyle/>
          <a:p>
            <a:r>
              <a:rPr lang="it-IT" sz="2800" b="1" dirty="0">
                <a:solidFill>
                  <a:srgbClr val="C00000"/>
                </a:solidFill>
                <a:latin typeface="Century Gothic" panose="020B0502020202020204" pitchFamily="34" charset="0"/>
                <a:cs typeface="Times New Roman" panose="02020603050405020304" pitchFamily="18" charset="0"/>
              </a:rPr>
              <a:t>Tipologie di superfici</a:t>
            </a:r>
            <a:endParaRPr lang="it-IT" sz="2800" dirty="0">
              <a:solidFill>
                <a:srgbClr val="C00000"/>
              </a:solidFill>
              <a:latin typeface="Century Gothic" panose="020B0502020202020204" pitchFamily="34" charset="0"/>
              <a:cs typeface="Times New Roman" panose="02020603050405020304" pitchFamily="18" charset="0"/>
            </a:endParaRPr>
          </a:p>
        </p:txBody>
      </p:sp>
      <p:sp>
        <p:nvSpPr>
          <p:cNvPr id="5" name="CasellaDiTesto 4"/>
          <p:cNvSpPr txBox="1"/>
          <p:nvPr/>
        </p:nvSpPr>
        <p:spPr>
          <a:xfrm>
            <a:off x="8586651" y="2434004"/>
            <a:ext cx="3396342" cy="2985433"/>
          </a:xfrm>
          <a:prstGeom prst="rect">
            <a:avLst/>
          </a:prstGeom>
          <a:noFill/>
        </p:spPr>
        <p:txBody>
          <a:bodyPr wrap="square" rtlCol="0">
            <a:spAutoFit/>
          </a:bodyPr>
          <a:lstStyle/>
          <a:p>
            <a:r>
              <a:rPr lang="it-IT" sz="2400" b="1" dirty="0">
                <a:solidFill>
                  <a:srgbClr val="C00000"/>
                </a:solidFill>
                <a:latin typeface="Century Gothic" panose="020B0502020202020204" pitchFamily="34" charset="0"/>
                <a:cs typeface="Times New Roman" panose="02020603050405020304" pitchFamily="18" charset="0"/>
              </a:rPr>
              <a:t>Caratteristiche delle superfici</a:t>
            </a:r>
            <a:br>
              <a:rPr lang="it-IT" sz="2000" b="1" dirty="0">
                <a:latin typeface="Century Gothic" panose="020B0502020202020204" pitchFamily="34" charset="0"/>
                <a:cs typeface="Times New Roman" panose="02020603050405020304" pitchFamily="18" charset="0"/>
              </a:rPr>
            </a:br>
            <a:endParaRPr lang="it-IT" sz="2000" dirty="0">
              <a:latin typeface="Century Gothic" panose="020B0502020202020204" pitchFamily="34" charset="0"/>
              <a:cs typeface="Times New Roman" panose="02020603050405020304" pitchFamily="18" charset="0"/>
            </a:endParaRPr>
          </a:p>
          <a:p>
            <a:pPr marL="285750" indent="-285750">
              <a:buFont typeface="Arial" panose="020B0604020202020204" pitchFamily="34" charset="0"/>
              <a:buChar char="•"/>
            </a:pPr>
            <a:r>
              <a:rPr lang="it-IT" sz="2000" dirty="0">
                <a:latin typeface="Century Gothic" panose="020B0502020202020204" pitchFamily="34" charset="0"/>
                <a:cs typeface="Times New Roman" panose="02020603050405020304" pitchFamily="18" charset="0"/>
              </a:rPr>
              <a:t>Arrangiamento spaziale delle cavità</a:t>
            </a:r>
          </a:p>
          <a:p>
            <a:pPr marL="285750" indent="-285750">
              <a:buFont typeface="Arial" panose="020B0604020202020204" pitchFamily="34" charset="0"/>
              <a:buChar char="•"/>
            </a:pPr>
            <a:r>
              <a:rPr lang="it-IT" sz="2000" dirty="0">
                <a:latin typeface="Century Gothic" panose="020B0502020202020204" pitchFamily="34" charset="0"/>
                <a:cs typeface="Times New Roman" panose="02020603050405020304" pitchFamily="18" charset="0"/>
              </a:rPr>
              <a:t>Diametro delle cavità</a:t>
            </a:r>
          </a:p>
          <a:p>
            <a:pPr marL="285750" indent="-285750">
              <a:buFont typeface="Arial" panose="020B0604020202020204" pitchFamily="34" charset="0"/>
              <a:buChar char="•"/>
            </a:pPr>
            <a:r>
              <a:rPr lang="it-IT" sz="2000" dirty="0">
                <a:latin typeface="Century Gothic" panose="020B0502020202020204" pitchFamily="34" charset="0"/>
                <a:cs typeface="Times New Roman" panose="02020603050405020304" pitchFamily="18" charset="0"/>
              </a:rPr>
              <a:t>Altezza delle colonne</a:t>
            </a:r>
          </a:p>
          <a:p>
            <a:pPr marL="285750" indent="-285750">
              <a:buFont typeface="Arial" panose="020B0604020202020204" pitchFamily="34" charset="0"/>
              <a:buChar char="•"/>
            </a:pPr>
            <a:endParaRPr lang="it-IT" sz="2000" dirty="0">
              <a:latin typeface="Century Gothic" panose="020B0502020202020204" pitchFamily="34" charset="0"/>
              <a:cs typeface="Times New Roman" panose="02020603050405020304" pitchFamily="18" charset="0"/>
            </a:endParaRPr>
          </a:p>
          <a:p>
            <a:endParaRPr lang="it-IT" sz="2000" dirty="0">
              <a:latin typeface="Century Gothic" panose="020B0502020202020204" pitchFamily="34" charset="0"/>
              <a:cs typeface="Times New Roman" panose="02020603050405020304" pitchFamily="18" charset="0"/>
            </a:endParaRPr>
          </a:p>
        </p:txBody>
      </p:sp>
      <p:cxnSp>
        <p:nvCxnSpPr>
          <p:cNvPr id="8" name="Connettore 1 7">
            <a:extLst>
              <a:ext uri="{FF2B5EF4-FFF2-40B4-BE49-F238E27FC236}">
                <a16:creationId xmlns:a16="http://schemas.microsoft.com/office/drawing/2014/main" id="{44185071-A5E4-7D46-A495-C6999440F300}"/>
              </a:ext>
            </a:extLst>
          </p:cNvPr>
          <p:cNvCxnSpPr/>
          <p:nvPr/>
        </p:nvCxnSpPr>
        <p:spPr>
          <a:xfrm>
            <a:off x="0" y="1077218"/>
            <a:ext cx="8586651" cy="0"/>
          </a:xfrm>
          <a:prstGeom prst="line">
            <a:avLst/>
          </a:prstGeom>
          <a:ln w="22225"/>
        </p:spPr>
        <p:style>
          <a:lnRef idx="1">
            <a:schemeClr val="accent1"/>
          </a:lnRef>
          <a:fillRef idx="0">
            <a:schemeClr val="accent1"/>
          </a:fillRef>
          <a:effectRef idx="0">
            <a:schemeClr val="accent1"/>
          </a:effectRef>
          <a:fontRef idx="minor">
            <a:schemeClr val="tx1"/>
          </a:fontRef>
        </p:style>
      </p:cxnSp>
      <p:pic>
        <p:nvPicPr>
          <p:cNvPr id="10" name="Immagine 9">
            <a:extLst>
              <a:ext uri="{FF2B5EF4-FFF2-40B4-BE49-F238E27FC236}">
                <a16:creationId xmlns:a16="http://schemas.microsoft.com/office/drawing/2014/main" id="{9A350720-D748-B746-AC5D-EC11110911DD}"/>
              </a:ext>
            </a:extLst>
          </p:cNvPr>
          <p:cNvPicPr>
            <a:picLocks noChangeAspect="1"/>
          </p:cNvPicPr>
          <p:nvPr/>
        </p:nvPicPr>
        <p:blipFill>
          <a:blip r:embed="rId2"/>
          <a:stretch>
            <a:fillRect/>
          </a:stretch>
        </p:blipFill>
        <p:spPr>
          <a:xfrm>
            <a:off x="701686" y="1202004"/>
            <a:ext cx="7097596" cy="5449435"/>
          </a:xfrm>
          <a:prstGeom prst="rect">
            <a:avLst/>
          </a:prstGeom>
        </p:spPr>
      </p:pic>
      <p:sp>
        <p:nvSpPr>
          <p:cNvPr id="6" name="CasellaDiTesto 5">
            <a:extLst>
              <a:ext uri="{FF2B5EF4-FFF2-40B4-BE49-F238E27FC236}">
                <a16:creationId xmlns:a16="http://schemas.microsoft.com/office/drawing/2014/main" id="{FD9BB052-A8AC-4040-AD7A-BAB27424D6F9}"/>
              </a:ext>
            </a:extLst>
          </p:cNvPr>
          <p:cNvSpPr txBox="1"/>
          <p:nvPr/>
        </p:nvSpPr>
        <p:spPr>
          <a:xfrm>
            <a:off x="10061289" y="6497550"/>
            <a:ext cx="2130711" cy="307777"/>
          </a:xfrm>
          <a:prstGeom prst="rect">
            <a:avLst/>
          </a:prstGeom>
          <a:noFill/>
        </p:spPr>
        <p:txBody>
          <a:bodyPr wrap="none" rtlCol="0">
            <a:spAutoFit/>
          </a:bodyPr>
          <a:lstStyle/>
          <a:p>
            <a:r>
              <a:rPr lang="it-IT" sz="1400" dirty="0" err="1">
                <a:latin typeface="Century Gothic" panose="020B0502020202020204" pitchFamily="34" charset="0"/>
              </a:rPr>
              <a:t>Dobbenga</a:t>
            </a:r>
            <a:r>
              <a:rPr lang="it-IT" sz="1400" dirty="0">
                <a:latin typeface="Century Gothic" panose="020B0502020202020204" pitchFamily="34" charset="0"/>
              </a:rPr>
              <a:t> et al., 2016</a:t>
            </a:r>
          </a:p>
        </p:txBody>
      </p:sp>
    </p:spTree>
    <p:extLst>
      <p:ext uri="{BB962C8B-B14F-4D97-AF65-F5344CB8AC3E}">
        <p14:creationId xmlns:p14="http://schemas.microsoft.com/office/powerpoint/2010/main" val="24715763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p:cNvSpPr txBox="1"/>
          <p:nvPr/>
        </p:nvSpPr>
        <p:spPr>
          <a:xfrm>
            <a:off x="6972300" y="1470392"/>
            <a:ext cx="5585138" cy="1631216"/>
          </a:xfrm>
          <a:prstGeom prst="rect">
            <a:avLst/>
          </a:prstGeom>
          <a:noFill/>
        </p:spPr>
        <p:txBody>
          <a:bodyPr wrap="square" rtlCol="0">
            <a:spAutoFit/>
          </a:bodyPr>
          <a:lstStyle/>
          <a:p>
            <a:r>
              <a:rPr lang="it-IT" sz="2000" b="1" dirty="0">
                <a:latin typeface="Century Gothic" panose="020B0502020202020204" pitchFamily="34" charset="0"/>
                <a:cs typeface="Times New Roman" panose="02020603050405020304" pitchFamily="18" charset="0"/>
              </a:rPr>
              <a:t>Le cellule staminali nella terapia rigenerativa:</a:t>
            </a:r>
          </a:p>
          <a:p>
            <a:pPr marL="285750" indent="-285750">
              <a:buFont typeface="Arial" panose="020B0604020202020204" pitchFamily="34" charset="0"/>
              <a:buChar char="•"/>
            </a:pPr>
            <a:r>
              <a:rPr lang="it-IT" sz="2000" dirty="0">
                <a:latin typeface="Century Gothic" panose="020B0502020202020204" pitchFamily="34" charset="0"/>
                <a:cs typeface="Times New Roman" panose="02020603050405020304" pitchFamily="18" charset="0"/>
              </a:rPr>
              <a:t>Facilmente isolabili</a:t>
            </a:r>
          </a:p>
          <a:p>
            <a:pPr marL="285750" indent="-285750">
              <a:buFont typeface="Arial" panose="020B0604020202020204" pitchFamily="34" charset="0"/>
              <a:buChar char="•"/>
            </a:pPr>
            <a:r>
              <a:rPr lang="it-IT" sz="2000" dirty="0">
                <a:latin typeface="Century Gothic" panose="020B0502020202020204" pitchFamily="34" charset="0"/>
                <a:cs typeface="Times New Roman" panose="02020603050405020304" pitchFamily="18" charset="0"/>
              </a:rPr>
              <a:t>Manipolabili</a:t>
            </a:r>
          </a:p>
          <a:p>
            <a:pPr marL="285750" indent="-285750">
              <a:buFont typeface="Arial" panose="020B0604020202020204" pitchFamily="34" charset="0"/>
              <a:buChar char="•"/>
            </a:pPr>
            <a:endParaRPr lang="it-IT" sz="2000" dirty="0">
              <a:latin typeface="Century Gothic" panose="020B0502020202020204" pitchFamily="34" charset="0"/>
              <a:cs typeface="Times New Roman" panose="02020603050405020304" pitchFamily="18" charset="0"/>
            </a:endParaRPr>
          </a:p>
        </p:txBody>
      </p:sp>
      <p:sp>
        <p:nvSpPr>
          <p:cNvPr id="6" name="CasellaDiTesto 5"/>
          <p:cNvSpPr txBox="1"/>
          <p:nvPr/>
        </p:nvSpPr>
        <p:spPr>
          <a:xfrm>
            <a:off x="6972300" y="3811012"/>
            <a:ext cx="5219700" cy="2862322"/>
          </a:xfrm>
          <a:prstGeom prst="rect">
            <a:avLst/>
          </a:prstGeom>
          <a:noFill/>
        </p:spPr>
        <p:txBody>
          <a:bodyPr wrap="square" rtlCol="0">
            <a:spAutoFit/>
          </a:bodyPr>
          <a:lstStyle/>
          <a:p>
            <a:r>
              <a:rPr lang="it-IT" sz="2000" b="1" dirty="0">
                <a:latin typeface="Century Gothic" panose="020B0502020202020204" pitchFamily="34" charset="0"/>
                <a:cs typeface="Times New Roman" panose="02020603050405020304" pitchFamily="18" charset="0"/>
              </a:rPr>
              <a:t>Cellule Staminali Mesenchimali (CSM)</a:t>
            </a:r>
          </a:p>
          <a:p>
            <a:pPr marL="285750" indent="-285750">
              <a:buFont typeface="Arial" panose="020B0604020202020204" pitchFamily="34" charset="0"/>
              <a:buChar char="•"/>
            </a:pPr>
            <a:r>
              <a:rPr lang="it-IT" sz="2000" dirty="0">
                <a:latin typeface="Century Gothic" panose="020B0502020202020204" pitchFamily="34" charset="0"/>
                <a:cs typeface="Times New Roman" panose="02020603050405020304" pitchFamily="18" charset="0"/>
              </a:rPr>
              <a:t>Cellule staminali adulte di origine midollare</a:t>
            </a:r>
          </a:p>
          <a:p>
            <a:pPr marL="285750" indent="-285750">
              <a:buFont typeface="Arial" panose="020B0604020202020204" pitchFamily="34" charset="0"/>
              <a:buChar char="•"/>
            </a:pPr>
            <a:r>
              <a:rPr lang="it-IT" sz="2000" dirty="0" err="1">
                <a:latin typeface="Century Gothic" panose="020B0502020202020204" pitchFamily="34" charset="0"/>
                <a:cs typeface="Times New Roman" panose="02020603050405020304" pitchFamily="18" charset="0"/>
              </a:rPr>
              <a:t>Multipotenti</a:t>
            </a:r>
            <a:r>
              <a:rPr lang="it-IT" sz="2000" dirty="0">
                <a:latin typeface="Century Gothic" panose="020B0502020202020204" pitchFamily="34" charset="0"/>
                <a:cs typeface="Times New Roman" panose="02020603050405020304" pitchFamily="18" charset="0"/>
              </a:rPr>
              <a:t> </a:t>
            </a:r>
          </a:p>
          <a:p>
            <a:pPr marL="285750" indent="-285750">
              <a:buFont typeface="Arial" panose="020B0604020202020204" pitchFamily="34" charset="0"/>
              <a:buChar char="•"/>
            </a:pPr>
            <a:r>
              <a:rPr lang="it-IT" sz="2000" dirty="0">
                <a:latin typeface="Century Gothic" panose="020B0502020202020204" pitchFamily="34" charset="0"/>
                <a:cs typeface="Times New Roman" panose="02020603050405020304" pitchFamily="18" charset="0"/>
              </a:rPr>
              <a:t>Funzione di crescita e rinnovamento dei tessuti</a:t>
            </a:r>
          </a:p>
          <a:p>
            <a:pPr marL="285750" indent="-285750">
              <a:buFont typeface="Arial" panose="020B0604020202020204" pitchFamily="34" charset="0"/>
              <a:buChar char="•"/>
            </a:pPr>
            <a:r>
              <a:rPr lang="it-IT" sz="2000" dirty="0">
                <a:latin typeface="Century Gothic" panose="020B0502020202020204" pitchFamily="34" charset="0"/>
                <a:cs typeface="Times New Roman" panose="02020603050405020304" pitchFamily="18" charset="0"/>
              </a:rPr>
              <a:t>Proprietà </a:t>
            </a:r>
            <a:r>
              <a:rPr lang="it-IT" sz="2000" dirty="0" err="1">
                <a:latin typeface="Century Gothic" panose="020B0502020202020204" pitchFamily="34" charset="0"/>
                <a:cs typeface="Times New Roman" panose="02020603050405020304" pitchFamily="18" charset="0"/>
              </a:rPr>
              <a:t>immuno-modulatorie</a:t>
            </a:r>
            <a:r>
              <a:rPr lang="it-IT" sz="2000" dirty="0">
                <a:latin typeface="Century Gothic" panose="020B0502020202020204" pitchFamily="34" charset="0"/>
                <a:cs typeface="Times New Roman" panose="02020603050405020304" pitchFamily="18" charset="0"/>
              </a:rPr>
              <a:t> e anti-infiammatorie</a:t>
            </a:r>
          </a:p>
          <a:p>
            <a:pPr marL="285750" indent="-285750">
              <a:buFont typeface="Arial" panose="020B0604020202020204" pitchFamily="34" charset="0"/>
              <a:buChar char="•"/>
            </a:pPr>
            <a:endParaRPr lang="it-IT" sz="2000" dirty="0">
              <a:latin typeface="Century Gothic" panose="020B0502020202020204" pitchFamily="34" charset="0"/>
              <a:cs typeface="Times New Roman" panose="02020603050405020304" pitchFamily="18" charset="0"/>
            </a:endParaRPr>
          </a:p>
        </p:txBody>
      </p:sp>
      <p:sp>
        <p:nvSpPr>
          <p:cNvPr id="7" name="CasellaDiTesto 6"/>
          <p:cNvSpPr txBox="1"/>
          <p:nvPr/>
        </p:nvSpPr>
        <p:spPr>
          <a:xfrm>
            <a:off x="-39408" y="0"/>
            <a:ext cx="12330953" cy="1077218"/>
          </a:xfrm>
          <a:prstGeom prst="rect">
            <a:avLst/>
          </a:prstGeom>
          <a:noFill/>
        </p:spPr>
        <p:txBody>
          <a:bodyPr wrap="square" rtlCol="0">
            <a:spAutoFit/>
          </a:bodyPr>
          <a:lstStyle/>
          <a:p>
            <a:r>
              <a:rPr lang="it-IT" sz="3200" b="1" dirty="0">
                <a:solidFill>
                  <a:srgbClr val="0070C0"/>
                </a:solidFill>
                <a:latin typeface="Century Gothic" panose="020B0502020202020204" pitchFamily="34" charset="0"/>
                <a:cs typeface="Times New Roman" panose="02020603050405020304" pitchFamily="18" charset="0"/>
              </a:rPr>
              <a:t>Le cellule staminali sono cellule indifferenziate che possono dare origine a più tipi cellulari</a:t>
            </a:r>
          </a:p>
        </p:txBody>
      </p:sp>
      <p:cxnSp>
        <p:nvCxnSpPr>
          <p:cNvPr id="8" name="Connettore 1 7">
            <a:extLst>
              <a:ext uri="{FF2B5EF4-FFF2-40B4-BE49-F238E27FC236}">
                <a16:creationId xmlns:a16="http://schemas.microsoft.com/office/drawing/2014/main" id="{CDAFE25E-C63F-FD4A-8553-BB115F6585FF}"/>
              </a:ext>
            </a:extLst>
          </p:cNvPr>
          <p:cNvCxnSpPr/>
          <p:nvPr/>
        </p:nvCxnSpPr>
        <p:spPr>
          <a:xfrm>
            <a:off x="0" y="1071666"/>
            <a:ext cx="8586651" cy="0"/>
          </a:xfrm>
          <a:prstGeom prst="line">
            <a:avLst/>
          </a:prstGeom>
          <a:ln w="22225"/>
        </p:spPr>
        <p:style>
          <a:lnRef idx="1">
            <a:schemeClr val="accent1"/>
          </a:lnRef>
          <a:fillRef idx="0">
            <a:schemeClr val="accent1"/>
          </a:fillRef>
          <a:effectRef idx="0">
            <a:schemeClr val="accent1"/>
          </a:effectRef>
          <a:fontRef idx="minor">
            <a:schemeClr val="tx1"/>
          </a:fontRef>
        </p:style>
      </p:cxnSp>
      <p:grpSp>
        <p:nvGrpSpPr>
          <p:cNvPr id="15" name="Gruppo 14">
            <a:extLst>
              <a:ext uri="{FF2B5EF4-FFF2-40B4-BE49-F238E27FC236}">
                <a16:creationId xmlns:a16="http://schemas.microsoft.com/office/drawing/2014/main" id="{0AB38632-2E5F-B146-8FDB-9E0CA712247C}"/>
              </a:ext>
            </a:extLst>
          </p:cNvPr>
          <p:cNvGrpSpPr/>
          <p:nvPr/>
        </p:nvGrpSpPr>
        <p:grpSpPr>
          <a:xfrm>
            <a:off x="-1308" y="1475386"/>
            <a:ext cx="6630708" cy="4310948"/>
            <a:chOff x="-1308" y="1475386"/>
            <a:chExt cx="6630708" cy="4310948"/>
          </a:xfrm>
        </p:grpSpPr>
        <p:pic>
          <p:nvPicPr>
            <p:cNvPr id="10" name="Immagine 9">
              <a:extLst>
                <a:ext uri="{FF2B5EF4-FFF2-40B4-BE49-F238E27FC236}">
                  <a16:creationId xmlns:a16="http://schemas.microsoft.com/office/drawing/2014/main" id="{CAF4B6BA-8C60-7C4A-87CB-F3FECD671A31}"/>
                </a:ext>
              </a:extLst>
            </p:cNvPr>
            <p:cNvPicPr>
              <a:picLocks noChangeAspect="1"/>
            </p:cNvPicPr>
            <p:nvPr/>
          </p:nvPicPr>
          <p:blipFill rotWithShape="1">
            <a:blip r:embed="rId3"/>
            <a:srcRect l="35010" t="23982" r="2320" b="3217"/>
            <a:stretch/>
          </p:blipFill>
          <p:spPr>
            <a:xfrm>
              <a:off x="0" y="1653041"/>
              <a:ext cx="6629400" cy="4133293"/>
            </a:xfrm>
            <a:prstGeom prst="rect">
              <a:avLst/>
            </a:prstGeom>
          </p:spPr>
        </p:pic>
        <p:sp>
          <p:nvSpPr>
            <p:cNvPr id="2" name="Rettangolo 1">
              <a:extLst>
                <a:ext uri="{FF2B5EF4-FFF2-40B4-BE49-F238E27FC236}">
                  <a16:creationId xmlns:a16="http://schemas.microsoft.com/office/drawing/2014/main" id="{74710585-7B85-B640-BC9E-2DE8B5BD2DB1}"/>
                </a:ext>
              </a:extLst>
            </p:cNvPr>
            <p:cNvSpPr/>
            <p:nvPr/>
          </p:nvSpPr>
          <p:spPr>
            <a:xfrm>
              <a:off x="-1308" y="1489442"/>
              <a:ext cx="344208" cy="2187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ttangolo 12">
              <a:extLst>
                <a:ext uri="{FF2B5EF4-FFF2-40B4-BE49-F238E27FC236}">
                  <a16:creationId xmlns:a16="http://schemas.microsoft.com/office/drawing/2014/main" id="{2C91CD54-9ACE-A04B-993F-1F0F8F0C3DE3}"/>
                </a:ext>
              </a:extLst>
            </p:cNvPr>
            <p:cNvSpPr/>
            <p:nvPr/>
          </p:nvSpPr>
          <p:spPr>
            <a:xfrm rot="5400000">
              <a:off x="1030076" y="794839"/>
              <a:ext cx="344208" cy="170530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asellaDiTesto 2">
            <a:extLst>
              <a:ext uri="{FF2B5EF4-FFF2-40B4-BE49-F238E27FC236}">
                <a16:creationId xmlns:a16="http://schemas.microsoft.com/office/drawing/2014/main" id="{BC7ECC4D-7408-B745-BA99-51C874D11E42}"/>
              </a:ext>
            </a:extLst>
          </p:cNvPr>
          <p:cNvSpPr txBox="1"/>
          <p:nvPr/>
        </p:nvSpPr>
        <p:spPr>
          <a:xfrm>
            <a:off x="2731264" y="2286000"/>
            <a:ext cx="951735" cy="400110"/>
          </a:xfrm>
          <a:prstGeom prst="rect">
            <a:avLst/>
          </a:prstGeom>
          <a:solidFill>
            <a:schemeClr val="bg1">
              <a:lumMod val="95000"/>
            </a:schemeClr>
          </a:solidFill>
        </p:spPr>
        <p:txBody>
          <a:bodyPr wrap="square" rtlCol="0">
            <a:spAutoFit/>
          </a:bodyPr>
          <a:lstStyle/>
          <a:p>
            <a:pPr algn="ctr"/>
            <a:r>
              <a:rPr lang="it-IT" sz="2000" b="1" dirty="0">
                <a:solidFill>
                  <a:srgbClr val="C00000"/>
                </a:solidFill>
              </a:rPr>
              <a:t>CSM</a:t>
            </a:r>
          </a:p>
        </p:txBody>
      </p:sp>
    </p:spTree>
    <p:extLst>
      <p:ext uri="{BB962C8B-B14F-4D97-AF65-F5344CB8AC3E}">
        <p14:creationId xmlns:p14="http://schemas.microsoft.com/office/powerpoint/2010/main" val="18184373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40341" y="1312491"/>
            <a:ext cx="8628290" cy="5386903"/>
          </a:xfrm>
          <a:prstGeom prst="rect">
            <a:avLst/>
          </a:prstGeom>
        </p:spPr>
      </p:pic>
      <p:sp>
        <p:nvSpPr>
          <p:cNvPr id="3" name="CasellaDiTesto 2"/>
          <p:cNvSpPr txBox="1"/>
          <p:nvPr/>
        </p:nvSpPr>
        <p:spPr>
          <a:xfrm>
            <a:off x="0" y="2837"/>
            <a:ext cx="12192000" cy="1077218"/>
          </a:xfrm>
          <a:prstGeom prst="rect">
            <a:avLst/>
          </a:prstGeom>
          <a:noFill/>
        </p:spPr>
        <p:txBody>
          <a:bodyPr wrap="square" rtlCol="0">
            <a:spAutoFit/>
          </a:bodyPr>
          <a:lstStyle/>
          <a:p>
            <a:r>
              <a:rPr lang="it-IT" sz="3200" b="1" dirty="0">
                <a:solidFill>
                  <a:srgbClr val="0070C0"/>
                </a:solidFill>
                <a:latin typeface="Century Gothic" panose="020B0502020202020204" pitchFamily="34" charset="0"/>
                <a:cs typeface="Times New Roman" panose="02020603050405020304" pitchFamily="18" charset="0"/>
              </a:rPr>
              <a:t>Le superfici </a:t>
            </a:r>
            <a:r>
              <a:rPr lang="it-IT" sz="3200" b="1" dirty="0" err="1">
                <a:solidFill>
                  <a:srgbClr val="0070C0"/>
                </a:solidFill>
                <a:latin typeface="Century Gothic" panose="020B0502020202020204" pitchFamily="34" charset="0"/>
                <a:cs typeface="Times New Roman" panose="02020603050405020304" pitchFamily="18" charset="0"/>
              </a:rPr>
              <a:t>nanostruttrate</a:t>
            </a:r>
            <a:r>
              <a:rPr lang="it-IT" sz="3200" b="1" dirty="0">
                <a:solidFill>
                  <a:srgbClr val="0070C0"/>
                </a:solidFill>
                <a:latin typeface="Century Gothic" panose="020B0502020202020204" pitchFamily="34" charset="0"/>
                <a:cs typeface="Times New Roman" panose="02020603050405020304" pitchFamily="18" charset="0"/>
              </a:rPr>
              <a:t> indirizzano le cellule verso il </a:t>
            </a:r>
            <a:r>
              <a:rPr lang="it-IT" sz="3200" b="1" i="1" dirty="0" err="1">
                <a:solidFill>
                  <a:srgbClr val="0070C0"/>
                </a:solidFill>
                <a:latin typeface="Century Gothic" panose="020B0502020202020204" pitchFamily="34" charset="0"/>
                <a:cs typeface="Times New Roman" panose="02020603050405020304" pitchFamily="18" charset="0"/>
              </a:rPr>
              <a:t>lineage</a:t>
            </a:r>
            <a:r>
              <a:rPr lang="it-IT" sz="3200" b="1" dirty="0">
                <a:solidFill>
                  <a:srgbClr val="0070C0"/>
                </a:solidFill>
                <a:latin typeface="Century Gothic" panose="020B0502020202020204" pitchFamily="34" charset="0"/>
                <a:cs typeface="Times New Roman" panose="02020603050405020304" pitchFamily="18" charset="0"/>
              </a:rPr>
              <a:t> osteogenico in combinazione con fattori solubili</a:t>
            </a:r>
          </a:p>
        </p:txBody>
      </p:sp>
      <p:sp>
        <p:nvSpPr>
          <p:cNvPr id="5" name="CasellaDiTesto 4"/>
          <p:cNvSpPr txBox="1"/>
          <p:nvPr/>
        </p:nvSpPr>
        <p:spPr>
          <a:xfrm>
            <a:off x="8806329" y="2428370"/>
            <a:ext cx="3385671" cy="2554545"/>
          </a:xfrm>
          <a:prstGeom prst="rect">
            <a:avLst/>
          </a:prstGeom>
          <a:noFill/>
        </p:spPr>
        <p:txBody>
          <a:bodyPr wrap="square" rtlCol="0">
            <a:spAutoFit/>
          </a:bodyPr>
          <a:lstStyle/>
          <a:p>
            <a:pPr marL="342900" indent="-342900">
              <a:buFont typeface="Wingdings" pitchFamily="2" charset="2"/>
              <a:buChar char="ü"/>
            </a:pPr>
            <a:r>
              <a:rPr lang="it-IT" sz="2000" dirty="0">
                <a:latin typeface="Century Gothic" panose="020B0502020202020204" pitchFamily="34" charset="0"/>
                <a:cs typeface="Times New Roman" panose="02020603050405020304" pitchFamily="18" charset="0"/>
              </a:rPr>
              <a:t>Nelle cellule </a:t>
            </a:r>
            <a:r>
              <a:rPr lang="it-IT" sz="2000" dirty="0" err="1">
                <a:latin typeface="Century Gothic" panose="020B0502020202020204" pitchFamily="34" charset="0"/>
                <a:cs typeface="Times New Roman" panose="02020603050405020304" pitchFamily="18" charset="0"/>
              </a:rPr>
              <a:t>osteoprogenitrici</a:t>
            </a:r>
            <a:r>
              <a:rPr lang="it-IT" sz="2000" dirty="0">
                <a:latin typeface="Century Gothic" panose="020B0502020202020204" pitchFamily="34" charset="0"/>
                <a:cs typeface="Times New Roman" panose="02020603050405020304" pitchFamily="18" charset="0"/>
              </a:rPr>
              <a:t> cresciute su DSQ50 si riscontrano alti livelli di marcatori del differenziamento osteogenico </a:t>
            </a:r>
          </a:p>
          <a:p>
            <a:r>
              <a:rPr lang="it-IT" sz="2000" dirty="0">
                <a:latin typeface="Century Gothic" panose="020B0502020202020204" pitchFamily="34" charset="0"/>
                <a:cs typeface="Times New Roman" panose="02020603050405020304" pitchFamily="18" charset="0"/>
              </a:rPr>
              <a:t>     (OPN e OCN).</a:t>
            </a:r>
          </a:p>
        </p:txBody>
      </p:sp>
      <p:cxnSp>
        <p:nvCxnSpPr>
          <p:cNvPr id="7" name="Connettore 1 6">
            <a:extLst>
              <a:ext uri="{FF2B5EF4-FFF2-40B4-BE49-F238E27FC236}">
                <a16:creationId xmlns:a16="http://schemas.microsoft.com/office/drawing/2014/main" id="{AE915CB2-2236-1945-961E-9C1BEF88B8F4}"/>
              </a:ext>
            </a:extLst>
          </p:cNvPr>
          <p:cNvCxnSpPr/>
          <p:nvPr/>
        </p:nvCxnSpPr>
        <p:spPr>
          <a:xfrm>
            <a:off x="0" y="1077218"/>
            <a:ext cx="8586651" cy="0"/>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8" name="Rettangolo 7">
            <a:extLst>
              <a:ext uri="{FF2B5EF4-FFF2-40B4-BE49-F238E27FC236}">
                <a16:creationId xmlns:a16="http://schemas.microsoft.com/office/drawing/2014/main" id="{85E21771-700E-DC41-B3F2-696FE7A1119D}"/>
              </a:ext>
            </a:extLst>
          </p:cNvPr>
          <p:cNvSpPr/>
          <p:nvPr/>
        </p:nvSpPr>
        <p:spPr>
          <a:xfrm>
            <a:off x="5647764" y="1238582"/>
            <a:ext cx="1465730" cy="3744333"/>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ttangolo 8">
            <a:extLst>
              <a:ext uri="{FF2B5EF4-FFF2-40B4-BE49-F238E27FC236}">
                <a16:creationId xmlns:a16="http://schemas.microsoft.com/office/drawing/2014/main" id="{6CAB58E5-FF34-CB4F-BC70-9B427C142474}"/>
              </a:ext>
            </a:extLst>
          </p:cNvPr>
          <p:cNvSpPr/>
          <p:nvPr/>
        </p:nvSpPr>
        <p:spPr>
          <a:xfrm>
            <a:off x="5392271" y="4994320"/>
            <a:ext cx="2514600" cy="1798339"/>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asellaDiTesto 9">
            <a:extLst>
              <a:ext uri="{FF2B5EF4-FFF2-40B4-BE49-F238E27FC236}">
                <a16:creationId xmlns:a16="http://schemas.microsoft.com/office/drawing/2014/main" id="{43C26367-4459-0044-B0A2-4800C9919E24}"/>
              </a:ext>
            </a:extLst>
          </p:cNvPr>
          <p:cNvSpPr txBox="1"/>
          <p:nvPr/>
        </p:nvSpPr>
        <p:spPr>
          <a:xfrm>
            <a:off x="10020948" y="6484882"/>
            <a:ext cx="2130711" cy="307777"/>
          </a:xfrm>
          <a:prstGeom prst="rect">
            <a:avLst/>
          </a:prstGeom>
          <a:noFill/>
        </p:spPr>
        <p:txBody>
          <a:bodyPr wrap="none" rtlCol="0">
            <a:spAutoFit/>
          </a:bodyPr>
          <a:lstStyle/>
          <a:p>
            <a:r>
              <a:rPr lang="it-IT" sz="1400" dirty="0" err="1">
                <a:latin typeface="Century Gothic" panose="020B0502020202020204" pitchFamily="34" charset="0"/>
              </a:rPr>
              <a:t>Dobbenga</a:t>
            </a:r>
            <a:r>
              <a:rPr lang="it-IT" sz="1400" dirty="0">
                <a:latin typeface="Century Gothic" panose="020B0502020202020204" pitchFamily="34" charset="0"/>
              </a:rPr>
              <a:t> et al., 2016</a:t>
            </a:r>
          </a:p>
        </p:txBody>
      </p:sp>
    </p:spTree>
    <p:extLst>
      <p:ext uri="{BB962C8B-B14F-4D97-AF65-F5344CB8AC3E}">
        <p14:creationId xmlns:p14="http://schemas.microsoft.com/office/powerpoint/2010/main" val="23218801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a:extLst>
              <a:ext uri="{FF2B5EF4-FFF2-40B4-BE49-F238E27FC236}">
                <a16:creationId xmlns:a16="http://schemas.microsoft.com/office/drawing/2014/main" id="{40546295-FE2F-3E49-A82B-A057C4499B55}"/>
              </a:ext>
            </a:extLst>
          </p:cNvPr>
          <p:cNvPicPr>
            <a:picLocks noChangeAspect="1"/>
          </p:cNvPicPr>
          <p:nvPr/>
        </p:nvPicPr>
        <p:blipFill>
          <a:blip r:embed="rId2"/>
          <a:stretch>
            <a:fillRect/>
          </a:stretch>
        </p:blipFill>
        <p:spPr>
          <a:xfrm>
            <a:off x="231743" y="1710813"/>
            <a:ext cx="6175265" cy="4741836"/>
          </a:xfrm>
          <a:prstGeom prst="rect">
            <a:avLst/>
          </a:prstGeom>
          <a:ln>
            <a:noFill/>
          </a:ln>
          <a:effectLst>
            <a:outerShdw blurRad="292100" dist="139700" dir="2700000" algn="tl" rotWithShape="0">
              <a:srgbClr val="333333">
                <a:alpha val="65000"/>
              </a:srgbClr>
            </a:outerShdw>
          </a:effectLst>
        </p:spPr>
      </p:pic>
      <p:pic>
        <p:nvPicPr>
          <p:cNvPr id="4" name="Immagine 3">
            <a:extLst>
              <a:ext uri="{FF2B5EF4-FFF2-40B4-BE49-F238E27FC236}">
                <a16:creationId xmlns:a16="http://schemas.microsoft.com/office/drawing/2014/main" id="{53FA713E-366C-064D-B320-2B9AFB9D5954}"/>
              </a:ext>
            </a:extLst>
          </p:cNvPr>
          <p:cNvPicPr>
            <a:picLocks noChangeAspect="1"/>
          </p:cNvPicPr>
          <p:nvPr/>
        </p:nvPicPr>
        <p:blipFill>
          <a:blip r:embed="rId3"/>
          <a:stretch>
            <a:fillRect/>
          </a:stretch>
        </p:blipFill>
        <p:spPr>
          <a:xfrm>
            <a:off x="7195246" y="2008353"/>
            <a:ext cx="4423205" cy="4146755"/>
          </a:xfrm>
          <a:prstGeom prst="rect">
            <a:avLst/>
          </a:prstGeom>
          <a:ln>
            <a:noFill/>
          </a:ln>
          <a:effectLst>
            <a:outerShdw blurRad="292100" dist="139700" dir="2700000" algn="tl" rotWithShape="0">
              <a:srgbClr val="333333">
                <a:alpha val="65000"/>
              </a:srgbClr>
            </a:outerShdw>
          </a:effectLst>
        </p:spPr>
      </p:pic>
      <p:sp>
        <p:nvSpPr>
          <p:cNvPr id="5" name="CasellaDiTesto 4">
            <a:extLst>
              <a:ext uri="{FF2B5EF4-FFF2-40B4-BE49-F238E27FC236}">
                <a16:creationId xmlns:a16="http://schemas.microsoft.com/office/drawing/2014/main" id="{C1CC53EC-3797-D94C-AC2E-55D2F125DDB3}"/>
              </a:ext>
            </a:extLst>
          </p:cNvPr>
          <p:cNvSpPr txBox="1"/>
          <p:nvPr/>
        </p:nvSpPr>
        <p:spPr>
          <a:xfrm>
            <a:off x="-39408" y="0"/>
            <a:ext cx="12330953" cy="1077218"/>
          </a:xfrm>
          <a:prstGeom prst="rect">
            <a:avLst/>
          </a:prstGeom>
          <a:noFill/>
        </p:spPr>
        <p:txBody>
          <a:bodyPr wrap="square" rtlCol="0">
            <a:spAutoFit/>
          </a:bodyPr>
          <a:lstStyle/>
          <a:p>
            <a:r>
              <a:rPr lang="it-IT" sz="3200" b="1" dirty="0">
                <a:solidFill>
                  <a:srgbClr val="0070C0"/>
                </a:solidFill>
                <a:latin typeface="Century Gothic" panose="020B0502020202020204" pitchFamily="34" charset="0"/>
                <a:cs typeface="Times New Roman" panose="02020603050405020304" pitchFamily="18" charset="0"/>
              </a:rPr>
              <a:t>Il differenziamento delle cellule staminali mesenchimali dipende da fattori solubili</a:t>
            </a:r>
          </a:p>
        </p:txBody>
      </p:sp>
      <p:cxnSp>
        <p:nvCxnSpPr>
          <p:cNvPr id="6" name="Connettore 1 5">
            <a:extLst>
              <a:ext uri="{FF2B5EF4-FFF2-40B4-BE49-F238E27FC236}">
                <a16:creationId xmlns:a16="http://schemas.microsoft.com/office/drawing/2014/main" id="{CF3B6CE4-ED79-9D47-B94F-9B079FD39495}"/>
              </a:ext>
            </a:extLst>
          </p:cNvPr>
          <p:cNvCxnSpPr/>
          <p:nvPr/>
        </p:nvCxnSpPr>
        <p:spPr>
          <a:xfrm>
            <a:off x="0" y="1071666"/>
            <a:ext cx="8586651" cy="0"/>
          </a:xfrm>
          <a:prstGeom prst="line">
            <a:avLst/>
          </a:prstGeom>
          <a:ln w="2222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12142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F9DA5998-88D1-EF41-978F-184E2C147B7B}"/>
              </a:ext>
            </a:extLst>
          </p:cNvPr>
          <p:cNvPicPr>
            <a:picLocks noChangeAspect="1"/>
          </p:cNvPicPr>
          <p:nvPr/>
        </p:nvPicPr>
        <p:blipFill>
          <a:blip r:embed="rId2"/>
          <a:stretch>
            <a:fillRect/>
          </a:stretch>
        </p:blipFill>
        <p:spPr>
          <a:xfrm>
            <a:off x="177665" y="733616"/>
            <a:ext cx="6768825" cy="5600025"/>
          </a:xfrm>
          <a:prstGeom prst="rect">
            <a:avLst/>
          </a:prstGeom>
          <a:ln>
            <a:noFill/>
          </a:ln>
          <a:effectLst>
            <a:outerShdw blurRad="292100" dist="139700" dir="2700000" algn="tl" rotWithShape="0">
              <a:srgbClr val="333333">
                <a:alpha val="65000"/>
              </a:srgbClr>
            </a:outerShdw>
          </a:effectLst>
        </p:spPr>
      </p:pic>
      <p:pic>
        <p:nvPicPr>
          <p:cNvPr id="2" name="Immagine 1">
            <a:extLst>
              <a:ext uri="{FF2B5EF4-FFF2-40B4-BE49-F238E27FC236}">
                <a16:creationId xmlns:a16="http://schemas.microsoft.com/office/drawing/2014/main" id="{1BCD51E2-8F89-4FD3-A38F-517603441C87}"/>
              </a:ext>
            </a:extLst>
          </p:cNvPr>
          <p:cNvPicPr>
            <a:picLocks noChangeAspect="1"/>
          </p:cNvPicPr>
          <p:nvPr/>
        </p:nvPicPr>
        <p:blipFill>
          <a:blip r:embed="rId3"/>
          <a:stretch>
            <a:fillRect/>
          </a:stretch>
        </p:blipFill>
        <p:spPr>
          <a:xfrm>
            <a:off x="7493866" y="3179426"/>
            <a:ext cx="3634782" cy="2631582"/>
          </a:xfrm>
          <a:prstGeom prst="rect">
            <a:avLst/>
          </a:prstGeom>
          <a:ln>
            <a:solidFill>
              <a:schemeClr val="tx1"/>
            </a:solidFill>
          </a:ln>
        </p:spPr>
      </p:pic>
      <p:pic>
        <p:nvPicPr>
          <p:cNvPr id="5" name="Immagine 4">
            <a:extLst>
              <a:ext uri="{FF2B5EF4-FFF2-40B4-BE49-F238E27FC236}">
                <a16:creationId xmlns:a16="http://schemas.microsoft.com/office/drawing/2014/main" id="{97BAFDD0-D38D-4823-8EEA-ADDD49A6CF48}"/>
              </a:ext>
            </a:extLst>
          </p:cNvPr>
          <p:cNvPicPr>
            <a:picLocks noChangeAspect="1"/>
          </p:cNvPicPr>
          <p:nvPr/>
        </p:nvPicPr>
        <p:blipFill>
          <a:blip r:embed="rId4"/>
          <a:stretch>
            <a:fillRect/>
          </a:stretch>
        </p:blipFill>
        <p:spPr>
          <a:xfrm>
            <a:off x="7493866" y="1002259"/>
            <a:ext cx="3634782" cy="2047302"/>
          </a:xfrm>
          <a:prstGeom prst="rect">
            <a:avLst/>
          </a:prstGeom>
          <a:ln>
            <a:solidFill>
              <a:schemeClr val="tx1"/>
            </a:solidFill>
          </a:ln>
        </p:spPr>
      </p:pic>
    </p:spTree>
    <p:extLst>
      <p:ext uri="{BB962C8B-B14F-4D97-AF65-F5344CB8AC3E}">
        <p14:creationId xmlns:p14="http://schemas.microsoft.com/office/powerpoint/2010/main" val="32600192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7B8D6FE3-6AC5-A94A-9D48-88491B53E15D}"/>
              </a:ext>
            </a:extLst>
          </p:cNvPr>
          <p:cNvSpPr txBox="1"/>
          <p:nvPr/>
        </p:nvSpPr>
        <p:spPr>
          <a:xfrm>
            <a:off x="34332" y="0"/>
            <a:ext cx="12330953" cy="584775"/>
          </a:xfrm>
          <a:prstGeom prst="rect">
            <a:avLst/>
          </a:prstGeom>
          <a:noFill/>
        </p:spPr>
        <p:txBody>
          <a:bodyPr wrap="square" rtlCol="0">
            <a:spAutoFit/>
          </a:bodyPr>
          <a:lstStyle/>
          <a:p>
            <a:r>
              <a:rPr lang="it-IT" sz="3200" b="1" dirty="0">
                <a:solidFill>
                  <a:srgbClr val="0070C0"/>
                </a:solidFill>
                <a:latin typeface="Century Gothic" panose="020B0502020202020204" pitchFamily="34" charset="0"/>
                <a:cs typeface="Times New Roman" panose="02020603050405020304" pitchFamily="18" charset="0"/>
              </a:rPr>
              <a:t>Innovazione progettuale</a:t>
            </a:r>
          </a:p>
        </p:txBody>
      </p:sp>
      <p:cxnSp>
        <p:nvCxnSpPr>
          <p:cNvPr id="4" name="Connettore 1 3">
            <a:extLst>
              <a:ext uri="{FF2B5EF4-FFF2-40B4-BE49-F238E27FC236}">
                <a16:creationId xmlns:a16="http://schemas.microsoft.com/office/drawing/2014/main" id="{DB8F092B-8583-AE43-A2F2-EEF3D443E5D9}"/>
              </a:ext>
            </a:extLst>
          </p:cNvPr>
          <p:cNvCxnSpPr/>
          <p:nvPr/>
        </p:nvCxnSpPr>
        <p:spPr>
          <a:xfrm>
            <a:off x="0" y="702956"/>
            <a:ext cx="8586651" cy="0"/>
          </a:xfrm>
          <a:prstGeom prst="line">
            <a:avLst/>
          </a:prstGeom>
          <a:ln w="22225"/>
        </p:spPr>
        <p:style>
          <a:lnRef idx="1">
            <a:schemeClr val="accent1"/>
          </a:lnRef>
          <a:fillRef idx="0">
            <a:schemeClr val="accent1"/>
          </a:fillRef>
          <a:effectRef idx="0">
            <a:schemeClr val="accent1"/>
          </a:effectRef>
          <a:fontRef idx="minor">
            <a:schemeClr val="tx1"/>
          </a:fontRef>
        </p:style>
      </p:cxnSp>
      <p:grpSp>
        <p:nvGrpSpPr>
          <p:cNvPr id="5" name="Gruppo 4">
            <a:extLst>
              <a:ext uri="{FF2B5EF4-FFF2-40B4-BE49-F238E27FC236}">
                <a16:creationId xmlns:a16="http://schemas.microsoft.com/office/drawing/2014/main" id="{5E607BCB-0C8B-2C43-86D7-11733C8D0E44}"/>
              </a:ext>
            </a:extLst>
          </p:cNvPr>
          <p:cNvGrpSpPr/>
          <p:nvPr/>
        </p:nvGrpSpPr>
        <p:grpSpPr>
          <a:xfrm>
            <a:off x="85444" y="773115"/>
            <a:ext cx="7718938" cy="1982463"/>
            <a:chOff x="1480069" y="4099483"/>
            <a:chExt cx="8909256" cy="2678063"/>
          </a:xfrm>
        </p:grpSpPr>
        <p:sp>
          <p:nvSpPr>
            <p:cNvPr id="6" name="Rettangolo 5">
              <a:extLst>
                <a:ext uri="{FF2B5EF4-FFF2-40B4-BE49-F238E27FC236}">
                  <a16:creationId xmlns:a16="http://schemas.microsoft.com/office/drawing/2014/main" id="{0ED80D3E-A9F3-0B40-9B7B-7EEB024D2D5B}"/>
                </a:ext>
              </a:extLst>
            </p:cNvPr>
            <p:cNvSpPr/>
            <p:nvPr/>
          </p:nvSpPr>
          <p:spPr>
            <a:xfrm>
              <a:off x="4293325" y="4573974"/>
              <a:ext cx="6096000" cy="2203572"/>
            </a:xfrm>
            <a:prstGeom prst="rect">
              <a:avLst/>
            </a:prstGeom>
          </p:spPr>
          <p:txBody>
            <a:bodyPr>
              <a:spAutoFit/>
            </a:bodyPr>
            <a:lstStyle/>
            <a:p>
              <a:pPr algn="ctr"/>
              <a:r>
                <a:rPr lang="it-IT" sz="2000" b="1" dirty="0">
                  <a:solidFill>
                    <a:srgbClr val="C00000"/>
                  </a:solidFill>
                  <a:latin typeface="Century Gothic" panose="020B0502020202020204" pitchFamily="34" charset="0"/>
                  <a:ea typeface="Times New Roman" panose="02020603050405020304" pitchFamily="18" charset="0"/>
                </a:rPr>
                <a:t>Superfici </a:t>
              </a:r>
              <a:r>
                <a:rPr lang="it-IT" sz="2000" b="1" dirty="0" err="1">
                  <a:solidFill>
                    <a:srgbClr val="C00000"/>
                  </a:solidFill>
                  <a:latin typeface="Century Gothic" panose="020B0502020202020204" pitchFamily="34" charset="0"/>
                  <a:ea typeface="Times New Roman" panose="02020603050405020304" pitchFamily="18" charset="0"/>
                </a:rPr>
                <a:t>nanostrutturate</a:t>
              </a:r>
              <a:r>
                <a:rPr lang="it-IT" sz="2000" b="1" dirty="0">
                  <a:solidFill>
                    <a:srgbClr val="C00000"/>
                  </a:solidFill>
                  <a:latin typeface="Century Gothic" panose="020B0502020202020204" pitchFamily="34" charset="0"/>
                  <a:ea typeface="Times New Roman" panose="02020603050405020304" pitchFamily="18" charset="0"/>
                </a:rPr>
                <a:t> la cui sola geometria tridimensionale è sufficiente a dirigere il differenziamento delle CSM mediante un processo definito “</a:t>
              </a:r>
              <a:r>
                <a:rPr lang="it-IT" sz="2000" b="1" dirty="0" err="1">
                  <a:solidFill>
                    <a:srgbClr val="C00000"/>
                  </a:solidFill>
                  <a:latin typeface="Century Gothic" panose="020B0502020202020204" pitchFamily="34" charset="0"/>
                  <a:ea typeface="Times New Roman" panose="02020603050405020304" pitchFamily="18" charset="0"/>
                </a:rPr>
                <a:t>meccanotrasduzione</a:t>
              </a:r>
              <a:r>
                <a:rPr lang="it-IT" sz="2000" b="1" dirty="0">
                  <a:solidFill>
                    <a:srgbClr val="C00000"/>
                  </a:solidFill>
                  <a:latin typeface="Century Gothic" panose="020B0502020202020204" pitchFamily="34" charset="0"/>
                  <a:ea typeface="Times New Roman" panose="02020603050405020304" pitchFamily="18" charset="0"/>
                </a:rPr>
                <a:t>”</a:t>
              </a:r>
              <a:endParaRPr lang="it-IT" sz="2000" b="1" dirty="0">
                <a:solidFill>
                  <a:srgbClr val="C00000"/>
                </a:solidFill>
                <a:latin typeface="Century Gothic" panose="020B0502020202020204" pitchFamily="34" charset="0"/>
              </a:endParaRPr>
            </a:p>
          </p:txBody>
        </p:sp>
        <p:pic>
          <p:nvPicPr>
            <p:cNvPr id="7" name="Immagine 6">
              <a:extLst>
                <a:ext uri="{FF2B5EF4-FFF2-40B4-BE49-F238E27FC236}">
                  <a16:creationId xmlns:a16="http://schemas.microsoft.com/office/drawing/2014/main" id="{C9E506AF-5CF7-7F40-B6E1-332E94BCE2FF}"/>
                </a:ext>
              </a:extLst>
            </p:cNvPr>
            <p:cNvPicPr>
              <a:picLocks noChangeAspect="1"/>
            </p:cNvPicPr>
            <p:nvPr/>
          </p:nvPicPr>
          <p:blipFill rotWithShape="1">
            <a:blip r:embed="rId2"/>
            <a:srcRect b="8627"/>
            <a:stretch/>
          </p:blipFill>
          <p:spPr>
            <a:xfrm>
              <a:off x="1480069" y="4099483"/>
              <a:ext cx="2857500" cy="2610976"/>
            </a:xfrm>
            <a:prstGeom prst="rect">
              <a:avLst/>
            </a:prstGeom>
          </p:spPr>
        </p:pic>
      </p:grpSp>
      <p:pic>
        <p:nvPicPr>
          <p:cNvPr id="20" name="Immagine 19">
            <a:extLst>
              <a:ext uri="{FF2B5EF4-FFF2-40B4-BE49-F238E27FC236}">
                <a16:creationId xmlns:a16="http://schemas.microsoft.com/office/drawing/2014/main" id="{358C95FC-63DB-754D-84AE-BDE5EF61C7F8}"/>
              </a:ext>
            </a:extLst>
          </p:cNvPr>
          <p:cNvPicPr>
            <a:picLocks noChangeAspect="1"/>
          </p:cNvPicPr>
          <p:nvPr/>
        </p:nvPicPr>
        <p:blipFill>
          <a:blip r:embed="rId3"/>
          <a:stretch>
            <a:fillRect/>
          </a:stretch>
        </p:blipFill>
        <p:spPr>
          <a:xfrm>
            <a:off x="8108274" y="1223559"/>
            <a:ext cx="3866838" cy="1454267"/>
          </a:xfrm>
          <a:prstGeom prst="rect">
            <a:avLst/>
          </a:prstGeom>
        </p:spPr>
      </p:pic>
      <p:pic>
        <p:nvPicPr>
          <p:cNvPr id="21" name="Immagine 20">
            <a:extLst>
              <a:ext uri="{FF2B5EF4-FFF2-40B4-BE49-F238E27FC236}">
                <a16:creationId xmlns:a16="http://schemas.microsoft.com/office/drawing/2014/main" id="{435586B6-D77F-E442-AECF-C1C743CC52C9}"/>
              </a:ext>
            </a:extLst>
          </p:cNvPr>
          <p:cNvPicPr>
            <a:picLocks noChangeAspect="1"/>
          </p:cNvPicPr>
          <p:nvPr/>
        </p:nvPicPr>
        <p:blipFill rotWithShape="1">
          <a:blip r:embed="rId4"/>
          <a:srcRect b="10664"/>
          <a:stretch/>
        </p:blipFill>
        <p:spPr>
          <a:xfrm>
            <a:off x="4377919" y="3176984"/>
            <a:ext cx="4030647" cy="2949894"/>
          </a:xfrm>
          <a:prstGeom prst="rect">
            <a:avLst/>
          </a:prstGeom>
          <a:ln>
            <a:noFill/>
          </a:ln>
          <a:effectLst>
            <a:outerShdw blurRad="292100" dist="139700" dir="2700000" algn="tl" rotWithShape="0">
              <a:srgbClr val="333333">
                <a:alpha val="65000"/>
              </a:srgbClr>
            </a:outerShdw>
          </a:effectLst>
        </p:spPr>
      </p:pic>
      <p:pic>
        <p:nvPicPr>
          <p:cNvPr id="10" name="Immagine 9">
            <a:extLst>
              <a:ext uri="{FF2B5EF4-FFF2-40B4-BE49-F238E27FC236}">
                <a16:creationId xmlns:a16="http://schemas.microsoft.com/office/drawing/2014/main" id="{789244EE-633D-4B58-8E29-6627070D1667}"/>
              </a:ext>
            </a:extLst>
          </p:cNvPr>
          <p:cNvPicPr>
            <a:picLocks noChangeAspect="1"/>
          </p:cNvPicPr>
          <p:nvPr/>
        </p:nvPicPr>
        <p:blipFill>
          <a:blip r:embed="rId5"/>
          <a:stretch>
            <a:fillRect/>
          </a:stretch>
        </p:blipFill>
        <p:spPr>
          <a:xfrm>
            <a:off x="85444" y="3176983"/>
            <a:ext cx="3877203" cy="2907902"/>
          </a:xfrm>
          <a:prstGeom prst="rect">
            <a:avLst/>
          </a:prstGeom>
        </p:spPr>
      </p:pic>
      <p:pic>
        <p:nvPicPr>
          <p:cNvPr id="13" name="Picture 50">
            <a:extLst>
              <a:ext uri="{FF2B5EF4-FFF2-40B4-BE49-F238E27FC236}">
                <a16:creationId xmlns:a16="http://schemas.microsoft.com/office/drawing/2014/main" id="{CE7680ED-E66D-4783-8752-52423A70B95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05453" y="3186673"/>
            <a:ext cx="2872677" cy="289821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5948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dissolve">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dissolv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dissolve">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a:extLst>
              <a:ext uri="{FF2B5EF4-FFF2-40B4-BE49-F238E27FC236}">
                <a16:creationId xmlns:a16="http://schemas.microsoft.com/office/drawing/2014/main" id="{9D0041E6-9FEA-D942-8DA6-5A3903440009}"/>
              </a:ext>
            </a:extLst>
          </p:cNvPr>
          <p:cNvSpPr txBox="1"/>
          <p:nvPr/>
        </p:nvSpPr>
        <p:spPr>
          <a:xfrm>
            <a:off x="34332" y="0"/>
            <a:ext cx="12330953" cy="584775"/>
          </a:xfrm>
          <a:prstGeom prst="rect">
            <a:avLst/>
          </a:prstGeom>
          <a:noFill/>
        </p:spPr>
        <p:txBody>
          <a:bodyPr wrap="square" rtlCol="0">
            <a:spAutoFit/>
          </a:bodyPr>
          <a:lstStyle/>
          <a:p>
            <a:r>
              <a:rPr lang="it-IT" sz="3200" b="1" dirty="0">
                <a:solidFill>
                  <a:srgbClr val="0070C0"/>
                </a:solidFill>
                <a:latin typeface="Century Gothic" panose="020B0502020202020204" pitchFamily="34" charset="0"/>
                <a:cs typeface="Times New Roman" panose="02020603050405020304" pitchFamily="18" charset="0"/>
              </a:rPr>
              <a:t>Realizzazione dell’idea progettuale</a:t>
            </a:r>
          </a:p>
        </p:txBody>
      </p:sp>
      <p:cxnSp>
        <p:nvCxnSpPr>
          <p:cNvPr id="5" name="Connettore 1 4">
            <a:extLst>
              <a:ext uri="{FF2B5EF4-FFF2-40B4-BE49-F238E27FC236}">
                <a16:creationId xmlns:a16="http://schemas.microsoft.com/office/drawing/2014/main" id="{8F024366-560A-194D-AFA2-C5CAF0F7F09C}"/>
              </a:ext>
            </a:extLst>
          </p:cNvPr>
          <p:cNvCxnSpPr/>
          <p:nvPr/>
        </p:nvCxnSpPr>
        <p:spPr>
          <a:xfrm>
            <a:off x="0" y="702956"/>
            <a:ext cx="8586651" cy="0"/>
          </a:xfrm>
          <a:prstGeom prst="line">
            <a:avLst/>
          </a:prstGeom>
          <a:ln w="22225"/>
        </p:spPr>
        <p:style>
          <a:lnRef idx="1">
            <a:schemeClr val="accent1"/>
          </a:lnRef>
          <a:fillRef idx="0">
            <a:schemeClr val="accent1"/>
          </a:fillRef>
          <a:effectRef idx="0">
            <a:schemeClr val="accent1"/>
          </a:effectRef>
          <a:fontRef idx="minor">
            <a:schemeClr val="tx1"/>
          </a:fontRef>
        </p:style>
      </p:cxnSp>
      <p:grpSp>
        <p:nvGrpSpPr>
          <p:cNvPr id="3" name="Gruppo 2">
            <a:extLst>
              <a:ext uri="{FF2B5EF4-FFF2-40B4-BE49-F238E27FC236}">
                <a16:creationId xmlns:a16="http://schemas.microsoft.com/office/drawing/2014/main" id="{B7BEBA6B-0ADE-374F-BFE2-0B6FC51A8659}"/>
              </a:ext>
            </a:extLst>
          </p:cNvPr>
          <p:cNvGrpSpPr/>
          <p:nvPr/>
        </p:nvGrpSpPr>
        <p:grpSpPr>
          <a:xfrm>
            <a:off x="166987" y="821138"/>
            <a:ext cx="12025013" cy="3151582"/>
            <a:chOff x="166987" y="821138"/>
            <a:chExt cx="12025013" cy="3151582"/>
          </a:xfrm>
        </p:grpSpPr>
        <p:pic>
          <p:nvPicPr>
            <p:cNvPr id="8" name="Immagine 7">
              <a:extLst>
                <a:ext uri="{FF2B5EF4-FFF2-40B4-BE49-F238E27FC236}">
                  <a16:creationId xmlns:a16="http://schemas.microsoft.com/office/drawing/2014/main" id="{AEA536B4-D197-1540-AE25-0AF8199A0DBB}"/>
                </a:ext>
              </a:extLst>
            </p:cNvPr>
            <p:cNvPicPr>
              <a:picLocks noChangeAspect="1"/>
            </p:cNvPicPr>
            <p:nvPr/>
          </p:nvPicPr>
          <p:blipFill>
            <a:blip r:embed="rId2"/>
            <a:stretch>
              <a:fillRect/>
            </a:stretch>
          </p:blipFill>
          <p:spPr>
            <a:xfrm>
              <a:off x="166987" y="821138"/>
              <a:ext cx="5127998" cy="3151582"/>
            </a:xfrm>
            <a:prstGeom prst="rect">
              <a:avLst/>
            </a:prstGeom>
          </p:spPr>
        </p:pic>
        <p:sp>
          <p:nvSpPr>
            <p:cNvPr id="2" name="CasellaDiTesto 1">
              <a:extLst>
                <a:ext uri="{FF2B5EF4-FFF2-40B4-BE49-F238E27FC236}">
                  <a16:creationId xmlns:a16="http://schemas.microsoft.com/office/drawing/2014/main" id="{7B5018C9-7BBE-8247-945B-E0F36866F3D4}"/>
                </a:ext>
              </a:extLst>
            </p:cNvPr>
            <p:cNvSpPr txBox="1"/>
            <p:nvPr/>
          </p:nvSpPr>
          <p:spPr>
            <a:xfrm>
              <a:off x="5326410" y="923137"/>
              <a:ext cx="6865590" cy="923330"/>
            </a:xfrm>
            <a:prstGeom prst="rect">
              <a:avLst/>
            </a:prstGeom>
            <a:noFill/>
          </p:spPr>
          <p:txBody>
            <a:bodyPr wrap="square" rtlCol="0">
              <a:spAutoFit/>
            </a:bodyPr>
            <a:lstStyle/>
            <a:p>
              <a:pPr marL="285750" indent="-285750" algn="just">
                <a:buFont typeface="Wingdings" pitchFamily="2" charset="2"/>
                <a:buChar char="Ø"/>
              </a:pPr>
              <a:r>
                <a:rPr lang="it-IT" b="1" dirty="0">
                  <a:latin typeface="Century Gothic" panose="020B0502020202020204" pitchFamily="34" charset="0"/>
                </a:rPr>
                <a:t>Bioinformatica</a:t>
              </a:r>
              <a:r>
                <a:rPr lang="it-IT" dirty="0">
                  <a:latin typeface="Century Gothic" panose="020B0502020202020204" pitchFamily="34" charset="0"/>
                </a:rPr>
                <a:t>: Analisi strutturale di proteine coinvolte nell’induzione del differenziamento delle CSM</a:t>
              </a:r>
            </a:p>
            <a:p>
              <a:pPr marL="285750" indent="-285750" algn="just">
                <a:buFont typeface="Wingdings" pitchFamily="2" charset="2"/>
                <a:buChar char="Ø"/>
              </a:pPr>
              <a:r>
                <a:rPr lang="it-IT" b="1" dirty="0">
                  <a:latin typeface="Century Gothic" panose="020B0502020202020204" pitchFamily="34" charset="0"/>
                </a:rPr>
                <a:t>Chimica</a:t>
              </a:r>
              <a:r>
                <a:rPr lang="it-IT" dirty="0">
                  <a:latin typeface="Century Gothic" panose="020B0502020202020204" pitchFamily="34" charset="0"/>
                </a:rPr>
                <a:t>: progettazione di peptidi </a:t>
              </a:r>
              <a:r>
                <a:rPr lang="it-IT" dirty="0" err="1">
                  <a:latin typeface="Century Gothic" panose="020B0502020202020204" pitchFamily="34" charset="0"/>
                </a:rPr>
                <a:t>biomimetici</a:t>
              </a:r>
              <a:r>
                <a:rPr lang="it-IT" dirty="0">
                  <a:latin typeface="Century Gothic" panose="020B0502020202020204" pitchFamily="34" charset="0"/>
                </a:rPr>
                <a:t>. </a:t>
              </a:r>
            </a:p>
          </p:txBody>
        </p:sp>
      </p:grpSp>
      <p:grpSp>
        <p:nvGrpSpPr>
          <p:cNvPr id="10" name="Gruppo 9">
            <a:extLst>
              <a:ext uri="{FF2B5EF4-FFF2-40B4-BE49-F238E27FC236}">
                <a16:creationId xmlns:a16="http://schemas.microsoft.com/office/drawing/2014/main" id="{6242C619-0D7C-7948-A289-DA62B209749E}"/>
              </a:ext>
            </a:extLst>
          </p:cNvPr>
          <p:cNvGrpSpPr/>
          <p:nvPr/>
        </p:nvGrpSpPr>
        <p:grpSpPr>
          <a:xfrm>
            <a:off x="649064" y="2446975"/>
            <a:ext cx="11542936" cy="3151582"/>
            <a:chOff x="1522460" y="2533253"/>
            <a:chExt cx="11542936" cy="3151582"/>
          </a:xfrm>
        </p:grpSpPr>
        <p:pic>
          <p:nvPicPr>
            <p:cNvPr id="6" name="Picture 4">
              <a:extLst>
                <a:ext uri="{FF2B5EF4-FFF2-40B4-BE49-F238E27FC236}">
                  <a16:creationId xmlns:a16="http://schemas.microsoft.com/office/drawing/2014/main" id="{FF475E4A-F29C-BE4C-A456-F27842A3906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2460" y="2533253"/>
              <a:ext cx="4677348" cy="3151582"/>
            </a:xfrm>
            <a:prstGeom prst="rect">
              <a:avLst/>
            </a:prstGeom>
            <a:noFill/>
            <a:extLst>
              <a:ext uri="{909E8E84-426E-40DD-AFC4-6F175D3DCCD1}">
                <a14:hiddenFill xmlns:a14="http://schemas.microsoft.com/office/drawing/2010/main">
                  <a:solidFill>
                    <a:srgbClr val="FFFFFF"/>
                  </a:solidFill>
                </a14:hiddenFill>
              </a:ext>
            </a:extLst>
          </p:spPr>
        </p:pic>
        <p:sp>
          <p:nvSpPr>
            <p:cNvPr id="9" name="CasellaDiTesto 8">
              <a:extLst>
                <a:ext uri="{FF2B5EF4-FFF2-40B4-BE49-F238E27FC236}">
                  <a16:creationId xmlns:a16="http://schemas.microsoft.com/office/drawing/2014/main" id="{3B5A0994-6168-D346-9AF8-E661CA4DEF72}"/>
                </a:ext>
              </a:extLst>
            </p:cNvPr>
            <p:cNvSpPr txBox="1"/>
            <p:nvPr/>
          </p:nvSpPr>
          <p:spPr>
            <a:xfrm>
              <a:off x="6199807" y="2533253"/>
              <a:ext cx="6865589" cy="2308324"/>
            </a:xfrm>
            <a:prstGeom prst="rect">
              <a:avLst/>
            </a:prstGeom>
            <a:noFill/>
          </p:spPr>
          <p:txBody>
            <a:bodyPr wrap="square" rtlCol="0">
              <a:spAutoFit/>
            </a:bodyPr>
            <a:lstStyle/>
            <a:p>
              <a:pPr marL="285750" indent="-285750">
                <a:buFont typeface="Wingdings" pitchFamily="2" charset="2"/>
                <a:buChar char="Ø"/>
              </a:pPr>
              <a:r>
                <a:rPr lang="it-IT" b="1" dirty="0">
                  <a:latin typeface="Century Gothic" panose="020B0502020202020204" pitchFamily="34" charset="0"/>
                </a:rPr>
                <a:t>Ingegneria e Fisica: </a:t>
              </a:r>
              <a:r>
                <a:rPr lang="it-IT" dirty="0">
                  <a:latin typeface="Century Gothic" panose="020B0502020202020204" pitchFamily="34" charset="0"/>
                </a:rPr>
                <a:t>design e fabbricazione di superfici biocompatibili </a:t>
              </a:r>
              <a:r>
                <a:rPr lang="it-IT" dirty="0" err="1">
                  <a:latin typeface="Century Gothic" panose="020B0502020202020204" pitchFamily="34" charset="0"/>
                </a:rPr>
                <a:t>nanostrutturate</a:t>
              </a:r>
              <a:r>
                <a:rPr lang="it-IT" dirty="0">
                  <a:latin typeface="Century Gothic" panose="020B0502020202020204" pitchFamily="34" charset="0"/>
                </a:rPr>
                <a:t> mediante pattern </a:t>
              </a:r>
              <a:r>
                <a:rPr lang="it-IT" dirty="0" err="1">
                  <a:latin typeface="Century Gothic" panose="020B0502020202020204" pitchFamily="34" charset="0"/>
                </a:rPr>
                <a:t>multiscala</a:t>
              </a:r>
              <a:r>
                <a:rPr lang="it-IT" dirty="0">
                  <a:latin typeface="Century Gothic" panose="020B0502020202020204" pitchFamily="34" charset="0"/>
                </a:rPr>
                <a:t> (micro e nanometrica) favorenti l’adesione cellulare delle CSM. </a:t>
              </a:r>
            </a:p>
            <a:p>
              <a:pPr marL="285750" indent="-285750">
                <a:buFont typeface="Wingdings" pitchFamily="2" charset="2"/>
                <a:buChar char="Ø"/>
              </a:pPr>
              <a:r>
                <a:rPr lang="it-IT" b="1" dirty="0">
                  <a:latin typeface="Century Gothic" panose="020B0502020202020204" pitchFamily="34" charset="0"/>
                </a:rPr>
                <a:t>Chimica</a:t>
              </a:r>
              <a:r>
                <a:rPr lang="it-IT" dirty="0">
                  <a:latin typeface="Century Gothic" panose="020B0502020202020204" pitchFamily="34" charset="0"/>
                </a:rPr>
                <a:t>: Funzionalizzazione chimica selettiva</a:t>
              </a:r>
            </a:p>
            <a:p>
              <a:pPr marL="285750" indent="-285750">
                <a:buFont typeface="Wingdings" pitchFamily="2" charset="2"/>
                <a:buChar char="Ø"/>
              </a:pPr>
              <a:r>
                <a:rPr lang="it-IT" b="1" dirty="0" err="1">
                  <a:latin typeface="Century Gothic" panose="020B0502020202020204" pitchFamily="34" charset="0"/>
                </a:rPr>
                <a:t>Ing-Fis-Chim</a:t>
              </a:r>
              <a:r>
                <a:rPr lang="it-IT" b="1" dirty="0">
                  <a:latin typeface="Century Gothic" panose="020B0502020202020204" pitchFamily="34" charset="0"/>
                </a:rPr>
                <a:t>: </a:t>
              </a:r>
              <a:r>
                <a:rPr lang="it-IT" dirty="0">
                  <a:latin typeface="Century Gothic" panose="020B0502020202020204" pitchFamily="34" charset="0"/>
                </a:rPr>
                <a:t>caratterizzazione morfologico-strutturale, spettroscopica e </a:t>
              </a:r>
              <a:r>
                <a:rPr lang="it-IT" dirty="0" err="1">
                  <a:latin typeface="Century Gothic" panose="020B0502020202020204" pitchFamily="34" charset="0"/>
                </a:rPr>
                <a:t>nanomeccanica</a:t>
              </a:r>
              <a:r>
                <a:rPr lang="it-IT" dirty="0">
                  <a:latin typeface="Century Gothic" panose="020B0502020202020204" pitchFamily="34" charset="0"/>
                </a:rPr>
                <a:t> delle superfici prodotte.  </a:t>
              </a:r>
            </a:p>
          </p:txBody>
        </p:sp>
      </p:grpSp>
      <p:grpSp>
        <p:nvGrpSpPr>
          <p:cNvPr id="12" name="Gruppo 11">
            <a:extLst>
              <a:ext uri="{FF2B5EF4-FFF2-40B4-BE49-F238E27FC236}">
                <a16:creationId xmlns:a16="http://schemas.microsoft.com/office/drawing/2014/main" id="{9B610489-2E36-764F-A04B-28A42B222320}"/>
              </a:ext>
            </a:extLst>
          </p:cNvPr>
          <p:cNvGrpSpPr/>
          <p:nvPr/>
        </p:nvGrpSpPr>
        <p:grpSpPr>
          <a:xfrm>
            <a:off x="861099" y="3569234"/>
            <a:ext cx="11330901" cy="3460828"/>
            <a:chOff x="861099" y="3569234"/>
            <a:chExt cx="11330901" cy="3460828"/>
          </a:xfrm>
        </p:grpSpPr>
        <p:pic>
          <p:nvPicPr>
            <p:cNvPr id="7" name="Immagine 6">
              <a:extLst>
                <a:ext uri="{FF2B5EF4-FFF2-40B4-BE49-F238E27FC236}">
                  <a16:creationId xmlns:a16="http://schemas.microsoft.com/office/drawing/2014/main" id="{618BEFA1-6546-924E-B98B-AF933FAC83B3}"/>
                </a:ext>
              </a:extLst>
            </p:cNvPr>
            <p:cNvPicPr>
              <a:picLocks noChangeAspect="1"/>
            </p:cNvPicPr>
            <p:nvPr/>
          </p:nvPicPr>
          <p:blipFill rotWithShape="1">
            <a:blip r:embed="rId4"/>
            <a:srcRect b="10250"/>
            <a:stretch/>
          </p:blipFill>
          <p:spPr>
            <a:xfrm>
              <a:off x="861099" y="3569234"/>
              <a:ext cx="4470575" cy="3268508"/>
            </a:xfrm>
            <a:prstGeom prst="rect">
              <a:avLst/>
            </a:prstGeom>
          </p:spPr>
        </p:pic>
        <p:sp>
          <p:nvSpPr>
            <p:cNvPr id="11" name="CasellaDiTesto 10">
              <a:extLst>
                <a:ext uri="{FF2B5EF4-FFF2-40B4-BE49-F238E27FC236}">
                  <a16:creationId xmlns:a16="http://schemas.microsoft.com/office/drawing/2014/main" id="{BD7793D2-43BB-FE44-81A8-CAE4A9CBABA6}"/>
                </a:ext>
              </a:extLst>
            </p:cNvPr>
            <p:cNvSpPr txBox="1"/>
            <p:nvPr/>
          </p:nvSpPr>
          <p:spPr>
            <a:xfrm>
              <a:off x="5326410" y="3613742"/>
              <a:ext cx="6865590" cy="3416320"/>
            </a:xfrm>
            <a:prstGeom prst="rect">
              <a:avLst/>
            </a:prstGeom>
            <a:noFill/>
          </p:spPr>
          <p:txBody>
            <a:bodyPr wrap="square" rtlCol="0">
              <a:spAutoFit/>
            </a:bodyPr>
            <a:lstStyle/>
            <a:p>
              <a:pPr marL="285750" indent="-285750">
                <a:buFont typeface="Wingdings" pitchFamily="2" charset="2"/>
                <a:buChar char="Ø"/>
              </a:pPr>
              <a:r>
                <a:rPr lang="it-IT" b="1" dirty="0">
                  <a:latin typeface="Century Gothic" panose="020B0502020202020204" pitchFamily="34" charset="0"/>
                </a:rPr>
                <a:t>Biologia</a:t>
              </a:r>
              <a:r>
                <a:rPr lang="it-IT" i="1" dirty="0">
                  <a:latin typeface="Century Gothic" panose="020B0502020202020204" pitchFamily="34" charset="0"/>
                </a:rPr>
                <a:t>: </a:t>
              </a:r>
            </a:p>
            <a:p>
              <a:r>
                <a:rPr lang="it-IT" i="1" dirty="0">
                  <a:latin typeface="Century Gothic" panose="020B0502020202020204" pitchFamily="34" charset="0"/>
                </a:rPr>
                <a:t>- Saggi di sopravvivenza, proliferazione e  metabolismo energetico</a:t>
              </a:r>
              <a:endParaRPr lang="it-IT" dirty="0">
                <a:latin typeface="Century Gothic" panose="020B0502020202020204" pitchFamily="34" charset="0"/>
              </a:endParaRPr>
            </a:p>
            <a:p>
              <a:pPr marL="285750" indent="-285750">
                <a:buFontTx/>
                <a:buChar char="-"/>
              </a:pPr>
              <a:r>
                <a:rPr lang="it-IT" i="1" dirty="0">
                  <a:latin typeface="Century Gothic" panose="020B0502020202020204" pitchFamily="34" charset="0"/>
                </a:rPr>
                <a:t>Differenziamento delle CSM in osteociti </a:t>
              </a:r>
            </a:p>
            <a:p>
              <a:pPr marL="285750" indent="-285750">
                <a:buFontTx/>
                <a:buChar char="-"/>
              </a:pPr>
              <a:r>
                <a:rPr lang="it-IT" i="1" dirty="0">
                  <a:latin typeface="Century Gothic" panose="020B0502020202020204" pitchFamily="34" charset="0"/>
                </a:rPr>
                <a:t>Differenziamento delle CSM in condrociti</a:t>
              </a:r>
              <a:endParaRPr lang="it-IT" dirty="0">
                <a:latin typeface="Century Gothic" panose="020B0502020202020204" pitchFamily="34" charset="0"/>
              </a:endParaRPr>
            </a:p>
            <a:p>
              <a:pPr marL="285750" indent="-285750">
                <a:buFontTx/>
                <a:buChar char="-"/>
              </a:pPr>
              <a:r>
                <a:rPr lang="it-IT" i="1" dirty="0">
                  <a:latin typeface="Century Gothic" panose="020B0502020202020204" pitchFamily="34" charset="0"/>
                </a:rPr>
                <a:t>Meccanismo di segnalazione associato all’adesione cellulare</a:t>
              </a:r>
              <a:endParaRPr lang="it-IT" dirty="0">
                <a:latin typeface="Century Gothic" panose="020B0502020202020204" pitchFamily="34" charset="0"/>
              </a:endParaRPr>
            </a:p>
            <a:p>
              <a:pPr marL="285750" indent="-285750">
                <a:buFontTx/>
                <a:buChar char="-"/>
              </a:pPr>
              <a:r>
                <a:rPr lang="it-IT" i="1" dirty="0">
                  <a:latin typeface="Century Gothic" panose="020B0502020202020204" pitchFamily="34" charset="0"/>
                </a:rPr>
                <a:t>Studi morfo-funzionali associati al differenziamento</a:t>
              </a:r>
            </a:p>
            <a:p>
              <a:pPr marL="285750" indent="-285750">
                <a:buFontTx/>
                <a:buChar char="-"/>
              </a:pPr>
              <a:r>
                <a:rPr lang="it-IT" i="1" dirty="0">
                  <a:latin typeface="Century Gothic" panose="020B0502020202020204" pitchFamily="34" charset="0"/>
                </a:rPr>
                <a:t>Risposta allo stress ossidativo e ruolo nel processo di differenziamento/de-differenziamento </a:t>
              </a:r>
            </a:p>
            <a:p>
              <a:pPr marL="285750" indent="-285750">
                <a:buFontTx/>
                <a:buChar char="-"/>
              </a:pPr>
              <a:r>
                <a:rPr lang="it-IT" i="1" dirty="0">
                  <a:latin typeface="Century Gothic" panose="020B0502020202020204" pitchFamily="34" charset="0"/>
                </a:rPr>
                <a:t>Risposta fisiologica a stimoli extracellulari</a:t>
              </a:r>
            </a:p>
            <a:p>
              <a:endParaRPr lang="it-IT" dirty="0">
                <a:latin typeface="Century Gothic" panose="020B0502020202020204" pitchFamily="34" charset="0"/>
              </a:endParaRPr>
            </a:p>
          </p:txBody>
        </p:sp>
      </p:grpSp>
    </p:spTree>
    <p:extLst>
      <p:ext uri="{BB962C8B-B14F-4D97-AF65-F5344CB8AC3E}">
        <p14:creationId xmlns:p14="http://schemas.microsoft.com/office/powerpoint/2010/main" val="1994479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nodeType="clickEffect">
                                  <p:stCondLst>
                                    <p:cond delay="0"/>
                                  </p:stCondLst>
                                  <p:childTnLst>
                                    <p:animEffect transition="out" filter="dissolv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par>
                                <p:cTn id="8" presetID="9"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dissolve">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xit" presetSubtype="0" fill="hold" nodeType="clickEffect">
                                  <p:stCondLst>
                                    <p:cond delay="0"/>
                                  </p:stCondLst>
                                  <p:childTnLst>
                                    <p:animEffect transition="out" filter="dissolve">
                                      <p:cBhvr>
                                        <p:cTn id="14" dur="500"/>
                                        <p:tgtEl>
                                          <p:spTgt spid="10"/>
                                        </p:tgtEl>
                                      </p:cBhvr>
                                    </p:animEffect>
                                    <p:set>
                                      <p:cBhvr>
                                        <p:cTn id="15" dur="1" fill="hold">
                                          <p:stCondLst>
                                            <p:cond delay="499"/>
                                          </p:stCondLst>
                                        </p:cTn>
                                        <p:tgtEl>
                                          <p:spTgt spid="10"/>
                                        </p:tgtEl>
                                        <p:attrNameLst>
                                          <p:attrName>style.visibility</p:attrName>
                                        </p:attrNameLst>
                                      </p:cBhvr>
                                      <p:to>
                                        <p:strVal val="hidden"/>
                                      </p:to>
                                    </p:set>
                                  </p:childTnLst>
                                </p:cTn>
                              </p:par>
                              <p:par>
                                <p:cTn id="16" presetID="9" presetClass="entr" presetSubtype="0"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dissolve">
                                      <p:cBhvr>
                                        <p:cTn id="1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001A09F0-CBA3-E342-BD69-1B516CB0851C}"/>
              </a:ext>
            </a:extLst>
          </p:cNvPr>
          <p:cNvSpPr/>
          <p:nvPr/>
        </p:nvSpPr>
        <p:spPr>
          <a:xfrm>
            <a:off x="629264" y="1873477"/>
            <a:ext cx="11283336" cy="4247317"/>
          </a:xfrm>
          <a:prstGeom prst="rect">
            <a:avLst/>
          </a:prstGeom>
        </p:spPr>
        <p:txBody>
          <a:bodyPr wrap="square">
            <a:spAutoFit/>
          </a:bodyPr>
          <a:lstStyle/>
          <a:p>
            <a:pPr marL="285750" indent="-285750" algn="just">
              <a:buFont typeface="Wingdings" pitchFamily="2" charset="2"/>
              <a:buChar char="ü"/>
            </a:pPr>
            <a:r>
              <a:rPr lang="it-IT" dirty="0">
                <a:solidFill>
                  <a:srgbClr val="000000"/>
                </a:solidFill>
                <a:latin typeface="Century Gothic" panose="020B0502020202020204" pitchFamily="34" charset="0"/>
                <a:ea typeface="Times New Roman" panose="02020603050405020304" pitchFamily="18" charset="0"/>
              </a:rPr>
              <a:t>Litografia 3D a fascio ionico focalizzato (FIB) combinata con </a:t>
            </a:r>
            <a:r>
              <a:rPr lang="it-IT" dirty="0" err="1">
                <a:solidFill>
                  <a:srgbClr val="000000"/>
                </a:solidFill>
                <a:latin typeface="Century Gothic" panose="020B0502020202020204" pitchFamily="34" charset="0"/>
                <a:ea typeface="Times New Roman" panose="02020603050405020304" pitchFamily="18" charset="0"/>
              </a:rPr>
              <a:t>nanoindentazione</a:t>
            </a:r>
            <a:r>
              <a:rPr lang="it-IT" dirty="0">
                <a:solidFill>
                  <a:srgbClr val="000000"/>
                </a:solidFill>
                <a:latin typeface="Century Gothic" panose="020B0502020202020204" pitchFamily="34" charset="0"/>
                <a:ea typeface="Times New Roman" panose="02020603050405020304" pitchFamily="18" charset="0"/>
              </a:rPr>
              <a:t>.</a:t>
            </a:r>
          </a:p>
          <a:p>
            <a:pPr algn="just"/>
            <a:endParaRPr lang="it-IT" dirty="0">
              <a:solidFill>
                <a:srgbClr val="000000"/>
              </a:solidFill>
              <a:latin typeface="Century Gothic" panose="020B0502020202020204" pitchFamily="34" charset="0"/>
              <a:ea typeface="Times New Roman" panose="02020603050405020304" pitchFamily="18" charset="0"/>
            </a:endParaRPr>
          </a:p>
          <a:p>
            <a:pPr marL="285750" indent="-285750" algn="just">
              <a:buFont typeface="Wingdings" pitchFamily="2" charset="2"/>
              <a:buChar char="ü"/>
            </a:pPr>
            <a:r>
              <a:rPr lang="it-IT" dirty="0">
                <a:effectLst/>
                <a:latin typeface="Century Gothic" panose="020B0502020202020204" pitchFamily="34" charset="0"/>
              </a:rPr>
              <a:t>Microscopia a forza atomica (AFM), microscopia elettronica a trasmissione (TEM).</a:t>
            </a:r>
          </a:p>
          <a:p>
            <a:pPr marL="285750" indent="-285750" algn="just">
              <a:buFont typeface="Wingdings" pitchFamily="2" charset="2"/>
              <a:buChar char="ü"/>
            </a:pPr>
            <a:endParaRPr lang="it-IT" dirty="0">
              <a:effectLst/>
              <a:latin typeface="Century Gothic" panose="020B0502020202020204" pitchFamily="34" charset="0"/>
            </a:endParaRPr>
          </a:p>
          <a:p>
            <a:pPr marL="285750" indent="-285750" algn="just">
              <a:buFont typeface="Wingdings" pitchFamily="2" charset="2"/>
              <a:buChar char="ü"/>
            </a:pPr>
            <a:r>
              <a:rPr lang="it-IT" dirty="0">
                <a:effectLst/>
                <a:latin typeface="Century Gothic" panose="020B0502020202020204" pitchFamily="34" charset="0"/>
              </a:rPr>
              <a:t>Validazione spettroscopica dei processi di funzionalizzazione chimica [X-</a:t>
            </a:r>
            <a:r>
              <a:rPr lang="it-IT" dirty="0" err="1">
                <a:effectLst/>
                <a:latin typeface="Century Gothic" panose="020B0502020202020204" pitchFamily="34" charset="0"/>
              </a:rPr>
              <a:t>ray</a:t>
            </a:r>
            <a:r>
              <a:rPr lang="it-IT" dirty="0">
                <a:effectLst/>
                <a:latin typeface="Century Gothic" panose="020B0502020202020204" pitchFamily="34" charset="0"/>
              </a:rPr>
              <a:t> </a:t>
            </a:r>
            <a:r>
              <a:rPr lang="it-IT" dirty="0" err="1">
                <a:effectLst/>
                <a:latin typeface="Century Gothic" panose="020B0502020202020204" pitchFamily="34" charset="0"/>
              </a:rPr>
              <a:t>Photoelectron</a:t>
            </a:r>
            <a:r>
              <a:rPr lang="it-IT" dirty="0">
                <a:effectLst/>
                <a:latin typeface="Century Gothic" panose="020B0502020202020204" pitchFamily="34" charset="0"/>
              </a:rPr>
              <a:t> </a:t>
            </a:r>
            <a:r>
              <a:rPr lang="it-IT" dirty="0" err="1">
                <a:effectLst/>
                <a:latin typeface="Century Gothic" panose="020B0502020202020204" pitchFamily="34" charset="0"/>
              </a:rPr>
              <a:t>Spectroscopy</a:t>
            </a:r>
            <a:r>
              <a:rPr lang="it-IT" dirty="0">
                <a:effectLst/>
                <a:latin typeface="Century Gothic" panose="020B0502020202020204" pitchFamily="34" charset="0"/>
              </a:rPr>
              <a:t> (XPS)). </a:t>
            </a:r>
          </a:p>
          <a:p>
            <a:pPr marL="285750" indent="-285750" algn="just">
              <a:buFont typeface="Wingdings" pitchFamily="2" charset="2"/>
              <a:buChar char="ü"/>
            </a:pPr>
            <a:endParaRPr lang="it-IT" dirty="0">
              <a:effectLst/>
              <a:latin typeface="Century Gothic" panose="020B0502020202020204" pitchFamily="34" charset="0"/>
            </a:endParaRPr>
          </a:p>
          <a:p>
            <a:pPr marL="285750" indent="-285750" algn="just">
              <a:buFont typeface="Wingdings" pitchFamily="2" charset="2"/>
              <a:buChar char="ü"/>
            </a:pPr>
            <a:r>
              <a:rPr lang="it-IT" dirty="0">
                <a:effectLst/>
                <a:latin typeface="Century Gothic" panose="020B0502020202020204" pitchFamily="34" charset="0"/>
              </a:rPr>
              <a:t>La struttura secondaria e l’orientamento delle catene peptidiche rispetto alla superficie saranno analizzate (</a:t>
            </a:r>
            <a:r>
              <a:rPr lang="it-IT" dirty="0" err="1">
                <a:effectLst/>
                <a:latin typeface="Century Gothic" panose="020B0502020202020204" pitchFamily="34" charset="0"/>
              </a:rPr>
              <a:t>Reflection</a:t>
            </a:r>
            <a:r>
              <a:rPr lang="it-IT" dirty="0">
                <a:effectLst/>
                <a:latin typeface="Century Gothic" panose="020B0502020202020204" pitchFamily="34" charset="0"/>
              </a:rPr>
              <a:t> </a:t>
            </a:r>
            <a:r>
              <a:rPr lang="it-IT" dirty="0" err="1">
                <a:effectLst/>
                <a:latin typeface="Century Gothic" panose="020B0502020202020204" pitchFamily="34" charset="0"/>
              </a:rPr>
              <a:t>Absorption</a:t>
            </a:r>
            <a:r>
              <a:rPr lang="it-IT" dirty="0">
                <a:effectLst/>
                <a:latin typeface="Century Gothic" panose="020B0502020202020204" pitchFamily="34" charset="0"/>
              </a:rPr>
              <a:t> </a:t>
            </a:r>
            <a:r>
              <a:rPr lang="it-IT" dirty="0" err="1">
                <a:effectLst/>
                <a:latin typeface="Century Gothic" panose="020B0502020202020204" pitchFamily="34" charset="0"/>
              </a:rPr>
              <a:t>Infrared</a:t>
            </a:r>
            <a:r>
              <a:rPr lang="it-IT" dirty="0">
                <a:effectLst/>
                <a:latin typeface="Century Gothic" panose="020B0502020202020204" pitchFamily="34" charset="0"/>
              </a:rPr>
              <a:t> </a:t>
            </a:r>
            <a:r>
              <a:rPr lang="it-IT" dirty="0" err="1">
                <a:effectLst/>
                <a:latin typeface="Century Gothic" panose="020B0502020202020204" pitchFamily="34" charset="0"/>
              </a:rPr>
              <a:t>Spectroscopy</a:t>
            </a:r>
            <a:r>
              <a:rPr lang="it-IT" dirty="0">
                <a:effectLst/>
                <a:latin typeface="Century Gothic" panose="020B0502020202020204" pitchFamily="34" charset="0"/>
              </a:rPr>
              <a:t> (RAIRS) e </a:t>
            </a:r>
            <a:r>
              <a:rPr lang="it-IT" dirty="0" err="1">
                <a:effectLst/>
                <a:latin typeface="Century Gothic" panose="020B0502020202020204" pitchFamily="34" charset="0"/>
              </a:rPr>
              <a:t>Near</a:t>
            </a:r>
            <a:r>
              <a:rPr lang="it-IT" dirty="0">
                <a:effectLst/>
                <a:latin typeface="Century Gothic" panose="020B0502020202020204" pitchFamily="34" charset="0"/>
              </a:rPr>
              <a:t> </a:t>
            </a:r>
            <a:r>
              <a:rPr lang="it-IT" dirty="0" err="1">
                <a:effectLst/>
                <a:latin typeface="Century Gothic" panose="020B0502020202020204" pitchFamily="34" charset="0"/>
              </a:rPr>
              <a:t>Edge</a:t>
            </a:r>
            <a:r>
              <a:rPr lang="it-IT" dirty="0">
                <a:effectLst/>
                <a:latin typeface="Century Gothic" panose="020B0502020202020204" pitchFamily="34" charset="0"/>
              </a:rPr>
              <a:t> X-</a:t>
            </a:r>
            <a:r>
              <a:rPr lang="it-IT" dirty="0" err="1">
                <a:effectLst/>
                <a:latin typeface="Century Gothic" panose="020B0502020202020204" pitchFamily="34" charset="0"/>
              </a:rPr>
              <a:t>Ray</a:t>
            </a:r>
            <a:r>
              <a:rPr lang="it-IT" dirty="0">
                <a:effectLst/>
                <a:latin typeface="Century Gothic" panose="020B0502020202020204" pitchFamily="34" charset="0"/>
              </a:rPr>
              <a:t> </a:t>
            </a:r>
            <a:r>
              <a:rPr lang="it-IT" dirty="0" err="1">
                <a:effectLst/>
                <a:latin typeface="Century Gothic" panose="020B0502020202020204" pitchFamily="34" charset="0"/>
              </a:rPr>
              <a:t>Absorption</a:t>
            </a:r>
            <a:r>
              <a:rPr lang="it-IT" dirty="0">
                <a:effectLst/>
                <a:latin typeface="Century Gothic" panose="020B0502020202020204" pitchFamily="34" charset="0"/>
              </a:rPr>
              <a:t> Fine </a:t>
            </a:r>
            <a:r>
              <a:rPr lang="it-IT" dirty="0" err="1">
                <a:effectLst/>
                <a:latin typeface="Century Gothic" panose="020B0502020202020204" pitchFamily="34" charset="0"/>
              </a:rPr>
              <a:t>Structure</a:t>
            </a:r>
            <a:r>
              <a:rPr lang="it-IT" dirty="0">
                <a:effectLst/>
                <a:latin typeface="Century Gothic" panose="020B0502020202020204" pitchFamily="34" charset="0"/>
              </a:rPr>
              <a:t> (NEXAFS), rispettivamente.</a:t>
            </a:r>
          </a:p>
          <a:p>
            <a:pPr marL="285750" indent="-285750" algn="just">
              <a:buFont typeface="Wingdings" pitchFamily="2" charset="2"/>
              <a:buChar char="ü"/>
            </a:pPr>
            <a:endParaRPr lang="it-IT" dirty="0">
              <a:effectLst/>
              <a:latin typeface="Century Gothic" panose="020B0502020202020204" pitchFamily="34" charset="0"/>
            </a:endParaRPr>
          </a:p>
          <a:p>
            <a:pPr marL="285750" indent="-285750" algn="just">
              <a:buFont typeface="Wingdings" pitchFamily="2" charset="2"/>
              <a:buChar char="ü"/>
            </a:pPr>
            <a:r>
              <a:rPr lang="it-IT" dirty="0">
                <a:effectLst/>
                <a:latin typeface="Century Gothic" panose="020B0502020202020204" pitchFamily="34" charset="0"/>
              </a:rPr>
              <a:t>Caratterizzazione </a:t>
            </a:r>
            <a:r>
              <a:rPr lang="it-IT" dirty="0" err="1">
                <a:effectLst/>
                <a:latin typeface="Century Gothic" panose="020B0502020202020204" pitchFamily="34" charset="0"/>
              </a:rPr>
              <a:t>nanomeccanica</a:t>
            </a:r>
            <a:r>
              <a:rPr lang="it-IT" dirty="0">
                <a:effectLst/>
                <a:latin typeface="Century Gothic" panose="020B0502020202020204" pitchFamily="34" charset="0"/>
              </a:rPr>
              <a:t> [energia di superficie alla micro e </a:t>
            </a:r>
            <a:r>
              <a:rPr lang="it-IT" dirty="0" err="1">
                <a:effectLst/>
                <a:latin typeface="Century Gothic" panose="020B0502020202020204" pitchFamily="34" charset="0"/>
              </a:rPr>
              <a:t>nanoscala</a:t>
            </a:r>
            <a:r>
              <a:rPr lang="it-IT" dirty="0">
                <a:effectLst/>
                <a:latin typeface="Century Gothic" panose="020B0502020202020204" pitchFamily="34" charset="0"/>
              </a:rPr>
              <a:t> mediante AFM in modalità Quantitative </a:t>
            </a:r>
            <a:r>
              <a:rPr lang="it-IT" dirty="0" err="1">
                <a:effectLst/>
                <a:latin typeface="Century Gothic" panose="020B0502020202020204" pitchFamily="34" charset="0"/>
              </a:rPr>
              <a:t>Nanoscale</a:t>
            </a:r>
            <a:r>
              <a:rPr lang="it-IT" dirty="0">
                <a:effectLst/>
                <a:latin typeface="Century Gothic" panose="020B0502020202020204" pitchFamily="34" charset="0"/>
              </a:rPr>
              <a:t> </a:t>
            </a:r>
            <a:r>
              <a:rPr lang="it-IT" dirty="0" err="1">
                <a:effectLst/>
                <a:latin typeface="Century Gothic" panose="020B0502020202020204" pitchFamily="34" charset="0"/>
              </a:rPr>
              <a:t>Mechanic</a:t>
            </a:r>
            <a:r>
              <a:rPr lang="it-IT" dirty="0">
                <a:effectLst/>
                <a:latin typeface="Century Gothic" panose="020B0502020202020204" pitchFamily="34" charset="0"/>
              </a:rPr>
              <a:t> (QNM)], per ottenere informazioni quantitative sulle proprietà adesive delle CSM sui substrati </a:t>
            </a:r>
            <a:r>
              <a:rPr lang="it-IT" dirty="0" err="1">
                <a:effectLst/>
                <a:latin typeface="Century Gothic" panose="020B0502020202020204" pitchFamily="34" charset="0"/>
              </a:rPr>
              <a:t>nanostrutturati</a:t>
            </a:r>
            <a:r>
              <a:rPr lang="it-IT" dirty="0">
                <a:effectLst/>
                <a:latin typeface="Century Gothic" panose="020B0502020202020204" pitchFamily="34" charset="0"/>
              </a:rPr>
              <a:t> e funzionalizzati e correlazione tali proprietà col differenziamento delle CSM.    </a:t>
            </a:r>
            <a:endParaRPr lang="it-IT" dirty="0">
              <a:latin typeface="Century Gothic" panose="020B0502020202020204" pitchFamily="34" charset="0"/>
            </a:endParaRPr>
          </a:p>
        </p:txBody>
      </p:sp>
      <p:sp>
        <p:nvSpPr>
          <p:cNvPr id="3" name="CasellaDiTesto 2">
            <a:extLst>
              <a:ext uri="{FF2B5EF4-FFF2-40B4-BE49-F238E27FC236}">
                <a16:creationId xmlns:a16="http://schemas.microsoft.com/office/drawing/2014/main" id="{47172B0E-FD37-6345-AC1F-6BCC05534DF5}"/>
              </a:ext>
            </a:extLst>
          </p:cNvPr>
          <p:cNvSpPr txBox="1"/>
          <p:nvPr/>
        </p:nvSpPr>
        <p:spPr>
          <a:xfrm>
            <a:off x="34332" y="0"/>
            <a:ext cx="12330953" cy="584775"/>
          </a:xfrm>
          <a:prstGeom prst="rect">
            <a:avLst/>
          </a:prstGeom>
          <a:noFill/>
        </p:spPr>
        <p:txBody>
          <a:bodyPr wrap="square" rtlCol="0">
            <a:spAutoFit/>
          </a:bodyPr>
          <a:lstStyle/>
          <a:p>
            <a:r>
              <a:rPr lang="it-IT" sz="3200" b="1" dirty="0">
                <a:solidFill>
                  <a:srgbClr val="0070C0"/>
                </a:solidFill>
                <a:latin typeface="Century Gothic" panose="020B0502020202020204" pitchFamily="34" charset="0"/>
                <a:cs typeface="Times New Roman" panose="02020603050405020304" pitchFamily="18" charset="0"/>
              </a:rPr>
              <a:t>Realizzazione dell’idea progettuale</a:t>
            </a:r>
          </a:p>
        </p:txBody>
      </p:sp>
      <p:cxnSp>
        <p:nvCxnSpPr>
          <p:cNvPr id="4" name="Connettore 1 3">
            <a:extLst>
              <a:ext uri="{FF2B5EF4-FFF2-40B4-BE49-F238E27FC236}">
                <a16:creationId xmlns:a16="http://schemas.microsoft.com/office/drawing/2014/main" id="{53E182A4-B0A7-1544-B135-DDDA7C500B04}"/>
              </a:ext>
            </a:extLst>
          </p:cNvPr>
          <p:cNvCxnSpPr/>
          <p:nvPr/>
        </p:nvCxnSpPr>
        <p:spPr>
          <a:xfrm>
            <a:off x="0" y="702956"/>
            <a:ext cx="8586651" cy="0"/>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5" name="CasellaDiTesto 4">
            <a:extLst>
              <a:ext uri="{FF2B5EF4-FFF2-40B4-BE49-F238E27FC236}">
                <a16:creationId xmlns:a16="http://schemas.microsoft.com/office/drawing/2014/main" id="{76500D98-0319-FB4F-A5F3-C9B9CAF5690D}"/>
              </a:ext>
            </a:extLst>
          </p:cNvPr>
          <p:cNvSpPr txBox="1"/>
          <p:nvPr/>
        </p:nvSpPr>
        <p:spPr>
          <a:xfrm>
            <a:off x="162232" y="821138"/>
            <a:ext cx="5466561" cy="400110"/>
          </a:xfrm>
          <a:prstGeom prst="rect">
            <a:avLst/>
          </a:prstGeom>
          <a:noFill/>
        </p:spPr>
        <p:txBody>
          <a:bodyPr wrap="none" rtlCol="0">
            <a:spAutoFit/>
          </a:bodyPr>
          <a:lstStyle/>
          <a:p>
            <a:r>
              <a:rPr lang="it-IT" sz="2000" b="1" dirty="0">
                <a:latin typeface="Century Gothic" panose="020B0502020202020204" pitchFamily="34" charset="0"/>
              </a:rPr>
              <a:t>1. Know-how ingegneristico-fisico-chimico</a:t>
            </a:r>
          </a:p>
        </p:txBody>
      </p:sp>
      <p:sp>
        <p:nvSpPr>
          <p:cNvPr id="6" name="CasellaDiTesto 5">
            <a:extLst>
              <a:ext uri="{FF2B5EF4-FFF2-40B4-BE49-F238E27FC236}">
                <a16:creationId xmlns:a16="http://schemas.microsoft.com/office/drawing/2014/main" id="{7C5A965E-E3AF-5C41-9655-43E5227A5079}"/>
              </a:ext>
            </a:extLst>
          </p:cNvPr>
          <p:cNvSpPr txBox="1"/>
          <p:nvPr/>
        </p:nvSpPr>
        <p:spPr>
          <a:xfrm>
            <a:off x="162232" y="1283612"/>
            <a:ext cx="2393604" cy="400110"/>
          </a:xfrm>
          <a:prstGeom prst="rect">
            <a:avLst/>
          </a:prstGeom>
          <a:noFill/>
        </p:spPr>
        <p:txBody>
          <a:bodyPr wrap="none" rtlCol="0">
            <a:spAutoFit/>
          </a:bodyPr>
          <a:lstStyle/>
          <a:p>
            <a:r>
              <a:rPr lang="it-IT" sz="2000" b="1" dirty="0">
                <a:latin typeface="Century Gothic" panose="020B0502020202020204" pitchFamily="34" charset="0"/>
              </a:rPr>
              <a:t>2. Strumentazione</a:t>
            </a:r>
          </a:p>
        </p:txBody>
      </p:sp>
    </p:spTree>
    <p:extLst>
      <p:ext uri="{BB962C8B-B14F-4D97-AF65-F5344CB8AC3E}">
        <p14:creationId xmlns:p14="http://schemas.microsoft.com/office/powerpoint/2010/main" val="3901438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dissolv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1AB1EAAF-9D66-6743-A557-ED216AF76DC1}"/>
              </a:ext>
            </a:extLst>
          </p:cNvPr>
          <p:cNvSpPr txBox="1"/>
          <p:nvPr/>
        </p:nvSpPr>
        <p:spPr>
          <a:xfrm>
            <a:off x="162232" y="948845"/>
            <a:ext cx="11887200" cy="400110"/>
          </a:xfrm>
          <a:prstGeom prst="rect">
            <a:avLst/>
          </a:prstGeom>
          <a:noFill/>
        </p:spPr>
        <p:txBody>
          <a:bodyPr wrap="square" rtlCol="0">
            <a:spAutoFit/>
          </a:bodyPr>
          <a:lstStyle/>
          <a:p>
            <a:r>
              <a:rPr lang="it-IT" sz="2000" b="1" dirty="0">
                <a:latin typeface="Century Gothic" panose="020B0502020202020204" pitchFamily="34" charset="0"/>
              </a:rPr>
              <a:t>1. Know-how Scienze Biologiche: </a:t>
            </a:r>
            <a:r>
              <a:rPr lang="it-IT" sz="2000" dirty="0">
                <a:latin typeface="Century Gothic" panose="020B0502020202020204" pitchFamily="34" charset="0"/>
                <a:ea typeface="Times New Roman" panose="02020603050405020304" pitchFamily="18" charset="0"/>
              </a:rPr>
              <a:t>bioinformatica, biologia cellulare, biochimica e fisiologia.</a:t>
            </a:r>
            <a:endParaRPr lang="it-IT" sz="2000" b="1" dirty="0">
              <a:latin typeface="Century Gothic" panose="020B0502020202020204" pitchFamily="34" charset="0"/>
            </a:endParaRPr>
          </a:p>
        </p:txBody>
      </p:sp>
      <p:sp>
        <p:nvSpPr>
          <p:cNvPr id="4" name="CasellaDiTesto 3">
            <a:extLst>
              <a:ext uri="{FF2B5EF4-FFF2-40B4-BE49-F238E27FC236}">
                <a16:creationId xmlns:a16="http://schemas.microsoft.com/office/drawing/2014/main" id="{C5EEE932-E25F-F44F-A958-3A94474D0D6A}"/>
              </a:ext>
            </a:extLst>
          </p:cNvPr>
          <p:cNvSpPr txBox="1"/>
          <p:nvPr/>
        </p:nvSpPr>
        <p:spPr>
          <a:xfrm>
            <a:off x="34332" y="0"/>
            <a:ext cx="12330953" cy="584775"/>
          </a:xfrm>
          <a:prstGeom prst="rect">
            <a:avLst/>
          </a:prstGeom>
          <a:noFill/>
        </p:spPr>
        <p:txBody>
          <a:bodyPr wrap="square" rtlCol="0">
            <a:spAutoFit/>
          </a:bodyPr>
          <a:lstStyle/>
          <a:p>
            <a:r>
              <a:rPr lang="it-IT" sz="3200" b="1" dirty="0">
                <a:solidFill>
                  <a:srgbClr val="0070C0"/>
                </a:solidFill>
                <a:latin typeface="Century Gothic" panose="020B0502020202020204" pitchFamily="34" charset="0"/>
                <a:cs typeface="Times New Roman" panose="02020603050405020304" pitchFamily="18" charset="0"/>
              </a:rPr>
              <a:t>Realizzazione dell’idea progettuale</a:t>
            </a:r>
          </a:p>
        </p:txBody>
      </p:sp>
      <p:cxnSp>
        <p:nvCxnSpPr>
          <p:cNvPr id="5" name="Connettore 1 4">
            <a:extLst>
              <a:ext uri="{FF2B5EF4-FFF2-40B4-BE49-F238E27FC236}">
                <a16:creationId xmlns:a16="http://schemas.microsoft.com/office/drawing/2014/main" id="{181DFAE7-B18C-DF4F-9DF1-69A45B59609E}"/>
              </a:ext>
            </a:extLst>
          </p:cNvPr>
          <p:cNvCxnSpPr/>
          <p:nvPr/>
        </p:nvCxnSpPr>
        <p:spPr>
          <a:xfrm>
            <a:off x="0" y="702956"/>
            <a:ext cx="8586651" cy="0"/>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6" name="Rettangolo 5">
            <a:extLst>
              <a:ext uri="{FF2B5EF4-FFF2-40B4-BE49-F238E27FC236}">
                <a16:creationId xmlns:a16="http://schemas.microsoft.com/office/drawing/2014/main" id="{C8305245-6F25-D149-B3DC-EEF9782FF189}"/>
              </a:ext>
            </a:extLst>
          </p:cNvPr>
          <p:cNvSpPr/>
          <p:nvPr/>
        </p:nvSpPr>
        <p:spPr>
          <a:xfrm>
            <a:off x="34332" y="2020801"/>
            <a:ext cx="11887200" cy="3970318"/>
          </a:xfrm>
          <a:prstGeom prst="rect">
            <a:avLst/>
          </a:prstGeom>
        </p:spPr>
        <p:txBody>
          <a:bodyPr wrap="square">
            <a:spAutoFit/>
          </a:bodyPr>
          <a:lstStyle/>
          <a:p>
            <a:pPr marL="285750" indent="-285750" algn="just">
              <a:buFont typeface="Wingdings" pitchFamily="2" charset="2"/>
              <a:buChar char="ü"/>
            </a:pPr>
            <a:r>
              <a:rPr lang="it-IT" dirty="0">
                <a:latin typeface="Century Gothic" panose="020B0502020202020204" pitchFamily="34" charset="0"/>
                <a:ea typeface="Times New Roman" panose="02020603050405020304" pitchFamily="18" charset="0"/>
              </a:rPr>
              <a:t>La metodologia di valutazione della biocompatibilità delle superfici prevede la </a:t>
            </a:r>
            <a:r>
              <a:rPr lang="it-IT" b="1" i="1" dirty="0">
                <a:latin typeface="Century Gothic" panose="020B0502020202020204" pitchFamily="34" charset="0"/>
                <a:ea typeface="Times New Roman" panose="02020603050405020304" pitchFamily="18" charset="0"/>
              </a:rPr>
              <a:t>sinergia di competenze che vanno dal livello molecolare e cellulare fino a quello tissutale, di organo e fisiologico</a:t>
            </a:r>
            <a:r>
              <a:rPr lang="it-IT" dirty="0">
                <a:latin typeface="Century Gothic" panose="020B0502020202020204" pitchFamily="34" charset="0"/>
                <a:ea typeface="Times New Roman" panose="02020603050405020304" pitchFamily="18" charset="0"/>
              </a:rPr>
              <a:t>. I ricercatori afferenti ai gruppi di Biologia cellulare, Biochimica e Fisiologia si sono dedicati da molti anni allo studio dei meccanismi alla base dei processi di adesione, sopravvivenza e proliferazione cellulare, ai meccanismi molecolari necessari al mantenimento della stabilità del genoma, alla risposta allo stress ossidativo, ai processi di migrazione e differenziamento di diversi modelli cellulari umani. </a:t>
            </a:r>
          </a:p>
          <a:p>
            <a:pPr algn="just"/>
            <a:endParaRPr lang="it-IT" dirty="0">
              <a:latin typeface="Century Gothic" panose="020B0502020202020204" pitchFamily="34" charset="0"/>
              <a:ea typeface="Times New Roman" panose="02020603050405020304" pitchFamily="18" charset="0"/>
            </a:endParaRPr>
          </a:p>
          <a:p>
            <a:pPr marL="285750" indent="-285750" algn="just">
              <a:buFont typeface="Wingdings" pitchFamily="2" charset="2"/>
              <a:buChar char="ü"/>
            </a:pPr>
            <a:r>
              <a:rPr lang="it-IT" dirty="0">
                <a:latin typeface="Century Gothic" panose="020B0502020202020204" pitchFamily="34" charset="0"/>
                <a:ea typeface="Times New Roman" panose="02020603050405020304" pitchFamily="18" charset="0"/>
              </a:rPr>
              <a:t>L’area biologica possiede </a:t>
            </a:r>
            <a:r>
              <a:rPr lang="it-IT" b="1" i="1" dirty="0" err="1">
                <a:latin typeface="Century Gothic" panose="020B0502020202020204" pitchFamily="34" charset="0"/>
                <a:ea typeface="Times New Roman" panose="02020603050405020304" pitchFamily="18" charset="0"/>
              </a:rPr>
              <a:t>facilities</a:t>
            </a:r>
            <a:r>
              <a:rPr lang="it-IT" b="1" dirty="0">
                <a:latin typeface="Century Gothic" panose="020B0502020202020204" pitchFamily="34" charset="0"/>
                <a:ea typeface="Times New Roman" panose="02020603050405020304" pitchFamily="18" charset="0"/>
              </a:rPr>
              <a:t> all’avanguardia:</a:t>
            </a:r>
          </a:p>
          <a:p>
            <a:pPr marL="742950" lvl="1" indent="-285750" algn="just">
              <a:buFontTx/>
              <a:buChar char="-"/>
            </a:pPr>
            <a:r>
              <a:rPr lang="it-IT" dirty="0">
                <a:latin typeface="Century Gothic" panose="020B0502020202020204" pitchFamily="34" charset="0"/>
                <a:ea typeface="Times New Roman" panose="02020603050405020304" pitchFamily="18" charset="0"/>
              </a:rPr>
              <a:t>sistemi per colture cellulari</a:t>
            </a:r>
          </a:p>
          <a:p>
            <a:pPr marL="742950" lvl="1" indent="-285750" algn="just">
              <a:buFontTx/>
              <a:buChar char="-"/>
            </a:pPr>
            <a:r>
              <a:rPr lang="it-IT" dirty="0">
                <a:latin typeface="Century Gothic" panose="020B0502020202020204" pitchFamily="34" charset="0"/>
                <a:ea typeface="Times New Roman" panose="02020603050405020304" pitchFamily="18" charset="0"/>
              </a:rPr>
              <a:t>strumentazione per l’espressione, la purificazione e l’analisi di proteine ed acidi nucleici</a:t>
            </a:r>
          </a:p>
          <a:p>
            <a:pPr marL="742950" lvl="1" indent="-285750" algn="just">
              <a:buFontTx/>
              <a:buChar char="-"/>
            </a:pPr>
            <a:r>
              <a:rPr lang="it-IT" dirty="0">
                <a:latin typeface="Century Gothic" panose="020B0502020202020204" pitchFamily="34" charset="0"/>
                <a:ea typeface="Times New Roman" panose="02020603050405020304" pitchFamily="18" charset="0"/>
              </a:rPr>
              <a:t>microscopi elettronici, a fluorescenza e confocali</a:t>
            </a:r>
          </a:p>
          <a:p>
            <a:pPr marL="742950" lvl="1" indent="-285750" algn="just">
              <a:buFontTx/>
              <a:buChar char="-"/>
            </a:pPr>
            <a:r>
              <a:rPr lang="it-IT" dirty="0" err="1">
                <a:latin typeface="Century Gothic" panose="020B0502020202020204" pitchFamily="34" charset="0"/>
                <a:ea typeface="Times New Roman" panose="02020603050405020304" pitchFamily="18" charset="0"/>
              </a:rPr>
              <a:t>citofluorimetri</a:t>
            </a:r>
            <a:endParaRPr lang="it-IT" dirty="0">
              <a:latin typeface="Century Gothic" panose="020B0502020202020204" pitchFamily="34" charset="0"/>
              <a:ea typeface="Times New Roman" panose="02020603050405020304" pitchFamily="18" charset="0"/>
            </a:endParaRPr>
          </a:p>
          <a:p>
            <a:pPr marL="742950" lvl="1" indent="-285750" algn="just">
              <a:buFontTx/>
              <a:buChar char="-"/>
            </a:pPr>
            <a:r>
              <a:rPr lang="it-IT" dirty="0">
                <a:latin typeface="Century Gothic" panose="020B0502020202020204" pitchFamily="34" charset="0"/>
                <a:ea typeface="Times New Roman" panose="02020603050405020304" pitchFamily="18" charset="0"/>
              </a:rPr>
              <a:t>lettori ELISA </a:t>
            </a:r>
          </a:p>
          <a:p>
            <a:pPr marL="742950" lvl="1" indent="-285750" algn="just">
              <a:buFontTx/>
              <a:buChar char="-"/>
            </a:pPr>
            <a:r>
              <a:rPr lang="it-IT" dirty="0">
                <a:latin typeface="Century Gothic" panose="020B0502020202020204" pitchFamily="34" charset="0"/>
                <a:ea typeface="Times New Roman" panose="02020603050405020304" pitchFamily="18" charset="0"/>
              </a:rPr>
              <a:t>software e hardware per gli studi di dinamica molecolare.</a:t>
            </a:r>
            <a:r>
              <a:rPr lang="it-IT" dirty="0">
                <a:effectLst/>
                <a:latin typeface="Century Gothic" panose="020B0502020202020204" pitchFamily="34" charset="0"/>
              </a:rPr>
              <a:t> </a:t>
            </a:r>
            <a:endParaRPr lang="it-IT" dirty="0">
              <a:latin typeface="Century Gothic" panose="020B0502020202020204" pitchFamily="34" charset="0"/>
            </a:endParaRPr>
          </a:p>
        </p:txBody>
      </p:sp>
    </p:spTree>
    <p:extLst>
      <p:ext uri="{BB962C8B-B14F-4D97-AF65-F5344CB8AC3E}">
        <p14:creationId xmlns:p14="http://schemas.microsoft.com/office/powerpoint/2010/main" val="5043514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E0F211DB-76B3-4B41-A373-7FC66B7B3AA3}"/>
              </a:ext>
            </a:extLst>
          </p:cNvPr>
          <p:cNvSpPr/>
          <p:nvPr/>
        </p:nvSpPr>
        <p:spPr>
          <a:xfrm>
            <a:off x="155330" y="1122891"/>
            <a:ext cx="11881339" cy="2862322"/>
          </a:xfrm>
          <a:prstGeom prst="rect">
            <a:avLst/>
          </a:prstGeom>
        </p:spPr>
        <p:txBody>
          <a:bodyPr wrap="square">
            <a:spAutoFit/>
          </a:bodyPr>
          <a:lstStyle/>
          <a:p>
            <a:pPr marL="285750" lvl="0" indent="-285750" algn="just">
              <a:buFont typeface="Wingdings" pitchFamily="2" charset="2"/>
              <a:buChar char="ü"/>
            </a:pPr>
            <a:r>
              <a:rPr lang="it-IT" sz="2000" dirty="0">
                <a:latin typeface="Century Gothic" panose="020B0502020202020204" pitchFamily="34" charset="0"/>
              </a:rPr>
              <a:t>Ottimizzazione della scelta dei materiali, delle superfici e della topografia da utilizzare per la produzione di materiali </a:t>
            </a:r>
            <a:r>
              <a:rPr lang="it-IT" sz="2000" dirty="0" err="1">
                <a:latin typeface="Century Gothic" panose="020B0502020202020204" pitchFamily="34" charset="0"/>
              </a:rPr>
              <a:t>bio</a:t>
            </a:r>
            <a:r>
              <a:rPr lang="it-IT" sz="2000" dirty="0">
                <a:latin typeface="Century Gothic" panose="020B0502020202020204" pitchFamily="34" charset="0"/>
              </a:rPr>
              <a:t>-mimetici capaci di simulare la complessità e la funzionalità del microambiente cellulare</a:t>
            </a:r>
          </a:p>
          <a:p>
            <a:pPr marL="1200150" lvl="2" indent="-285750" algn="just">
              <a:buFont typeface="Wingdings" pitchFamily="2" charset="2"/>
              <a:buChar char="ü"/>
            </a:pPr>
            <a:r>
              <a:rPr lang="it-IT" sz="2000" dirty="0">
                <a:latin typeface="Century Gothic" panose="020B0502020202020204" pitchFamily="34" charset="0"/>
              </a:rPr>
              <a:t>Combinare le proprietà antibatteriche di argento e rame con la biocompatibilità del titanio. </a:t>
            </a:r>
          </a:p>
          <a:p>
            <a:pPr marL="285750" lvl="0" indent="-285750" algn="just">
              <a:buFont typeface="Wingdings" pitchFamily="2" charset="2"/>
              <a:buChar char="ü"/>
            </a:pPr>
            <a:endParaRPr lang="it-IT" sz="2000" dirty="0">
              <a:latin typeface="Century Gothic" panose="020B0502020202020204" pitchFamily="34" charset="0"/>
            </a:endParaRPr>
          </a:p>
          <a:p>
            <a:pPr marL="1200150" lvl="2" indent="-285750" algn="just">
              <a:buFont typeface="Wingdings" pitchFamily="2" charset="2"/>
              <a:buChar char="ü"/>
            </a:pPr>
            <a:r>
              <a:rPr lang="it-IT" sz="2000" dirty="0">
                <a:latin typeface="Century Gothic" panose="020B0502020202020204" pitchFamily="34" charset="0"/>
              </a:rPr>
              <a:t>Realizzare di rivestimenti Ti-Cu-Ag a vario contenuto di Ag (5-30%);</a:t>
            </a:r>
          </a:p>
          <a:p>
            <a:pPr marL="285750" lvl="0" indent="-285750" algn="just">
              <a:buFont typeface="Wingdings" pitchFamily="2" charset="2"/>
              <a:buChar char="ü"/>
            </a:pPr>
            <a:endParaRPr lang="it-IT" sz="2000" dirty="0">
              <a:latin typeface="Century Gothic" panose="020B0502020202020204" pitchFamily="34" charset="0"/>
            </a:endParaRPr>
          </a:p>
          <a:p>
            <a:pPr marL="1200150" lvl="2" indent="-285750" algn="just">
              <a:buFont typeface="Wingdings" pitchFamily="2" charset="2"/>
              <a:buChar char="ü"/>
            </a:pPr>
            <a:r>
              <a:rPr lang="it-IT" sz="2000" dirty="0">
                <a:latin typeface="Century Gothic" panose="020B0502020202020204" pitchFamily="34" charset="0"/>
              </a:rPr>
              <a:t>Utilizzare diversi substrati (silicio, titanio puro, acciaio 316L).</a:t>
            </a:r>
          </a:p>
        </p:txBody>
      </p:sp>
      <p:sp>
        <p:nvSpPr>
          <p:cNvPr id="3" name="CasellaDiTesto 2">
            <a:extLst>
              <a:ext uri="{FF2B5EF4-FFF2-40B4-BE49-F238E27FC236}">
                <a16:creationId xmlns:a16="http://schemas.microsoft.com/office/drawing/2014/main" id="{7AD61A2D-7F36-7E4B-B718-8825B8A8161A}"/>
              </a:ext>
            </a:extLst>
          </p:cNvPr>
          <p:cNvSpPr txBox="1"/>
          <p:nvPr/>
        </p:nvSpPr>
        <p:spPr>
          <a:xfrm>
            <a:off x="34332" y="0"/>
            <a:ext cx="12330953" cy="584775"/>
          </a:xfrm>
          <a:prstGeom prst="rect">
            <a:avLst/>
          </a:prstGeom>
          <a:noFill/>
        </p:spPr>
        <p:txBody>
          <a:bodyPr wrap="square" rtlCol="0">
            <a:spAutoFit/>
          </a:bodyPr>
          <a:lstStyle/>
          <a:p>
            <a:r>
              <a:rPr lang="it-IT" sz="3200" b="1" dirty="0">
                <a:solidFill>
                  <a:srgbClr val="0070C0"/>
                </a:solidFill>
                <a:latin typeface="Century Gothic" panose="020B0502020202020204" pitchFamily="34" charset="0"/>
                <a:cs typeface="Times New Roman" panose="02020603050405020304" pitchFamily="18" charset="0"/>
              </a:rPr>
              <a:t>Primi prototipi</a:t>
            </a:r>
          </a:p>
        </p:txBody>
      </p:sp>
      <p:cxnSp>
        <p:nvCxnSpPr>
          <p:cNvPr id="4" name="Connettore 1 3">
            <a:extLst>
              <a:ext uri="{FF2B5EF4-FFF2-40B4-BE49-F238E27FC236}">
                <a16:creationId xmlns:a16="http://schemas.microsoft.com/office/drawing/2014/main" id="{AD8053A9-0170-E243-B0C8-8564E4C9783A}"/>
              </a:ext>
            </a:extLst>
          </p:cNvPr>
          <p:cNvCxnSpPr/>
          <p:nvPr/>
        </p:nvCxnSpPr>
        <p:spPr>
          <a:xfrm>
            <a:off x="0" y="702956"/>
            <a:ext cx="8586651" cy="0"/>
          </a:xfrm>
          <a:prstGeom prst="line">
            <a:avLst/>
          </a:prstGeom>
          <a:ln w="2222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189434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741682"/>
          </a:xfrm>
        </p:spPr>
        <p:txBody>
          <a:bodyPr>
            <a:normAutofit/>
          </a:bodyPr>
          <a:lstStyle/>
          <a:p>
            <a:r>
              <a:rPr lang="it-IT" sz="3200" b="1" dirty="0">
                <a:solidFill>
                  <a:srgbClr val="0070C0"/>
                </a:solidFill>
                <a:latin typeface="Century Gothic" panose="020B0502020202020204" pitchFamily="34" charset="0"/>
                <a:cs typeface="Arial" panose="020B0604020202020204" pitchFamily="34" charset="0"/>
              </a:rPr>
              <a:t>Risultati</a:t>
            </a:r>
          </a:p>
        </p:txBody>
      </p:sp>
      <p:pic>
        <p:nvPicPr>
          <p:cNvPr id="4" name="Content Placeholder 3"/>
          <p:cNvPicPr>
            <a:picLocks noGrp="1" noChangeAspect="1"/>
          </p:cNvPicPr>
          <p:nvPr>
            <p:ph idx="1"/>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4250" y="741682"/>
            <a:ext cx="3657600" cy="2847197"/>
          </a:xfrm>
          <a:prstGeom prst="rect">
            <a:avLst/>
          </a:prstGeom>
        </p:spPr>
      </p:pic>
      <p:pic>
        <p:nvPicPr>
          <p:cNvPr id="5" name="Picture 4">
            <a:extLst>
              <a:ext uri="{FF2B5EF4-FFF2-40B4-BE49-F238E27FC236}">
                <a16:creationId xmlns:a16="http://schemas.microsoft.com/office/drawing/2014/main" id="{DA6658DF-5C2A-4C82-BF29-562CA230CAC8}"/>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3470030" y="932549"/>
            <a:ext cx="3657600" cy="2656330"/>
          </a:xfrm>
          <a:prstGeom prst="rect">
            <a:avLst/>
          </a:prstGeom>
        </p:spPr>
      </p:pic>
      <p:pic>
        <p:nvPicPr>
          <p:cNvPr id="6" name="Picture 5"/>
          <p:cNvPicPr>
            <a:picLocks noChangeAspect="1"/>
          </p:cNvPicPr>
          <p:nvPr/>
        </p:nvPicPr>
        <p:blipFill>
          <a:blip r:embed="rId4"/>
          <a:stretch>
            <a:fillRect/>
          </a:stretch>
        </p:blipFill>
        <p:spPr>
          <a:xfrm>
            <a:off x="7488912" y="932549"/>
            <a:ext cx="3657600" cy="2658903"/>
          </a:xfrm>
          <a:prstGeom prst="rect">
            <a:avLst/>
          </a:prstGeom>
          <a:ln>
            <a:noFill/>
          </a:ln>
        </p:spPr>
      </p:pic>
      <p:pic>
        <p:nvPicPr>
          <p:cNvPr id="7" name="Picture 6"/>
          <p:cNvPicPr>
            <a:picLocks noChangeAspect="1"/>
          </p:cNvPicPr>
          <p:nvPr/>
        </p:nvPicPr>
        <p:blipFill>
          <a:blip r:embed="rId5"/>
          <a:stretch>
            <a:fillRect/>
          </a:stretch>
        </p:blipFill>
        <p:spPr>
          <a:xfrm>
            <a:off x="78031" y="4321609"/>
            <a:ext cx="3767157" cy="2462097"/>
          </a:xfrm>
          <a:prstGeom prst="rect">
            <a:avLst/>
          </a:prstGeom>
          <a:noFill/>
          <a:ln>
            <a:noFill/>
          </a:ln>
        </p:spPr>
      </p:pic>
      <p:pic>
        <p:nvPicPr>
          <p:cNvPr id="8" name="Picture 7"/>
          <p:cNvPicPr>
            <a:picLocks noChangeAspect="1"/>
          </p:cNvPicPr>
          <p:nvPr/>
        </p:nvPicPr>
        <p:blipFill>
          <a:blip r:embed="rId6">
            <a:clrChange>
              <a:clrFrom>
                <a:srgbClr val="FFFFFF"/>
              </a:clrFrom>
              <a:clrTo>
                <a:srgbClr val="FFFFFF">
                  <a:alpha val="0"/>
                </a:srgbClr>
              </a:clrTo>
            </a:clrChange>
          </a:blip>
          <a:stretch>
            <a:fillRect/>
          </a:stretch>
        </p:blipFill>
        <p:spPr>
          <a:xfrm>
            <a:off x="3751850" y="4325350"/>
            <a:ext cx="3761433" cy="2458356"/>
          </a:xfrm>
          <a:prstGeom prst="rect">
            <a:avLst/>
          </a:prstGeom>
        </p:spPr>
      </p:pic>
      <p:sp>
        <p:nvSpPr>
          <p:cNvPr id="9" name="TextBox 8"/>
          <p:cNvSpPr txBox="1"/>
          <p:nvPr/>
        </p:nvSpPr>
        <p:spPr>
          <a:xfrm>
            <a:off x="7695522" y="4435526"/>
            <a:ext cx="4496478" cy="2585323"/>
          </a:xfrm>
          <a:prstGeom prst="rect">
            <a:avLst/>
          </a:prstGeom>
          <a:noFill/>
        </p:spPr>
        <p:txBody>
          <a:bodyPr wrap="square" rtlCol="0">
            <a:spAutoFit/>
          </a:bodyPr>
          <a:lstStyle/>
          <a:p>
            <a:pPr marL="285750" indent="-285750">
              <a:buFont typeface="Arial" panose="020B0604020202020204" pitchFamily="34" charset="0"/>
              <a:buChar char="•"/>
            </a:pPr>
            <a:r>
              <a:rPr lang="it-IT" dirty="0">
                <a:latin typeface="Century Gothic" panose="020B0502020202020204" pitchFamily="34" charset="0"/>
              </a:rPr>
              <a:t>Stress compressivo e maggiore durezza del film in assenza di Ag.</a:t>
            </a:r>
          </a:p>
          <a:p>
            <a:pPr marL="285750" indent="-285750">
              <a:buFont typeface="Arial" panose="020B0604020202020204" pitchFamily="34" charset="0"/>
              <a:buChar char="•"/>
            </a:pPr>
            <a:r>
              <a:rPr lang="it-IT" dirty="0">
                <a:latin typeface="Century Gothic" panose="020B0502020202020204" pitchFamily="34" charset="0"/>
              </a:rPr>
              <a:t>L’aggiunta di Ag induce una prevista diminuzione della durezza e un cambio di segno degli stress residui.</a:t>
            </a:r>
          </a:p>
          <a:p>
            <a:pPr marL="285750" indent="-285750">
              <a:buFont typeface="Arial" panose="020B0604020202020204" pitchFamily="34" charset="0"/>
              <a:buChar char="•"/>
            </a:pPr>
            <a:r>
              <a:rPr lang="it-IT" dirty="0">
                <a:latin typeface="Century Gothic" panose="020B0502020202020204" pitchFamily="34" charset="0"/>
              </a:rPr>
              <a:t>Estrema riproducibilità delle proprietà per I film contenenti Ag.</a:t>
            </a:r>
          </a:p>
          <a:p>
            <a:endParaRPr lang="it-IT" dirty="0">
              <a:latin typeface="Century Gothic" panose="020B0502020202020204" pitchFamily="34" charset="0"/>
            </a:endParaRPr>
          </a:p>
        </p:txBody>
      </p:sp>
      <p:sp>
        <p:nvSpPr>
          <p:cNvPr id="12" name="TextBox 11"/>
          <p:cNvSpPr txBox="1"/>
          <p:nvPr/>
        </p:nvSpPr>
        <p:spPr>
          <a:xfrm>
            <a:off x="92658" y="3550734"/>
            <a:ext cx="3982626" cy="584775"/>
          </a:xfrm>
          <a:prstGeom prst="rect">
            <a:avLst/>
          </a:prstGeom>
          <a:noFill/>
        </p:spPr>
        <p:txBody>
          <a:bodyPr wrap="square" rtlCol="0">
            <a:spAutoFit/>
          </a:bodyPr>
          <a:lstStyle/>
          <a:p>
            <a:r>
              <a:rPr lang="it-IT" sz="1600" dirty="0">
                <a:latin typeface="Century Gothic" panose="020B0502020202020204" pitchFamily="34" charset="0"/>
              </a:rPr>
              <a:t>La struttura passa da amorfa a cristallina all’aumentare della % di Ag</a:t>
            </a:r>
          </a:p>
        </p:txBody>
      </p:sp>
      <p:sp>
        <p:nvSpPr>
          <p:cNvPr id="13" name="TextBox 12"/>
          <p:cNvSpPr txBox="1"/>
          <p:nvPr/>
        </p:nvSpPr>
        <p:spPr>
          <a:xfrm>
            <a:off x="4361848" y="3588879"/>
            <a:ext cx="2479218" cy="584775"/>
          </a:xfrm>
          <a:prstGeom prst="rect">
            <a:avLst/>
          </a:prstGeom>
          <a:noFill/>
        </p:spPr>
        <p:txBody>
          <a:bodyPr wrap="square" rtlCol="0">
            <a:spAutoFit/>
          </a:bodyPr>
          <a:lstStyle/>
          <a:p>
            <a:r>
              <a:rPr lang="it-IT" sz="1600" dirty="0">
                <a:latin typeface="Century Gothic" panose="020B0502020202020204" pitchFamily="34" charset="0"/>
              </a:rPr>
              <a:t>Andamento della rugosità</a:t>
            </a:r>
          </a:p>
        </p:txBody>
      </p:sp>
      <p:sp>
        <p:nvSpPr>
          <p:cNvPr id="15" name="Left Arrow 14"/>
          <p:cNvSpPr/>
          <p:nvPr/>
        </p:nvSpPr>
        <p:spPr>
          <a:xfrm rot="3842709">
            <a:off x="1328620" y="2500532"/>
            <a:ext cx="718291" cy="295564"/>
          </a:xfrm>
          <a:prstGeom prst="leftArrow">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6" name="Left Brace 15"/>
          <p:cNvSpPr/>
          <p:nvPr/>
        </p:nvSpPr>
        <p:spPr>
          <a:xfrm rot="16200000">
            <a:off x="4593921" y="1929470"/>
            <a:ext cx="457872" cy="1419450"/>
          </a:xfrm>
          <a:prstGeom prst="leftBrace">
            <a:avLst>
              <a:gd name="adj1" fmla="val 8333"/>
              <a:gd name="adj2" fmla="val 50224"/>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dirty="0"/>
          </a:p>
        </p:txBody>
      </p:sp>
      <p:sp>
        <p:nvSpPr>
          <p:cNvPr id="17" name="Left Brace 16"/>
          <p:cNvSpPr/>
          <p:nvPr/>
        </p:nvSpPr>
        <p:spPr>
          <a:xfrm rot="16200000">
            <a:off x="6072376" y="1560858"/>
            <a:ext cx="457872" cy="1399710"/>
          </a:xfrm>
          <a:prstGeom prst="leftBrace">
            <a:avLst>
              <a:gd name="adj1" fmla="val 8333"/>
              <a:gd name="adj2" fmla="val 50224"/>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dirty="0"/>
          </a:p>
        </p:txBody>
      </p:sp>
      <p:sp>
        <p:nvSpPr>
          <p:cNvPr id="18" name="TextBox 17"/>
          <p:cNvSpPr txBox="1"/>
          <p:nvPr/>
        </p:nvSpPr>
        <p:spPr>
          <a:xfrm>
            <a:off x="4281447" y="2822616"/>
            <a:ext cx="1056700" cy="307777"/>
          </a:xfrm>
          <a:prstGeom prst="rect">
            <a:avLst/>
          </a:prstGeom>
          <a:noFill/>
        </p:spPr>
        <p:txBody>
          <a:bodyPr wrap="none" rtlCol="0">
            <a:spAutoFit/>
          </a:bodyPr>
          <a:lstStyle/>
          <a:p>
            <a:r>
              <a:rPr lang="it-IT" sz="1400" b="1" dirty="0" err="1">
                <a:solidFill>
                  <a:srgbClr val="FF0000"/>
                </a:solidFill>
              </a:rPr>
              <a:t>Amorphous</a:t>
            </a:r>
            <a:endParaRPr lang="it-IT" sz="1400" b="1" dirty="0">
              <a:solidFill>
                <a:srgbClr val="FF0000"/>
              </a:solidFill>
            </a:endParaRPr>
          </a:p>
        </p:txBody>
      </p:sp>
      <p:sp>
        <p:nvSpPr>
          <p:cNvPr id="19" name="TextBox 18"/>
          <p:cNvSpPr txBox="1"/>
          <p:nvPr/>
        </p:nvSpPr>
        <p:spPr>
          <a:xfrm>
            <a:off x="5778300" y="2444133"/>
            <a:ext cx="967637" cy="307777"/>
          </a:xfrm>
          <a:prstGeom prst="rect">
            <a:avLst/>
          </a:prstGeom>
          <a:noFill/>
        </p:spPr>
        <p:txBody>
          <a:bodyPr wrap="none" rtlCol="0">
            <a:spAutoFit/>
          </a:bodyPr>
          <a:lstStyle/>
          <a:p>
            <a:r>
              <a:rPr lang="it-IT" sz="1400" b="1" dirty="0" err="1">
                <a:solidFill>
                  <a:srgbClr val="FF0000"/>
                </a:solidFill>
              </a:rPr>
              <a:t>Crystalline</a:t>
            </a:r>
            <a:endParaRPr lang="it-IT" sz="1400" b="1" dirty="0">
              <a:solidFill>
                <a:srgbClr val="FF0000"/>
              </a:solidFill>
            </a:endParaRPr>
          </a:p>
        </p:txBody>
      </p:sp>
      <p:sp>
        <p:nvSpPr>
          <p:cNvPr id="20" name="Left Arrow 19"/>
          <p:cNvSpPr/>
          <p:nvPr/>
        </p:nvSpPr>
        <p:spPr>
          <a:xfrm rot="12446740">
            <a:off x="8459077" y="1670839"/>
            <a:ext cx="1717270" cy="295564"/>
          </a:xfrm>
          <a:prstGeom prst="leftArrow">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21" name="TextBox 20"/>
          <p:cNvSpPr txBox="1"/>
          <p:nvPr/>
        </p:nvSpPr>
        <p:spPr>
          <a:xfrm>
            <a:off x="7160649" y="3588878"/>
            <a:ext cx="4161571" cy="584775"/>
          </a:xfrm>
          <a:prstGeom prst="rect">
            <a:avLst/>
          </a:prstGeom>
          <a:noFill/>
        </p:spPr>
        <p:txBody>
          <a:bodyPr wrap="square" rtlCol="0">
            <a:spAutoFit/>
          </a:bodyPr>
          <a:lstStyle/>
          <a:p>
            <a:r>
              <a:rPr lang="it-IT" sz="1600" dirty="0">
                <a:latin typeface="Century Gothic" panose="020B0502020202020204" pitchFamily="34" charset="0"/>
              </a:rPr>
              <a:t>Durezza e modulo elastico diminuiscono all’aumentare della % di Ag</a:t>
            </a:r>
          </a:p>
        </p:txBody>
      </p:sp>
      <p:sp>
        <p:nvSpPr>
          <p:cNvPr id="22" name="Left Arrow 21"/>
          <p:cNvSpPr/>
          <p:nvPr/>
        </p:nvSpPr>
        <p:spPr>
          <a:xfrm rot="8416798">
            <a:off x="4140235" y="5587764"/>
            <a:ext cx="1365245" cy="295564"/>
          </a:xfrm>
          <a:prstGeom prst="leftArrow">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cxnSp>
        <p:nvCxnSpPr>
          <p:cNvPr id="23" name="Connettore 1 22">
            <a:extLst>
              <a:ext uri="{FF2B5EF4-FFF2-40B4-BE49-F238E27FC236}">
                <a16:creationId xmlns:a16="http://schemas.microsoft.com/office/drawing/2014/main" id="{C771A4BE-F15A-F946-AFBC-17AEC3459421}"/>
              </a:ext>
            </a:extLst>
          </p:cNvPr>
          <p:cNvCxnSpPr/>
          <p:nvPr/>
        </p:nvCxnSpPr>
        <p:spPr>
          <a:xfrm>
            <a:off x="0" y="748937"/>
            <a:ext cx="8586651" cy="0"/>
          </a:xfrm>
          <a:prstGeom prst="line">
            <a:avLst/>
          </a:prstGeom>
          <a:ln w="2222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405330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44916046-2EFF-A041-9A5C-806A311EABFD}"/>
              </a:ext>
            </a:extLst>
          </p:cNvPr>
          <p:cNvSpPr txBox="1"/>
          <p:nvPr/>
        </p:nvSpPr>
        <p:spPr>
          <a:xfrm>
            <a:off x="0" y="920621"/>
            <a:ext cx="11800115" cy="5632311"/>
          </a:xfrm>
          <a:prstGeom prst="rect">
            <a:avLst/>
          </a:prstGeom>
          <a:noFill/>
        </p:spPr>
        <p:txBody>
          <a:bodyPr wrap="square" rtlCol="0">
            <a:spAutoFit/>
          </a:bodyPr>
          <a:lstStyle/>
          <a:p>
            <a:pPr marL="285750" lvl="0" indent="-285750" algn="just">
              <a:buFont typeface="Wingdings" pitchFamily="2" charset="2"/>
              <a:buChar char="ü"/>
            </a:pPr>
            <a:r>
              <a:rPr lang="it-IT" sz="2000" dirty="0">
                <a:latin typeface="Century Gothic" panose="020B0502020202020204" pitchFamily="34" charset="0"/>
              </a:rPr>
              <a:t>Ottimizzazione della scelta dei materiali, delle superfici e della topografia da utilizzare per la produzione di materiali </a:t>
            </a:r>
            <a:r>
              <a:rPr lang="it-IT" sz="2000" dirty="0" err="1">
                <a:latin typeface="Century Gothic" panose="020B0502020202020204" pitchFamily="34" charset="0"/>
              </a:rPr>
              <a:t>bio</a:t>
            </a:r>
            <a:r>
              <a:rPr lang="it-IT" sz="2000" dirty="0">
                <a:latin typeface="Century Gothic" panose="020B0502020202020204" pitchFamily="34" charset="0"/>
              </a:rPr>
              <a:t>-mimetici capaci di simulare la complessità e la funzionalità del microambiente cellulare.</a:t>
            </a:r>
          </a:p>
          <a:p>
            <a:pPr marL="285750" lvl="0" indent="-285750" algn="just">
              <a:buFont typeface="Wingdings" pitchFamily="2" charset="2"/>
              <a:buChar char="ü"/>
            </a:pPr>
            <a:endParaRPr lang="it-IT" sz="2000" dirty="0">
              <a:latin typeface="Century Gothic" panose="020B0502020202020204" pitchFamily="34" charset="0"/>
            </a:endParaRPr>
          </a:p>
          <a:p>
            <a:pPr marL="285750" lvl="0" indent="-285750" algn="just">
              <a:buFont typeface="Wingdings" pitchFamily="2" charset="2"/>
              <a:buChar char="ü"/>
            </a:pPr>
            <a:r>
              <a:rPr lang="it-IT" sz="2000" dirty="0">
                <a:latin typeface="Century Gothic" panose="020B0502020202020204" pitchFamily="34" charset="0"/>
              </a:rPr>
              <a:t>Scelta dell’opportuna tipologia cellulare da utilizzare.</a:t>
            </a:r>
          </a:p>
          <a:p>
            <a:pPr marL="285750" lvl="0" indent="-285750" algn="just">
              <a:buFont typeface="Wingdings" pitchFamily="2" charset="2"/>
              <a:buChar char="ü"/>
            </a:pPr>
            <a:endParaRPr lang="it-IT" sz="2000" dirty="0">
              <a:latin typeface="Century Gothic" panose="020B0502020202020204" pitchFamily="34" charset="0"/>
            </a:endParaRPr>
          </a:p>
          <a:p>
            <a:pPr marL="285750" lvl="0" indent="-285750" algn="just">
              <a:buFont typeface="Wingdings" pitchFamily="2" charset="2"/>
              <a:buChar char="ü"/>
            </a:pPr>
            <a:r>
              <a:rPr lang="it-IT" sz="2000" dirty="0">
                <a:latin typeface="Century Gothic" panose="020B0502020202020204" pitchFamily="34" charset="0"/>
              </a:rPr>
              <a:t>Sviluppo un </a:t>
            </a:r>
            <a:r>
              <a:rPr lang="it-IT" sz="2000" i="1" dirty="0">
                <a:latin typeface="Century Gothic" panose="020B0502020202020204" pitchFamily="34" charset="0"/>
              </a:rPr>
              <a:t>network</a:t>
            </a:r>
            <a:r>
              <a:rPr lang="it-IT" sz="2000" dirty="0">
                <a:latin typeface="Century Gothic" panose="020B0502020202020204" pitchFamily="34" charset="0"/>
              </a:rPr>
              <a:t> di alte e qualificate competenze scientifiche per costituire una piattaforma di conoscenze (</a:t>
            </a:r>
            <a:r>
              <a:rPr lang="it-IT" sz="2000" i="1" dirty="0">
                <a:latin typeface="Century Gothic" panose="020B0502020202020204" pitchFamily="34" charset="0"/>
              </a:rPr>
              <a:t>know-how</a:t>
            </a:r>
            <a:r>
              <a:rPr lang="it-IT" sz="2000" dirty="0">
                <a:latin typeface="Century Gothic" panose="020B0502020202020204" pitchFamily="34" charset="0"/>
              </a:rPr>
              <a:t>) nel settore dell’Ingegneria dei materiali e dell’Ingegneria dei tessuti, con la conseguente realizzazione di un </a:t>
            </a:r>
            <a:r>
              <a:rPr lang="it-IT" sz="2000" i="1" dirty="0">
                <a:latin typeface="Century Gothic" panose="020B0502020202020204" pitchFamily="34" charset="0"/>
              </a:rPr>
              <a:t>service</a:t>
            </a:r>
            <a:r>
              <a:rPr lang="it-IT" sz="2000" dirty="0">
                <a:latin typeface="Century Gothic" panose="020B0502020202020204" pitchFamily="34" charset="0"/>
              </a:rPr>
              <a:t> fruibile anche da realtà pubbliche e private:</a:t>
            </a:r>
          </a:p>
          <a:p>
            <a:pPr marL="285750" lvl="0" indent="-285750" algn="just">
              <a:buFont typeface="Wingdings" pitchFamily="2" charset="2"/>
              <a:buChar char="ü"/>
            </a:pPr>
            <a:endParaRPr lang="it-IT" sz="2000" dirty="0">
              <a:latin typeface="Century Gothic" panose="020B0502020202020204" pitchFamily="34" charset="0"/>
            </a:endParaRPr>
          </a:p>
          <a:p>
            <a:pPr marL="1200150" lvl="2" indent="-285750" algn="just">
              <a:buFont typeface="Wingdings" pitchFamily="2" charset="2"/>
              <a:buChar char="ü"/>
            </a:pPr>
            <a:r>
              <a:rPr lang="it-IT" sz="2000" dirty="0">
                <a:latin typeface="Century Gothic" panose="020B0502020202020204" pitchFamily="34" charset="0"/>
              </a:rPr>
              <a:t>Formazione di un </a:t>
            </a:r>
            <a:r>
              <a:rPr lang="it-IT" sz="2000" b="1" i="1" dirty="0">
                <a:latin typeface="Century Gothic" panose="020B0502020202020204" pitchFamily="34" charset="0"/>
              </a:rPr>
              <a:t>network</a:t>
            </a:r>
            <a:r>
              <a:rPr lang="it-IT" sz="2000" b="1" dirty="0">
                <a:latin typeface="Century Gothic" panose="020B0502020202020204" pitchFamily="34" charset="0"/>
              </a:rPr>
              <a:t> costituito da poli di eccellenza italiani </a:t>
            </a:r>
            <a:r>
              <a:rPr lang="it-IT" sz="2000" dirty="0">
                <a:latin typeface="Century Gothic" panose="020B0502020202020204" pitchFamily="34" charset="0"/>
              </a:rPr>
              <a:t>(Università Roma Tre, Università Padova, CNR- Istituto per la microelettronica e microsistemi (IMM) (Catania) che ha trovato la propria realizzazione nel progetto </a:t>
            </a:r>
            <a:r>
              <a:rPr lang="it-IT" sz="2000" b="1" dirty="0">
                <a:solidFill>
                  <a:srgbClr val="C00000"/>
                </a:solidFill>
                <a:latin typeface="Century Gothic" panose="020B0502020202020204" pitchFamily="34" charset="0"/>
              </a:rPr>
              <a:t>FISR 2019</a:t>
            </a:r>
            <a:r>
              <a:rPr lang="it-IT" sz="2000" dirty="0">
                <a:latin typeface="Century Gothic" panose="020B0502020202020204" pitchFamily="34" charset="0"/>
              </a:rPr>
              <a:t>.</a:t>
            </a:r>
          </a:p>
          <a:p>
            <a:pPr marL="1200150" lvl="2" indent="-285750" algn="just">
              <a:buFont typeface="Wingdings" pitchFamily="2" charset="2"/>
              <a:buChar char="ü"/>
            </a:pPr>
            <a:r>
              <a:rPr lang="it-IT" sz="2000" dirty="0">
                <a:latin typeface="Century Gothic" panose="020B0502020202020204" pitchFamily="34" charset="0"/>
              </a:rPr>
              <a:t>Formazione di un </a:t>
            </a:r>
            <a:r>
              <a:rPr lang="it-IT" sz="2000" b="1" i="1" dirty="0">
                <a:latin typeface="Century Gothic" panose="020B0502020202020204" pitchFamily="34" charset="0"/>
              </a:rPr>
              <a:t>network</a:t>
            </a:r>
            <a:r>
              <a:rPr lang="it-IT" sz="2000" b="1" dirty="0">
                <a:latin typeface="Century Gothic" panose="020B0502020202020204" pitchFamily="34" charset="0"/>
              </a:rPr>
              <a:t> costituito da poli di eccellenza italiani ed europei</a:t>
            </a:r>
            <a:r>
              <a:rPr lang="it-IT" sz="2000" dirty="0">
                <a:latin typeface="Century Gothic" panose="020B0502020202020204" pitchFamily="34" charset="0"/>
              </a:rPr>
              <a:t> grazie ai quali si sta preparando un progetto di ricerca da sottomettere alla prossima Call del </a:t>
            </a:r>
            <a:r>
              <a:rPr lang="it-IT" sz="2000" b="1" dirty="0">
                <a:solidFill>
                  <a:srgbClr val="C00000"/>
                </a:solidFill>
                <a:latin typeface="Century Gothic" panose="020B0502020202020204" pitchFamily="34" charset="0"/>
              </a:rPr>
              <a:t>FET Open 2020 (</a:t>
            </a:r>
            <a:r>
              <a:rPr lang="it-IT" sz="2000" b="1" i="1" dirty="0">
                <a:solidFill>
                  <a:srgbClr val="C00000"/>
                </a:solidFill>
                <a:latin typeface="Century Gothic" panose="020B0502020202020204" pitchFamily="34" charset="0"/>
              </a:rPr>
              <a:t>Future and </a:t>
            </a:r>
            <a:r>
              <a:rPr lang="it-IT" sz="2000" b="1" i="1" dirty="0" err="1">
                <a:solidFill>
                  <a:srgbClr val="C00000"/>
                </a:solidFill>
                <a:latin typeface="Century Gothic" panose="020B0502020202020204" pitchFamily="34" charset="0"/>
              </a:rPr>
              <a:t>Emerging</a:t>
            </a:r>
            <a:r>
              <a:rPr lang="it-IT" sz="2000" b="1" i="1" dirty="0">
                <a:solidFill>
                  <a:srgbClr val="C00000"/>
                </a:solidFill>
                <a:latin typeface="Century Gothic" panose="020B0502020202020204" pitchFamily="34" charset="0"/>
              </a:rPr>
              <a:t> Technologies</a:t>
            </a:r>
            <a:r>
              <a:rPr lang="it-IT" sz="2000" b="1" dirty="0">
                <a:solidFill>
                  <a:srgbClr val="C00000"/>
                </a:solidFill>
                <a:latin typeface="Century Gothic" panose="020B0502020202020204" pitchFamily="34" charset="0"/>
              </a:rPr>
              <a:t>)</a:t>
            </a:r>
            <a:r>
              <a:rPr lang="it-IT" sz="2000" dirty="0">
                <a:latin typeface="Century Gothic" panose="020B0502020202020204" pitchFamily="34" charset="0"/>
              </a:rPr>
              <a:t>.</a:t>
            </a:r>
          </a:p>
          <a:p>
            <a:pPr algn="just"/>
            <a:endParaRPr lang="en-US" sz="2000" dirty="0">
              <a:latin typeface="Century Gothic" panose="020B0502020202020204" pitchFamily="34" charset="0"/>
            </a:endParaRPr>
          </a:p>
        </p:txBody>
      </p:sp>
      <p:sp>
        <p:nvSpPr>
          <p:cNvPr id="3" name="CasellaDiTesto 2">
            <a:extLst>
              <a:ext uri="{FF2B5EF4-FFF2-40B4-BE49-F238E27FC236}">
                <a16:creationId xmlns:a16="http://schemas.microsoft.com/office/drawing/2014/main" id="{C0AC31BE-0EC3-8142-BA03-E1448B9DA7A7}"/>
              </a:ext>
            </a:extLst>
          </p:cNvPr>
          <p:cNvSpPr txBox="1"/>
          <p:nvPr/>
        </p:nvSpPr>
        <p:spPr>
          <a:xfrm>
            <a:off x="0" y="97915"/>
            <a:ext cx="12192000" cy="584775"/>
          </a:xfrm>
          <a:prstGeom prst="rect">
            <a:avLst/>
          </a:prstGeom>
          <a:noFill/>
        </p:spPr>
        <p:txBody>
          <a:bodyPr wrap="square" rtlCol="0">
            <a:spAutoFit/>
          </a:bodyPr>
          <a:lstStyle/>
          <a:p>
            <a:r>
              <a:rPr lang="it-IT" sz="3200" b="1" dirty="0">
                <a:solidFill>
                  <a:srgbClr val="0070C0"/>
                </a:solidFill>
                <a:latin typeface="Century Gothic" panose="020B0502020202020204" pitchFamily="34" charset="0"/>
                <a:cs typeface="Times New Roman" panose="02020603050405020304" pitchFamily="18" charset="0"/>
              </a:rPr>
              <a:t>Conclusioni</a:t>
            </a:r>
          </a:p>
        </p:txBody>
      </p:sp>
      <p:cxnSp>
        <p:nvCxnSpPr>
          <p:cNvPr id="4" name="Connettore 1 3">
            <a:extLst>
              <a:ext uri="{FF2B5EF4-FFF2-40B4-BE49-F238E27FC236}">
                <a16:creationId xmlns:a16="http://schemas.microsoft.com/office/drawing/2014/main" id="{538D26EE-8BD0-FC4B-910B-D6C8AAE2352A}"/>
              </a:ext>
            </a:extLst>
          </p:cNvPr>
          <p:cNvCxnSpPr/>
          <p:nvPr/>
        </p:nvCxnSpPr>
        <p:spPr>
          <a:xfrm>
            <a:off x="0" y="781382"/>
            <a:ext cx="8586651" cy="0"/>
          </a:xfrm>
          <a:prstGeom prst="line">
            <a:avLst/>
          </a:prstGeom>
          <a:ln w="2222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992031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44916046-2EFF-A041-9A5C-806A311EABFD}"/>
              </a:ext>
            </a:extLst>
          </p:cNvPr>
          <p:cNvSpPr txBox="1"/>
          <p:nvPr/>
        </p:nvSpPr>
        <p:spPr>
          <a:xfrm>
            <a:off x="0" y="920621"/>
            <a:ext cx="11800115" cy="6247864"/>
          </a:xfrm>
          <a:prstGeom prst="rect">
            <a:avLst/>
          </a:prstGeom>
          <a:noFill/>
        </p:spPr>
        <p:txBody>
          <a:bodyPr wrap="square" rtlCol="0">
            <a:spAutoFit/>
          </a:bodyPr>
          <a:lstStyle/>
          <a:p>
            <a:pPr marL="342900" indent="-342900">
              <a:buFont typeface="Wingdings" pitchFamily="2" charset="2"/>
              <a:buChar char="ü"/>
            </a:pPr>
            <a:r>
              <a:rPr lang="it-IT" sz="2000" b="1" u="sng" dirty="0">
                <a:latin typeface="Century Gothic" panose="020B0502020202020204" pitchFamily="34" charset="0"/>
                <a:cs typeface="Arial" panose="020B0604020202020204" pitchFamily="34" charset="0"/>
              </a:rPr>
              <a:t>Collaborazione con l’Università di </a:t>
            </a:r>
            <a:r>
              <a:rPr lang="it-IT" sz="2000" b="1" u="sng" dirty="0" err="1">
                <a:latin typeface="Century Gothic" panose="020B0502020202020204" pitchFamily="34" charset="0"/>
                <a:cs typeface="Arial" panose="020B0604020202020204" pitchFamily="34" charset="0"/>
              </a:rPr>
              <a:t>Leoben</a:t>
            </a:r>
            <a:r>
              <a:rPr lang="it-IT" sz="2000" b="1" u="sng" dirty="0">
                <a:latin typeface="Century Gothic" panose="020B0502020202020204" pitchFamily="34" charset="0"/>
                <a:cs typeface="Arial" panose="020B0604020202020204" pitchFamily="34" charset="0"/>
              </a:rPr>
              <a:t>, Austria</a:t>
            </a:r>
          </a:p>
          <a:p>
            <a:pPr marL="342900" indent="-342900">
              <a:buFontTx/>
              <a:buChar char="-"/>
            </a:pPr>
            <a:r>
              <a:rPr lang="it-IT" sz="2000" dirty="0">
                <a:latin typeface="Century Gothic" panose="020B0502020202020204" pitchFamily="34" charset="0"/>
              </a:rPr>
              <a:t>Tre mesi di training di un dottorando di ingegneria</a:t>
            </a:r>
          </a:p>
          <a:p>
            <a:pPr marL="342900" indent="-342900">
              <a:buFontTx/>
              <a:buChar char="-"/>
            </a:pPr>
            <a:endParaRPr lang="it-IT" sz="2000" b="1" u="sng" dirty="0">
              <a:latin typeface="Century Gothic" panose="020B0502020202020204" pitchFamily="34" charset="0"/>
            </a:endParaRPr>
          </a:p>
          <a:p>
            <a:pPr marL="342900" indent="-342900">
              <a:buFont typeface="Wingdings" pitchFamily="2" charset="2"/>
              <a:buChar char="ü"/>
            </a:pPr>
            <a:r>
              <a:rPr lang="it-IT" sz="2000" b="1" u="sng" dirty="0">
                <a:latin typeface="Century Gothic" panose="020B0502020202020204" pitchFamily="34" charset="0"/>
              </a:rPr>
              <a:t>Partecipazione congressi nazionali ed internazionali</a:t>
            </a:r>
          </a:p>
          <a:p>
            <a:endParaRPr lang="it-IT" sz="2000" b="1" u="sng" dirty="0">
              <a:latin typeface="Century Gothic" panose="020B0502020202020204" pitchFamily="34" charset="0"/>
            </a:endParaRPr>
          </a:p>
          <a:p>
            <a:r>
              <a:rPr lang="it-IT" sz="2000" dirty="0">
                <a:latin typeface="Century Gothic" panose="020B0502020202020204" pitchFamily="34" charset="0"/>
              </a:rPr>
              <a:t>2019 EMN </a:t>
            </a:r>
            <a:r>
              <a:rPr lang="it-IT" sz="2000" dirty="0" err="1">
                <a:latin typeface="Century Gothic" panose="020B0502020202020204" pitchFamily="34" charset="0"/>
              </a:rPr>
              <a:t>Barcelona</a:t>
            </a:r>
            <a:r>
              <a:rPr lang="it-IT" sz="2000" dirty="0">
                <a:latin typeface="Century Gothic" panose="020B0502020202020204" pitchFamily="34" charset="0"/>
              </a:rPr>
              <a:t> Meeting on </a:t>
            </a:r>
            <a:r>
              <a:rPr lang="it-IT" sz="2000" dirty="0" err="1">
                <a:latin typeface="Century Gothic" panose="020B0502020202020204" pitchFamily="34" charset="0"/>
              </a:rPr>
              <a:t>Semiconductor</a:t>
            </a:r>
            <a:r>
              <a:rPr lang="it-IT" sz="2000" dirty="0">
                <a:latin typeface="Century Gothic" panose="020B0502020202020204" pitchFamily="34" charset="0"/>
              </a:rPr>
              <a:t>. 19th –23rd August 2019, </a:t>
            </a:r>
            <a:r>
              <a:rPr lang="it-IT" sz="2000" dirty="0" err="1">
                <a:latin typeface="Century Gothic" panose="020B0502020202020204" pitchFamily="34" charset="0"/>
              </a:rPr>
              <a:t>Barcelona</a:t>
            </a:r>
            <a:r>
              <a:rPr lang="it-IT" sz="2000" dirty="0">
                <a:latin typeface="Century Gothic" panose="020B0502020202020204" pitchFamily="34" charset="0"/>
              </a:rPr>
              <a:t>, </a:t>
            </a:r>
            <a:r>
              <a:rPr lang="it-IT" sz="2000" dirty="0" err="1">
                <a:latin typeface="Century Gothic" panose="020B0502020202020204" pitchFamily="34" charset="0"/>
              </a:rPr>
              <a:t>Spain</a:t>
            </a:r>
            <a:r>
              <a:rPr lang="it-IT" sz="2000" dirty="0">
                <a:latin typeface="Century Gothic" panose="020B0502020202020204" pitchFamily="34" charset="0"/>
              </a:rPr>
              <a:t>.</a:t>
            </a:r>
          </a:p>
          <a:p>
            <a:r>
              <a:rPr lang="it-IT" sz="2000" dirty="0">
                <a:latin typeface="Century Gothic" panose="020B0502020202020204" pitchFamily="34" charset="0"/>
              </a:rPr>
              <a:t>- </a:t>
            </a:r>
            <a:r>
              <a:rPr lang="it-IT" sz="2000" dirty="0" err="1">
                <a:latin typeface="Century Gothic" panose="020B0502020202020204" pitchFamily="34" charset="0"/>
              </a:rPr>
              <a:t>Invited</a:t>
            </a:r>
            <a:r>
              <a:rPr lang="it-IT" sz="2000" dirty="0">
                <a:latin typeface="Century Gothic" panose="020B0502020202020204" pitchFamily="34" charset="0"/>
              </a:rPr>
              <a:t> </a:t>
            </a:r>
            <a:r>
              <a:rPr lang="it-IT" sz="2000" dirty="0" err="1">
                <a:latin typeface="Century Gothic" panose="020B0502020202020204" pitchFamily="34" charset="0"/>
              </a:rPr>
              <a:t>Oral</a:t>
            </a:r>
            <a:r>
              <a:rPr lang="it-IT" sz="2000" dirty="0">
                <a:latin typeface="Century Gothic" panose="020B0502020202020204" pitchFamily="34" charset="0"/>
              </a:rPr>
              <a:t> </a:t>
            </a:r>
            <a:r>
              <a:rPr lang="it-IT" sz="2000" dirty="0" err="1">
                <a:latin typeface="Century Gothic" panose="020B0502020202020204" pitchFamily="34" charset="0"/>
              </a:rPr>
              <a:t>presentation</a:t>
            </a:r>
            <a:r>
              <a:rPr lang="it-IT" sz="2000" dirty="0">
                <a:latin typeface="Century Gothic" panose="020B0502020202020204" pitchFamily="34" charset="0"/>
              </a:rPr>
              <a:t>.</a:t>
            </a:r>
          </a:p>
          <a:p>
            <a:r>
              <a:rPr lang="it-IT" sz="2000" dirty="0">
                <a:latin typeface="Century Gothic" panose="020B0502020202020204" pitchFamily="34" charset="0"/>
              </a:rPr>
              <a:t> </a:t>
            </a:r>
          </a:p>
          <a:p>
            <a:r>
              <a:rPr lang="it-IT" sz="2000" dirty="0">
                <a:latin typeface="Century Gothic" panose="020B0502020202020204" pitchFamily="34" charset="0"/>
              </a:rPr>
              <a:t>26th Assembly of Advanced </a:t>
            </a:r>
            <a:r>
              <a:rPr lang="it-IT" sz="2000" dirty="0" err="1">
                <a:latin typeface="Century Gothic" panose="020B0502020202020204" pitchFamily="34" charset="0"/>
              </a:rPr>
              <a:t>Materials</a:t>
            </a:r>
            <a:r>
              <a:rPr lang="it-IT" sz="2000" dirty="0">
                <a:latin typeface="Century Gothic" panose="020B0502020202020204" pitchFamily="34" charset="0"/>
              </a:rPr>
              <a:t> </a:t>
            </a:r>
            <a:r>
              <a:rPr lang="it-IT" sz="2000" dirty="0" err="1">
                <a:latin typeface="Century Gothic" panose="020B0502020202020204" pitchFamily="34" charset="0"/>
              </a:rPr>
              <a:t>Congress</a:t>
            </a:r>
            <a:r>
              <a:rPr lang="it-IT" sz="2000" dirty="0">
                <a:latin typeface="Century Gothic" panose="020B0502020202020204" pitchFamily="34" charset="0"/>
              </a:rPr>
              <a:t>. 10th –13st </a:t>
            </a:r>
            <a:r>
              <a:rPr lang="it-IT" sz="2000" dirty="0" err="1">
                <a:latin typeface="Century Gothic" panose="020B0502020202020204" pitchFamily="34" charset="0"/>
              </a:rPr>
              <a:t>June</a:t>
            </a:r>
            <a:r>
              <a:rPr lang="it-IT" sz="2000" dirty="0">
                <a:latin typeface="Century Gothic" panose="020B0502020202020204" pitchFamily="34" charset="0"/>
              </a:rPr>
              <a:t> 2019, </a:t>
            </a:r>
            <a:r>
              <a:rPr lang="it-IT" sz="2000" dirty="0" err="1">
                <a:latin typeface="Century Gothic" panose="020B0502020202020204" pitchFamily="34" charset="0"/>
              </a:rPr>
              <a:t>Stockholm</a:t>
            </a:r>
            <a:r>
              <a:rPr lang="it-IT" sz="2000" dirty="0">
                <a:latin typeface="Century Gothic" panose="020B0502020202020204" pitchFamily="34" charset="0"/>
              </a:rPr>
              <a:t>, </a:t>
            </a:r>
            <a:r>
              <a:rPr lang="it-IT" sz="2000" dirty="0" err="1">
                <a:latin typeface="Century Gothic" panose="020B0502020202020204" pitchFamily="34" charset="0"/>
              </a:rPr>
              <a:t>Sweden</a:t>
            </a:r>
            <a:r>
              <a:rPr lang="it-IT" sz="2000" dirty="0">
                <a:latin typeface="Century Gothic" panose="020B0502020202020204" pitchFamily="34" charset="0"/>
              </a:rPr>
              <a:t>.</a:t>
            </a:r>
          </a:p>
          <a:p>
            <a:r>
              <a:rPr lang="it-IT" sz="2000" dirty="0">
                <a:latin typeface="Century Gothic" panose="020B0502020202020204" pitchFamily="34" charset="0"/>
              </a:rPr>
              <a:t>- </a:t>
            </a:r>
            <a:r>
              <a:rPr lang="it-IT" sz="2000" dirty="0" err="1">
                <a:latin typeface="Century Gothic" panose="020B0502020202020204" pitchFamily="34" charset="0"/>
              </a:rPr>
              <a:t>Invited</a:t>
            </a:r>
            <a:r>
              <a:rPr lang="it-IT" sz="2000" dirty="0">
                <a:latin typeface="Century Gothic" panose="020B0502020202020204" pitchFamily="34" charset="0"/>
              </a:rPr>
              <a:t> </a:t>
            </a:r>
            <a:r>
              <a:rPr lang="it-IT" sz="2000" dirty="0" err="1">
                <a:latin typeface="Century Gothic" panose="020B0502020202020204" pitchFamily="34" charset="0"/>
              </a:rPr>
              <a:t>Oral</a:t>
            </a:r>
            <a:r>
              <a:rPr lang="it-IT" sz="2000" dirty="0">
                <a:latin typeface="Century Gothic" panose="020B0502020202020204" pitchFamily="34" charset="0"/>
              </a:rPr>
              <a:t> </a:t>
            </a:r>
            <a:r>
              <a:rPr lang="it-IT" sz="2000" dirty="0" err="1">
                <a:latin typeface="Century Gothic" panose="020B0502020202020204" pitchFamily="34" charset="0"/>
              </a:rPr>
              <a:t>presentation</a:t>
            </a:r>
            <a:r>
              <a:rPr lang="it-IT" sz="2000" dirty="0">
                <a:latin typeface="Century Gothic" panose="020B0502020202020204" pitchFamily="34" charset="0"/>
              </a:rPr>
              <a:t>.</a:t>
            </a:r>
          </a:p>
          <a:p>
            <a:pPr marL="342900" indent="-342900">
              <a:buFontTx/>
              <a:buChar char="-"/>
            </a:pPr>
            <a:endParaRPr lang="it-IT" sz="2000" dirty="0">
              <a:latin typeface="Century Gothic" panose="020B0502020202020204" pitchFamily="34" charset="0"/>
            </a:endParaRPr>
          </a:p>
          <a:p>
            <a:r>
              <a:rPr lang="it-IT" sz="2000" dirty="0">
                <a:latin typeface="Century Gothic" panose="020B0502020202020204" pitchFamily="34" charset="0"/>
              </a:rPr>
              <a:t>Basel Life Science 2019. 9-12 </a:t>
            </a:r>
            <a:r>
              <a:rPr lang="it-IT" sz="2000" dirty="0" err="1">
                <a:latin typeface="Century Gothic" panose="020B0502020202020204" pitchFamily="34" charset="0"/>
              </a:rPr>
              <a:t>September</a:t>
            </a:r>
            <a:r>
              <a:rPr lang="it-IT" sz="2000" dirty="0">
                <a:latin typeface="Century Gothic" panose="020B0502020202020204" pitchFamily="34" charset="0"/>
              </a:rPr>
              <a:t> 2019, Basel, </a:t>
            </a:r>
            <a:r>
              <a:rPr lang="it-IT" sz="2000" dirty="0" err="1">
                <a:latin typeface="Century Gothic" panose="020B0502020202020204" pitchFamily="34" charset="0"/>
              </a:rPr>
              <a:t>Swtzerland</a:t>
            </a:r>
            <a:r>
              <a:rPr lang="it-IT" sz="2000" dirty="0">
                <a:latin typeface="Century Gothic" panose="020B0502020202020204" pitchFamily="34" charset="0"/>
              </a:rPr>
              <a:t>.</a:t>
            </a:r>
          </a:p>
          <a:p>
            <a:r>
              <a:rPr lang="it-IT" sz="2000" dirty="0">
                <a:latin typeface="Century Gothic" panose="020B0502020202020204" pitchFamily="34" charset="0"/>
              </a:rPr>
              <a:t>- </a:t>
            </a:r>
            <a:r>
              <a:rPr lang="it-IT" sz="2000" dirty="0" err="1">
                <a:latin typeface="Century Gothic" panose="020B0502020202020204" pitchFamily="34" charset="0"/>
              </a:rPr>
              <a:t>Invited</a:t>
            </a:r>
            <a:r>
              <a:rPr lang="it-IT" sz="2000" dirty="0">
                <a:latin typeface="Century Gothic" panose="020B0502020202020204" pitchFamily="34" charset="0"/>
              </a:rPr>
              <a:t> </a:t>
            </a:r>
            <a:r>
              <a:rPr lang="it-IT" sz="2000" dirty="0" err="1">
                <a:latin typeface="Century Gothic" panose="020B0502020202020204" pitchFamily="34" charset="0"/>
              </a:rPr>
              <a:t>Oral</a:t>
            </a:r>
            <a:r>
              <a:rPr lang="it-IT" sz="2000" dirty="0">
                <a:latin typeface="Century Gothic" panose="020B0502020202020204" pitchFamily="34" charset="0"/>
              </a:rPr>
              <a:t> </a:t>
            </a:r>
            <a:r>
              <a:rPr lang="it-IT" sz="2000" dirty="0" err="1">
                <a:latin typeface="Century Gothic" panose="020B0502020202020204" pitchFamily="34" charset="0"/>
              </a:rPr>
              <a:t>presentation</a:t>
            </a:r>
            <a:r>
              <a:rPr lang="it-IT" sz="2000" dirty="0">
                <a:latin typeface="Century Gothic" panose="020B0502020202020204" pitchFamily="34" charset="0"/>
              </a:rPr>
              <a:t>.</a:t>
            </a:r>
          </a:p>
          <a:p>
            <a:endParaRPr lang="it-IT" sz="2000" b="1" u="sng" dirty="0">
              <a:latin typeface="Century Gothic" panose="020B0502020202020204" pitchFamily="34" charset="0"/>
            </a:endParaRPr>
          </a:p>
          <a:p>
            <a:pPr marL="342900" indent="-342900">
              <a:lnSpc>
                <a:spcPct val="100000"/>
              </a:lnSpc>
              <a:buFont typeface="Wingdings" pitchFamily="2" charset="2"/>
              <a:buChar char="ü"/>
            </a:pPr>
            <a:r>
              <a:rPr lang="it-IT" sz="2000" b="1" u="sng" dirty="0">
                <a:latin typeface="Century Gothic" panose="020B0502020202020204" pitchFamily="34" charset="0"/>
                <a:cs typeface="Arial" panose="020B0604020202020204" pitchFamily="34" charset="0"/>
              </a:rPr>
              <a:t>Visite scientifiche presso l’Università Roma Tre</a:t>
            </a:r>
          </a:p>
          <a:p>
            <a:pPr>
              <a:lnSpc>
                <a:spcPct val="100000"/>
              </a:lnSpc>
            </a:pPr>
            <a:r>
              <a:rPr lang="it-IT" sz="2000" dirty="0">
                <a:latin typeface="Century Gothic" panose="020B0502020202020204" pitchFamily="34" charset="0"/>
                <a:cs typeface="Arial" panose="020B0604020202020204" pitchFamily="34" charset="0"/>
              </a:rPr>
              <a:t>Visita del prof. </a:t>
            </a:r>
            <a:r>
              <a:rPr lang="it-IT" sz="2000" dirty="0" err="1">
                <a:latin typeface="Century Gothic" panose="020B0502020202020204" pitchFamily="34" charset="0"/>
                <a:cs typeface="Arial" panose="020B0604020202020204" pitchFamily="34" charset="0"/>
              </a:rPr>
              <a:t>Rostislav</a:t>
            </a:r>
            <a:r>
              <a:rPr lang="it-IT" sz="2000" dirty="0">
                <a:latin typeface="Century Gothic" panose="020B0502020202020204" pitchFamily="34" charset="0"/>
                <a:cs typeface="Arial" panose="020B0604020202020204" pitchFamily="34" charset="0"/>
              </a:rPr>
              <a:t> Daniel –Università </a:t>
            </a:r>
            <a:r>
              <a:rPr lang="it-IT" sz="2000" dirty="0" err="1">
                <a:latin typeface="Century Gothic" panose="020B0502020202020204" pitchFamily="34" charset="0"/>
                <a:cs typeface="Arial" panose="020B0604020202020204" pitchFamily="34" charset="0"/>
              </a:rPr>
              <a:t>Leoben</a:t>
            </a:r>
            <a:r>
              <a:rPr lang="it-IT" sz="2000" dirty="0">
                <a:latin typeface="Century Gothic" panose="020B0502020202020204" pitchFamily="34" charset="0"/>
                <a:cs typeface="Arial" panose="020B0604020202020204" pitchFamily="34" charset="0"/>
              </a:rPr>
              <a:t>.</a:t>
            </a:r>
          </a:p>
          <a:p>
            <a:pPr>
              <a:lnSpc>
                <a:spcPct val="100000"/>
              </a:lnSpc>
            </a:pPr>
            <a:r>
              <a:rPr lang="it-IT" sz="2000" dirty="0">
                <a:latin typeface="Century Gothic" panose="020B0502020202020204" pitchFamily="34" charset="0"/>
                <a:cs typeface="Arial" panose="020B0604020202020204" pitchFamily="34" charset="0"/>
              </a:rPr>
              <a:t>Serie di seminari del prof. </a:t>
            </a:r>
            <a:r>
              <a:rPr lang="it-IT" sz="2000" dirty="0" err="1">
                <a:latin typeface="Century Gothic" panose="020B0502020202020204" pitchFamily="34" charset="0"/>
                <a:cs typeface="Arial" panose="020B0604020202020204" pitchFamily="34" charset="0"/>
              </a:rPr>
              <a:t>Rostislav</a:t>
            </a:r>
            <a:r>
              <a:rPr lang="it-IT" sz="2000" dirty="0">
                <a:latin typeface="Century Gothic" panose="020B0502020202020204" pitchFamily="34" charset="0"/>
                <a:cs typeface="Arial" panose="020B0604020202020204" pitchFamily="34" charset="0"/>
              </a:rPr>
              <a:t> Daniel.</a:t>
            </a:r>
          </a:p>
          <a:p>
            <a:endParaRPr lang="it-IT" sz="2000" b="1" u="sng" dirty="0">
              <a:latin typeface="Century Gothic" panose="020B0502020202020204" pitchFamily="34" charset="0"/>
            </a:endParaRPr>
          </a:p>
          <a:p>
            <a:pPr marL="285750" indent="-285750" algn="just">
              <a:buFont typeface="Wingdings" pitchFamily="2" charset="2"/>
              <a:buChar char="ü"/>
            </a:pPr>
            <a:r>
              <a:rPr lang="it-IT" sz="2000" b="1" u="sng" dirty="0">
                <a:latin typeface="Century Gothic" panose="020B0502020202020204" pitchFamily="34" charset="0"/>
              </a:rPr>
              <a:t>Tesi triennale in Scienze Biologiche</a:t>
            </a:r>
          </a:p>
          <a:p>
            <a:pPr lvl="0" algn="just"/>
            <a:endParaRPr lang="it-IT" sz="2000" dirty="0">
              <a:latin typeface="Century Gothic" panose="020B0502020202020204" pitchFamily="34" charset="0"/>
            </a:endParaRPr>
          </a:p>
        </p:txBody>
      </p:sp>
      <p:sp>
        <p:nvSpPr>
          <p:cNvPr id="3" name="CasellaDiTesto 2">
            <a:extLst>
              <a:ext uri="{FF2B5EF4-FFF2-40B4-BE49-F238E27FC236}">
                <a16:creationId xmlns:a16="http://schemas.microsoft.com/office/drawing/2014/main" id="{C0AC31BE-0EC3-8142-BA03-E1448B9DA7A7}"/>
              </a:ext>
            </a:extLst>
          </p:cNvPr>
          <p:cNvSpPr txBox="1"/>
          <p:nvPr/>
        </p:nvSpPr>
        <p:spPr>
          <a:xfrm>
            <a:off x="0" y="97915"/>
            <a:ext cx="12192000" cy="584775"/>
          </a:xfrm>
          <a:prstGeom prst="rect">
            <a:avLst/>
          </a:prstGeom>
          <a:noFill/>
        </p:spPr>
        <p:txBody>
          <a:bodyPr wrap="square" rtlCol="0">
            <a:spAutoFit/>
          </a:bodyPr>
          <a:lstStyle/>
          <a:p>
            <a:r>
              <a:rPr lang="it-IT" sz="3200" b="1" dirty="0">
                <a:solidFill>
                  <a:srgbClr val="0070C0"/>
                </a:solidFill>
                <a:latin typeface="Century Gothic" panose="020B0502020202020204" pitchFamily="34" charset="0"/>
                <a:cs typeface="Times New Roman" panose="02020603050405020304" pitchFamily="18" charset="0"/>
              </a:rPr>
              <a:t>Output del progetto</a:t>
            </a:r>
          </a:p>
        </p:txBody>
      </p:sp>
      <p:cxnSp>
        <p:nvCxnSpPr>
          <p:cNvPr id="4" name="Connettore 1 3">
            <a:extLst>
              <a:ext uri="{FF2B5EF4-FFF2-40B4-BE49-F238E27FC236}">
                <a16:creationId xmlns:a16="http://schemas.microsoft.com/office/drawing/2014/main" id="{538D26EE-8BD0-FC4B-910B-D6C8AAE2352A}"/>
              </a:ext>
            </a:extLst>
          </p:cNvPr>
          <p:cNvCxnSpPr/>
          <p:nvPr/>
        </p:nvCxnSpPr>
        <p:spPr>
          <a:xfrm>
            <a:off x="0" y="781382"/>
            <a:ext cx="8586651" cy="0"/>
          </a:xfrm>
          <a:prstGeom prst="line">
            <a:avLst/>
          </a:prstGeom>
          <a:ln w="2222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263455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43F970C1-CF9B-8B41-ADB3-E23ED1B6DBBC}"/>
              </a:ext>
            </a:extLst>
          </p:cNvPr>
          <p:cNvSpPr/>
          <p:nvPr/>
        </p:nvSpPr>
        <p:spPr>
          <a:xfrm>
            <a:off x="89381" y="979884"/>
            <a:ext cx="4078943" cy="4770537"/>
          </a:xfrm>
          <a:prstGeom prst="rect">
            <a:avLst/>
          </a:prstGeom>
        </p:spPr>
        <p:txBody>
          <a:bodyPr wrap="square">
            <a:spAutoFit/>
          </a:bodyPr>
          <a:lstStyle/>
          <a:p>
            <a:r>
              <a:rPr lang="en-US" sz="2000" b="1" i="1" dirty="0" err="1">
                <a:latin typeface="Century Gothic" panose="020B0502020202020204" pitchFamily="34" charset="0"/>
              </a:rPr>
              <a:t>Dipartimento</a:t>
            </a:r>
            <a:r>
              <a:rPr lang="en-US" sz="2000" b="1" i="1" dirty="0">
                <a:latin typeface="Century Gothic" panose="020B0502020202020204" pitchFamily="34" charset="0"/>
              </a:rPr>
              <a:t> di </a:t>
            </a:r>
            <a:r>
              <a:rPr lang="en-US" sz="2000" b="1" i="1" dirty="0" err="1">
                <a:latin typeface="Century Gothic" panose="020B0502020202020204" pitchFamily="34" charset="0"/>
              </a:rPr>
              <a:t>Scienze</a:t>
            </a:r>
            <a:r>
              <a:rPr lang="en-US" sz="2000" b="1" i="1" dirty="0">
                <a:latin typeface="Century Gothic" panose="020B0502020202020204" pitchFamily="34" charset="0"/>
              </a:rPr>
              <a:t>	</a:t>
            </a:r>
          </a:p>
          <a:p>
            <a:r>
              <a:rPr lang="en-US" sz="2000" b="1" i="1" dirty="0">
                <a:solidFill>
                  <a:schemeClr val="accent1">
                    <a:lumMod val="75000"/>
                  </a:schemeClr>
                </a:solidFill>
                <a:latin typeface="Century Gothic" panose="020B0502020202020204" pitchFamily="34" charset="0"/>
              </a:rPr>
              <a:t>Area </a:t>
            </a:r>
            <a:r>
              <a:rPr lang="en-US" sz="2000" b="1" i="1" dirty="0" err="1">
                <a:solidFill>
                  <a:schemeClr val="accent1">
                    <a:lumMod val="75000"/>
                  </a:schemeClr>
                </a:solidFill>
                <a:latin typeface="Century Gothic" panose="020B0502020202020204" pitchFamily="34" charset="0"/>
              </a:rPr>
              <a:t>Biologia</a:t>
            </a:r>
            <a:r>
              <a:rPr lang="en-US" sz="2000" b="1" i="1" dirty="0">
                <a:latin typeface="Century Gothic" panose="020B0502020202020204" pitchFamily="34" charset="0"/>
              </a:rPr>
              <a:t>			</a:t>
            </a:r>
            <a:endParaRPr lang="en-US" sz="2000" b="1" i="1" dirty="0">
              <a:solidFill>
                <a:schemeClr val="accent1">
                  <a:lumMod val="75000"/>
                </a:schemeClr>
              </a:solidFill>
              <a:latin typeface="Century Gothic" panose="020B0502020202020204" pitchFamily="34" charset="0"/>
            </a:endParaRPr>
          </a:p>
          <a:p>
            <a:r>
              <a:rPr lang="en-US" sz="2000" dirty="0">
                <a:latin typeface="Century Gothic" panose="020B0502020202020204" pitchFamily="34" charset="0"/>
              </a:rPr>
              <a:t>Prof. Paolo </a:t>
            </a:r>
            <a:r>
              <a:rPr lang="en-US" sz="2000" dirty="0" err="1">
                <a:latin typeface="Century Gothic" panose="020B0502020202020204" pitchFamily="34" charset="0"/>
              </a:rPr>
              <a:t>Ascenzi</a:t>
            </a:r>
            <a:r>
              <a:rPr lang="en-US" sz="2000" dirty="0">
                <a:latin typeface="Century Gothic" panose="020B0502020202020204" pitchFamily="34" charset="0"/>
              </a:rPr>
              <a:t>	</a:t>
            </a:r>
          </a:p>
          <a:p>
            <a:r>
              <a:rPr lang="en-US" sz="2000" dirty="0" err="1">
                <a:latin typeface="Century Gothic" panose="020B0502020202020204" pitchFamily="34" charset="0"/>
              </a:rPr>
              <a:t>Prof.ssa</a:t>
            </a:r>
            <a:r>
              <a:rPr lang="en-US" sz="2000" dirty="0">
                <a:latin typeface="Century Gothic" panose="020B0502020202020204" pitchFamily="34" charset="0"/>
              </a:rPr>
              <a:t> Alessandra di </a:t>
            </a:r>
            <a:r>
              <a:rPr lang="en-US" sz="2000" dirty="0" err="1">
                <a:latin typeface="Century Gothic" panose="020B0502020202020204" pitchFamily="34" charset="0"/>
              </a:rPr>
              <a:t>Masi</a:t>
            </a:r>
            <a:endParaRPr lang="en-US" sz="2000" dirty="0">
              <a:latin typeface="Century Gothic" panose="020B0502020202020204" pitchFamily="34" charset="0"/>
            </a:endParaRPr>
          </a:p>
          <a:p>
            <a:r>
              <a:rPr lang="en-US" sz="2000" dirty="0">
                <a:latin typeface="Century Gothic" panose="020B0502020202020204" pitchFamily="34" charset="0"/>
              </a:rPr>
              <a:t>Prof. Filippo </a:t>
            </a:r>
            <a:r>
              <a:rPr lang="en-US" sz="2000" dirty="0" err="1">
                <a:latin typeface="Century Gothic" panose="020B0502020202020204" pitchFamily="34" charset="0"/>
              </a:rPr>
              <a:t>Acconcia</a:t>
            </a:r>
            <a:r>
              <a:rPr lang="en-US" sz="2000" dirty="0">
                <a:latin typeface="Century Gothic" panose="020B0502020202020204" pitchFamily="34" charset="0"/>
              </a:rPr>
              <a:t>	</a:t>
            </a:r>
          </a:p>
          <a:p>
            <a:r>
              <a:rPr lang="en-US" sz="2000" dirty="0" err="1">
                <a:latin typeface="Century Gothic" panose="020B0502020202020204" pitchFamily="34" charset="0"/>
              </a:rPr>
              <a:t>Prof.ssa</a:t>
            </a:r>
            <a:r>
              <a:rPr lang="en-US" sz="2000" dirty="0">
                <a:latin typeface="Century Gothic" panose="020B0502020202020204" pitchFamily="34" charset="0"/>
              </a:rPr>
              <a:t> </a:t>
            </a:r>
            <a:r>
              <a:rPr lang="en-US" sz="2000" dirty="0" err="1">
                <a:latin typeface="Century Gothic" panose="020B0502020202020204" pitchFamily="34" charset="0"/>
              </a:rPr>
              <a:t>Tiziana</a:t>
            </a:r>
            <a:r>
              <a:rPr lang="en-US" sz="2000" dirty="0">
                <a:latin typeface="Century Gothic" panose="020B0502020202020204" pitchFamily="34" charset="0"/>
              </a:rPr>
              <a:t> </a:t>
            </a:r>
            <a:r>
              <a:rPr lang="en-US" sz="2000" dirty="0" err="1">
                <a:latin typeface="Century Gothic" panose="020B0502020202020204" pitchFamily="34" charset="0"/>
              </a:rPr>
              <a:t>Persichini</a:t>
            </a:r>
            <a:endParaRPr lang="en-US" sz="2000" dirty="0">
              <a:latin typeface="Century Gothic" panose="020B0502020202020204" pitchFamily="34" charset="0"/>
            </a:endParaRPr>
          </a:p>
          <a:p>
            <a:r>
              <a:rPr lang="en-US" sz="2000" dirty="0">
                <a:latin typeface="Century Gothic" panose="020B0502020202020204" pitchFamily="34" charset="0"/>
              </a:rPr>
              <a:t>Prof. Andrea Di Giulio</a:t>
            </a:r>
          </a:p>
          <a:p>
            <a:r>
              <a:rPr lang="en-US" sz="2000" dirty="0" err="1">
                <a:latin typeface="Century Gothic" panose="020B0502020202020204" pitchFamily="34" charset="0"/>
              </a:rPr>
              <a:t>Prof.ssa</a:t>
            </a:r>
            <a:r>
              <a:rPr lang="en-US" sz="2000" dirty="0">
                <a:latin typeface="Century Gothic" panose="020B0502020202020204" pitchFamily="34" charset="0"/>
              </a:rPr>
              <a:t> Sandra Moreno	</a:t>
            </a:r>
          </a:p>
          <a:p>
            <a:endParaRPr lang="en-US" sz="2000" dirty="0">
              <a:latin typeface="Century Gothic" panose="020B0502020202020204" pitchFamily="34" charset="0"/>
            </a:endParaRPr>
          </a:p>
          <a:p>
            <a:r>
              <a:rPr lang="en-US" sz="2000" b="1" dirty="0">
                <a:solidFill>
                  <a:schemeClr val="accent1">
                    <a:lumMod val="75000"/>
                  </a:schemeClr>
                </a:solidFill>
                <a:latin typeface="Century Gothic" panose="020B0502020202020204" pitchFamily="34" charset="0"/>
              </a:rPr>
              <a:t>Area </a:t>
            </a:r>
            <a:r>
              <a:rPr lang="en-US" sz="2000" b="1" dirty="0" err="1">
                <a:solidFill>
                  <a:schemeClr val="accent1">
                    <a:lumMod val="75000"/>
                  </a:schemeClr>
                </a:solidFill>
                <a:latin typeface="Century Gothic" panose="020B0502020202020204" pitchFamily="34" charset="0"/>
              </a:rPr>
              <a:t>Fisica</a:t>
            </a:r>
            <a:endParaRPr lang="en-US" sz="2000" b="1" dirty="0">
              <a:solidFill>
                <a:schemeClr val="accent1">
                  <a:lumMod val="75000"/>
                </a:schemeClr>
              </a:solidFill>
              <a:latin typeface="Century Gothic" panose="020B0502020202020204" pitchFamily="34" charset="0"/>
            </a:endParaRPr>
          </a:p>
          <a:p>
            <a:r>
              <a:rPr lang="en-US" sz="2000" dirty="0">
                <a:latin typeface="Century Gothic" panose="020B0502020202020204" pitchFamily="34" charset="0"/>
              </a:rPr>
              <a:t>Prof. Giovanni Capellini	</a:t>
            </a:r>
          </a:p>
          <a:p>
            <a:r>
              <a:rPr lang="en-US" sz="2000" dirty="0">
                <a:latin typeface="Century Gothic" panose="020B0502020202020204" pitchFamily="34" charset="0"/>
              </a:rPr>
              <a:t>Dr. Luca Persichetti</a:t>
            </a:r>
          </a:p>
          <a:p>
            <a:endParaRPr lang="en-US" sz="2000" dirty="0">
              <a:latin typeface="Century Gothic" panose="020B0502020202020204" pitchFamily="34" charset="0"/>
            </a:endParaRPr>
          </a:p>
          <a:p>
            <a:r>
              <a:rPr lang="en-US" sz="2000" b="1" dirty="0">
                <a:solidFill>
                  <a:schemeClr val="accent1">
                    <a:lumMod val="75000"/>
                  </a:schemeClr>
                </a:solidFill>
                <a:latin typeface="Century Gothic" panose="020B0502020202020204" pitchFamily="34" charset="0"/>
              </a:rPr>
              <a:t>Area </a:t>
            </a:r>
            <a:r>
              <a:rPr lang="en-US" sz="2000" b="1" dirty="0" err="1">
                <a:solidFill>
                  <a:schemeClr val="accent1">
                    <a:lumMod val="75000"/>
                  </a:schemeClr>
                </a:solidFill>
                <a:latin typeface="Century Gothic" panose="020B0502020202020204" pitchFamily="34" charset="0"/>
              </a:rPr>
              <a:t>Chimica</a:t>
            </a:r>
            <a:endParaRPr lang="en-US" sz="2000" b="1" dirty="0">
              <a:solidFill>
                <a:schemeClr val="accent1">
                  <a:lumMod val="75000"/>
                </a:schemeClr>
              </a:solidFill>
              <a:latin typeface="Century Gothic" panose="020B0502020202020204" pitchFamily="34" charset="0"/>
            </a:endParaRPr>
          </a:p>
          <a:p>
            <a:r>
              <a:rPr lang="en-US" sz="2000" dirty="0" err="1">
                <a:latin typeface="Century Gothic" panose="020B0502020202020204" pitchFamily="34" charset="0"/>
              </a:rPr>
              <a:t>Prof.ssa</a:t>
            </a:r>
            <a:r>
              <a:rPr lang="en-US" sz="2000" dirty="0">
                <a:latin typeface="Century Gothic" panose="020B0502020202020204" pitchFamily="34" charset="0"/>
              </a:rPr>
              <a:t> Giovanna </a:t>
            </a:r>
            <a:r>
              <a:rPr lang="en-US" sz="2000" dirty="0" err="1">
                <a:latin typeface="Century Gothic" panose="020B0502020202020204" pitchFamily="34" charset="0"/>
              </a:rPr>
              <a:t>Iucci</a:t>
            </a:r>
            <a:r>
              <a:rPr lang="en-US" sz="2400" dirty="0">
                <a:latin typeface="Century Gothic" panose="020B0502020202020204" pitchFamily="34" charset="0"/>
              </a:rPr>
              <a:t>	</a:t>
            </a:r>
          </a:p>
        </p:txBody>
      </p:sp>
      <p:sp>
        <p:nvSpPr>
          <p:cNvPr id="3" name="Rettangolo 2">
            <a:extLst>
              <a:ext uri="{FF2B5EF4-FFF2-40B4-BE49-F238E27FC236}">
                <a16:creationId xmlns:a16="http://schemas.microsoft.com/office/drawing/2014/main" id="{3B7EBC1A-F594-9344-9099-5F9DE6C60689}"/>
              </a:ext>
            </a:extLst>
          </p:cNvPr>
          <p:cNvSpPr/>
          <p:nvPr/>
        </p:nvSpPr>
        <p:spPr>
          <a:xfrm>
            <a:off x="42611" y="5842337"/>
            <a:ext cx="3984812" cy="1015663"/>
          </a:xfrm>
          <a:prstGeom prst="rect">
            <a:avLst/>
          </a:prstGeom>
        </p:spPr>
        <p:txBody>
          <a:bodyPr wrap="square">
            <a:spAutoFit/>
          </a:bodyPr>
          <a:lstStyle/>
          <a:p>
            <a:r>
              <a:rPr lang="en-US" sz="2000" b="1" i="1" dirty="0" err="1">
                <a:latin typeface="Century Gothic" panose="020B0502020202020204" pitchFamily="34" charset="0"/>
              </a:rPr>
              <a:t>Dipartimento</a:t>
            </a:r>
            <a:r>
              <a:rPr lang="en-US" sz="2000" b="1" i="1" dirty="0">
                <a:latin typeface="Century Gothic" panose="020B0502020202020204" pitchFamily="34" charset="0"/>
              </a:rPr>
              <a:t> di </a:t>
            </a:r>
            <a:r>
              <a:rPr lang="en-US" sz="2000" b="1" i="1" dirty="0" err="1">
                <a:latin typeface="Century Gothic" panose="020B0502020202020204" pitchFamily="34" charset="0"/>
              </a:rPr>
              <a:t>Ingegneria</a:t>
            </a:r>
            <a:endParaRPr lang="en-US" sz="2000" b="1" i="1" dirty="0">
              <a:latin typeface="Century Gothic" panose="020B0502020202020204" pitchFamily="34" charset="0"/>
            </a:endParaRPr>
          </a:p>
          <a:p>
            <a:r>
              <a:rPr lang="en-US" sz="2000" dirty="0">
                <a:latin typeface="Century Gothic" panose="020B0502020202020204" pitchFamily="34" charset="0"/>
              </a:rPr>
              <a:t>Prof. </a:t>
            </a:r>
            <a:r>
              <a:rPr lang="en-US" sz="2000" dirty="0" err="1">
                <a:latin typeface="Century Gothic" panose="020B0502020202020204" pitchFamily="34" charset="0"/>
              </a:rPr>
              <a:t>Edoardo</a:t>
            </a:r>
            <a:r>
              <a:rPr lang="en-US" sz="2000" dirty="0">
                <a:latin typeface="Century Gothic" panose="020B0502020202020204" pitchFamily="34" charset="0"/>
              </a:rPr>
              <a:t> </a:t>
            </a:r>
            <a:r>
              <a:rPr lang="en-US" sz="2000" dirty="0" err="1">
                <a:latin typeface="Century Gothic" panose="020B0502020202020204" pitchFamily="34" charset="0"/>
              </a:rPr>
              <a:t>Bemporad</a:t>
            </a:r>
            <a:endParaRPr lang="en-US" sz="2000" b="1" i="1" dirty="0">
              <a:latin typeface="Century Gothic" panose="020B0502020202020204" pitchFamily="34" charset="0"/>
            </a:endParaRPr>
          </a:p>
          <a:p>
            <a:r>
              <a:rPr lang="en-US" sz="2000" dirty="0">
                <a:latin typeface="Century Gothic" panose="020B0502020202020204" pitchFamily="34" charset="0"/>
              </a:rPr>
              <a:t>Dr. Marco </a:t>
            </a:r>
            <a:r>
              <a:rPr lang="en-US" sz="2000" dirty="0" err="1">
                <a:latin typeface="Century Gothic" panose="020B0502020202020204" pitchFamily="34" charset="0"/>
              </a:rPr>
              <a:t>Sebastiani</a:t>
            </a:r>
            <a:r>
              <a:rPr lang="en-US" sz="2000" dirty="0">
                <a:latin typeface="Century Gothic" panose="020B0502020202020204" pitchFamily="34" charset="0"/>
              </a:rPr>
              <a:t>	</a:t>
            </a:r>
          </a:p>
        </p:txBody>
      </p:sp>
      <p:pic>
        <p:nvPicPr>
          <p:cNvPr id="4" name="Immagine 3">
            <a:extLst>
              <a:ext uri="{FF2B5EF4-FFF2-40B4-BE49-F238E27FC236}">
                <a16:creationId xmlns:a16="http://schemas.microsoft.com/office/drawing/2014/main" id="{60CBADF7-F63C-9A47-891F-BA72E18E551E}"/>
              </a:ext>
            </a:extLst>
          </p:cNvPr>
          <p:cNvPicPr>
            <a:picLocks noChangeAspect="1"/>
          </p:cNvPicPr>
          <p:nvPr/>
        </p:nvPicPr>
        <p:blipFill>
          <a:blip r:embed="rId2"/>
          <a:stretch>
            <a:fillRect/>
          </a:stretch>
        </p:blipFill>
        <p:spPr>
          <a:xfrm>
            <a:off x="343764" y="87869"/>
            <a:ext cx="1619802" cy="892015"/>
          </a:xfrm>
          <a:prstGeom prst="rect">
            <a:avLst/>
          </a:prstGeom>
        </p:spPr>
      </p:pic>
      <p:sp>
        <p:nvSpPr>
          <p:cNvPr id="5" name="CasellaDiTesto 4">
            <a:extLst>
              <a:ext uri="{FF2B5EF4-FFF2-40B4-BE49-F238E27FC236}">
                <a16:creationId xmlns:a16="http://schemas.microsoft.com/office/drawing/2014/main" id="{45B1DF9C-5274-F64E-93D3-AF9763EEC6D0}"/>
              </a:ext>
            </a:extLst>
          </p:cNvPr>
          <p:cNvSpPr txBox="1"/>
          <p:nvPr/>
        </p:nvSpPr>
        <p:spPr>
          <a:xfrm>
            <a:off x="6848307" y="1960628"/>
            <a:ext cx="2664512" cy="646331"/>
          </a:xfrm>
          <a:prstGeom prst="rect">
            <a:avLst/>
          </a:prstGeom>
          <a:noFill/>
        </p:spPr>
        <p:txBody>
          <a:bodyPr wrap="none" rtlCol="0">
            <a:spAutoFit/>
          </a:bodyPr>
          <a:lstStyle/>
          <a:p>
            <a:r>
              <a:rPr lang="it-IT" b="1" dirty="0">
                <a:latin typeface="Century Gothic" panose="020B0502020202020204" pitchFamily="34" charset="0"/>
              </a:rPr>
              <a:t>Università Padova</a:t>
            </a:r>
          </a:p>
          <a:p>
            <a:r>
              <a:rPr lang="it-IT" dirty="0">
                <a:latin typeface="Century Gothic" panose="020B0502020202020204" pitchFamily="34" charset="0"/>
              </a:rPr>
              <a:t>Prof.ssa Monica </a:t>
            </a:r>
            <a:r>
              <a:rPr lang="it-IT" dirty="0" err="1">
                <a:latin typeface="Century Gothic" panose="020B0502020202020204" pitchFamily="34" charset="0"/>
              </a:rPr>
              <a:t>Dettin</a:t>
            </a:r>
            <a:endParaRPr lang="it-IT" dirty="0">
              <a:latin typeface="Century Gothic" panose="020B0502020202020204" pitchFamily="34" charset="0"/>
            </a:endParaRPr>
          </a:p>
        </p:txBody>
      </p:sp>
      <p:pic>
        <p:nvPicPr>
          <p:cNvPr id="6" name="Immagine 5">
            <a:extLst>
              <a:ext uri="{FF2B5EF4-FFF2-40B4-BE49-F238E27FC236}">
                <a16:creationId xmlns:a16="http://schemas.microsoft.com/office/drawing/2014/main" id="{8E3C7D66-B661-8547-AA91-B8C4C62FB133}"/>
              </a:ext>
            </a:extLst>
          </p:cNvPr>
          <p:cNvPicPr>
            <a:picLocks noChangeAspect="1"/>
          </p:cNvPicPr>
          <p:nvPr/>
        </p:nvPicPr>
        <p:blipFill>
          <a:blip r:embed="rId3"/>
          <a:stretch>
            <a:fillRect/>
          </a:stretch>
        </p:blipFill>
        <p:spPr>
          <a:xfrm>
            <a:off x="7145087" y="348671"/>
            <a:ext cx="1428749" cy="1428749"/>
          </a:xfrm>
          <a:prstGeom prst="rect">
            <a:avLst/>
          </a:prstGeom>
        </p:spPr>
      </p:pic>
      <p:pic>
        <p:nvPicPr>
          <p:cNvPr id="7" name="Immagine 6">
            <a:extLst>
              <a:ext uri="{FF2B5EF4-FFF2-40B4-BE49-F238E27FC236}">
                <a16:creationId xmlns:a16="http://schemas.microsoft.com/office/drawing/2014/main" id="{94BE1CB7-6E07-D044-8C6E-1FB2D845C8E6}"/>
              </a:ext>
            </a:extLst>
          </p:cNvPr>
          <p:cNvPicPr>
            <a:picLocks noChangeAspect="1"/>
          </p:cNvPicPr>
          <p:nvPr/>
        </p:nvPicPr>
        <p:blipFill>
          <a:blip r:embed="rId4"/>
          <a:stretch>
            <a:fillRect/>
          </a:stretch>
        </p:blipFill>
        <p:spPr>
          <a:xfrm>
            <a:off x="6761747" y="3990883"/>
            <a:ext cx="2408655" cy="1450194"/>
          </a:xfrm>
          <a:prstGeom prst="rect">
            <a:avLst/>
          </a:prstGeom>
        </p:spPr>
      </p:pic>
      <p:sp>
        <p:nvSpPr>
          <p:cNvPr id="8" name="CasellaDiTesto 7">
            <a:extLst>
              <a:ext uri="{FF2B5EF4-FFF2-40B4-BE49-F238E27FC236}">
                <a16:creationId xmlns:a16="http://schemas.microsoft.com/office/drawing/2014/main" id="{6724A648-55CC-A048-9093-2AC2488075DC}"/>
              </a:ext>
            </a:extLst>
          </p:cNvPr>
          <p:cNvSpPr txBox="1"/>
          <p:nvPr/>
        </p:nvSpPr>
        <p:spPr>
          <a:xfrm>
            <a:off x="6761747" y="5380672"/>
            <a:ext cx="4291559" cy="923330"/>
          </a:xfrm>
          <a:prstGeom prst="rect">
            <a:avLst/>
          </a:prstGeom>
          <a:noFill/>
        </p:spPr>
        <p:txBody>
          <a:bodyPr wrap="none" rtlCol="0">
            <a:spAutoFit/>
          </a:bodyPr>
          <a:lstStyle/>
          <a:p>
            <a:r>
              <a:rPr lang="it-IT" b="1" dirty="0">
                <a:latin typeface="Century Gothic" panose="020B0502020202020204" pitchFamily="34" charset="0"/>
              </a:rPr>
              <a:t>CNR - Istituto per la microelettronica </a:t>
            </a:r>
          </a:p>
          <a:p>
            <a:r>
              <a:rPr lang="it-IT" b="1" dirty="0">
                <a:latin typeface="Century Gothic" panose="020B0502020202020204" pitchFamily="34" charset="0"/>
              </a:rPr>
              <a:t>e microsistemi (IMM) </a:t>
            </a:r>
          </a:p>
          <a:p>
            <a:r>
              <a:rPr lang="it-IT" dirty="0">
                <a:latin typeface="Century Gothic" panose="020B0502020202020204" pitchFamily="34" charset="0"/>
              </a:rPr>
              <a:t>Dr. Giuseppe </a:t>
            </a:r>
            <a:r>
              <a:rPr lang="it-IT" dirty="0" err="1">
                <a:latin typeface="Century Gothic" panose="020B0502020202020204" pitchFamily="34" charset="0"/>
              </a:rPr>
              <a:t>Nicotra</a:t>
            </a:r>
            <a:endParaRPr lang="it-IT" dirty="0">
              <a:latin typeface="Century Gothic" panose="020B0502020202020204" pitchFamily="34" charset="0"/>
            </a:endParaRPr>
          </a:p>
        </p:txBody>
      </p:sp>
    </p:spTree>
    <p:extLst>
      <p:ext uri="{BB962C8B-B14F-4D97-AF65-F5344CB8AC3E}">
        <p14:creationId xmlns:p14="http://schemas.microsoft.com/office/powerpoint/2010/main" val="672049636"/>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8091</TotalTime>
  <Words>2174</Words>
  <Application>Microsoft Macintosh PowerPoint</Application>
  <PresentationFormat>Widescreen</PresentationFormat>
  <Paragraphs>235</Paragraphs>
  <Slides>24</Slides>
  <Notes>1</Notes>
  <HiddenSlides>0</HiddenSlides>
  <MMClips>0</MMClips>
  <ScaleCrop>false</ScaleCrop>
  <HeadingPairs>
    <vt:vector size="6" baseType="variant">
      <vt:variant>
        <vt:lpstr>Caratteri utilizzati</vt:lpstr>
      </vt:variant>
      <vt:variant>
        <vt:i4>6</vt:i4>
      </vt:variant>
      <vt:variant>
        <vt:lpstr>Tema</vt:lpstr>
      </vt:variant>
      <vt:variant>
        <vt:i4>1</vt:i4>
      </vt:variant>
      <vt:variant>
        <vt:lpstr>Titoli diapositive</vt:lpstr>
      </vt:variant>
      <vt:variant>
        <vt:i4>24</vt:i4>
      </vt:variant>
    </vt:vector>
  </HeadingPairs>
  <TitlesOfParts>
    <vt:vector size="31" baseType="lpstr">
      <vt:lpstr>Arial</vt:lpstr>
      <vt:lpstr>Calibri</vt:lpstr>
      <vt:lpstr>Calibri Light</vt:lpstr>
      <vt:lpstr>Century Gothic</vt:lpstr>
      <vt:lpstr>Times New Roman</vt:lpstr>
      <vt:lpstr>Wingdings</vt:lpstr>
      <vt:lpstr>Tema di Office</vt:lpstr>
      <vt:lpstr>Presentazione standard di PowerPoint</vt:lpstr>
      <vt:lpstr>Presentazione standard di PowerPoint</vt:lpstr>
      <vt:lpstr>Presentazione standard di PowerPoint</vt:lpstr>
      <vt:lpstr>Presentazione standard di PowerPoint</vt:lpstr>
      <vt:lpstr>Presentazione standard di PowerPoint</vt:lpstr>
      <vt:lpstr>In questo ambito, l’ingegneria tissutale rappresenta una branca della medicina rigenerativa che, combinando i metodi propri dell’ingegneria dei materiali e delle scienze biologiche, ha l’obiettivo di sviluppare materiali biomimetici in grado di ripristinare, mantenere o migliorare le funzioni dei tessuti danneggiati o lesionati, senza dover ricorrere a trapianti o protesi.  </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Risultati</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Alessandra Di Masi</dc:creator>
  <cp:lastModifiedBy>Alessandra Di Masi</cp:lastModifiedBy>
  <cp:revision>129</cp:revision>
  <dcterms:created xsi:type="dcterms:W3CDTF">2018-12-17T16:58:44Z</dcterms:created>
  <dcterms:modified xsi:type="dcterms:W3CDTF">2019-10-15T14:04:54Z</dcterms:modified>
</cp:coreProperties>
</file>