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tif" ContentType="image/tiff"/>
  <Default Extension="wdp" ContentType="image/vnd.ms-photo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52" r:id="rId1"/>
  </p:sldMasterIdLst>
  <p:notesMasterIdLst>
    <p:notesMasterId r:id="rId27"/>
  </p:notesMasterIdLst>
  <p:sldIdLst>
    <p:sldId id="257" r:id="rId2"/>
    <p:sldId id="271" r:id="rId3"/>
    <p:sldId id="264" r:id="rId4"/>
    <p:sldId id="259" r:id="rId5"/>
    <p:sldId id="265" r:id="rId6"/>
    <p:sldId id="309" r:id="rId7"/>
    <p:sldId id="300" r:id="rId8"/>
    <p:sldId id="262" r:id="rId9"/>
    <p:sldId id="263" r:id="rId10"/>
    <p:sldId id="301" r:id="rId11"/>
    <p:sldId id="302" r:id="rId12"/>
    <p:sldId id="310" r:id="rId13"/>
    <p:sldId id="288" r:id="rId14"/>
    <p:sldId id="289" r:id="rId15"/>
    <p:sldId id="303" r:id="rId16"/>
    <p:sldId id="305" r:id="rId17"/>
    <p:sldId id="306" r:id="rId18"/>
    <p:sldId id="278" r:id="rId19"/>
    <p:sldId id="279" r:id="rId20"/>
    <p:sldId id="307" r:id="rId21"/>
    <p:sldId id="308" r:id="rId22"/>
    <p:sldId id="290" r:id="rId23"/>
    <p:sldId id="291" r:id="rId24"/>
    <p:sldId id="261" r:id="rId25"/>
    <p:sldId id="312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F5F5"/>
    <a:srgbClr val="E56659"/>
    <a:srgbClr val="E14B3B"/>
    <a:srgbClr val="252263"/>
    <a:srgbClr val="B23214"/>
    <a:srgbClr val="FF7D7D"/>
    <a:srgbClr val="FF6D6D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014" autoAdjust="0"/>
    <p:restoredTop sz="60027" autoAdjust="0"/>
  </p:normalViewPr>
  <p:slideViewPr>
    <p:cSldViewPr snapToGrid="0">
      <p:cViewPr varScale="1">
        <p:scale>
          <a:sx n="74" d="100"/>
          <a:sy n="74" d="100"/>
        </p:scale>
        <p:origin x="3160" y="17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-18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notesMaster" Target="notesMasters/notesMaster1.xml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F9FFFA-BFF6-44A6-B5CE-80902799DCD4}" type="datetimeFigureOut">
              <a:rPr lang="it-IT" smtClean="0"/>
              <a:t>14/10/19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FEA9E0-08BF-4DE1-B941-7C3549C01D32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56426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FEA9E0-08BF-4DE1-B941-7C3549C01D32}" type="slidenum">
              <a:rPr lang="it-IT" smtClean="0"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711555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1- Quasi il 50% delle </a:t>
            </a:r>
            <a:r>
              <a:rPr lang="it-IT" b="1" dirty="0"/>
              <a:t>emissioni di Gas Serra </a:t>
            </a:r>
            <a:r>
              <a:rPr lang="it-IT" dirty="0"/>
              <a:t>sono dovute alla produzione di energia e calore. In questo contesto, le città ed in particolare gli edifici contribuiscono per quasi il 40% dei consumi, e quindi delle emissioni. </a:t>
            </a:r>
          </a:p>
          <a:p>
            <a:endParaRPr lang="it-IT" dirty="0"/>
          </a:p>
          <a:p>
            <a:r>
              <a:rPr lang="it-IT" dirty="0"/>
              <a:t>2- Per cercare di </a:t>
            </a:r>
            <a:r>
              <a:rPr lang="it-IT" b="1" dirty="0"/>
              <a:t>ridurre le emissioni </a:t>
            </a:r>
            <a:r>
              <a:rPr lang="it-IT" dirty="0"/>
              <a:t>diventa quindi necessario ripensare l’edificio in maniera innovativa, che sia capace di ridurre i propri consumi e al contempo produrre l’energia di cui </a:t>
            </a:r>
            <a:r>
              <a:rPr lang="it-IT" dirty="0" smtClean="0"/>
              <a:t>necessita </a:t>
            </a:r>
            <a:r>
              <a:rPr lang="it-IT" dirty="0"/>
              <a:t>per l’intero ciclo di vita. </a:t>
            </a:r>
          </a:p>
          <a:p>
            <a:endParaRPr lang="it-IT" dirty="0"/>
          </a:p>
          <a:p>
            <a:r>
              <a:rPr lang="it-IT" b="1" dirty="0"/>
              <a:t>3- L’involucro</a:t>
            </a:r>
            <a:r>
              <a:rPr lang="it-IT" dirty="0"/>
              <a:t> gioca un ruolo fondamentale in questo contesto, essendo esso il punto di contatto tra ambiente interno ed ambiente esterno, elemento mediatore tra le esigenze di abitabilità e le condizioni esterne. La ricerca limita il proprio studio proprio all’analisi di innovativi componenti per l’involucro edilizio. </a:t>
            </a:r>
          </a:p>
          <a:p>
            <a:endParaRPr lang="it-IT" dirty="0"/>
          </a:p>
          <a:p>
            <a:r>
              <a:rPr lang="it-IT" b="1" dirty="0"/>
              <a:t>4- L’obiettivo</a:t>
            </a:r>
            <a:r>
              <a:rPr lang="it-IT" dirty="0"/>
              <a:t> dello studio è quello di analizzare e confrontare i comportamenti termici di </a:t>
            </a:r>
            <a:r>
              <a:rPr lang="it-IT" dirty="0" smtClean="0"/>
              <a:t>due prodotti innovativi. </a:t>
            </a:r>
            <a:r>
              <a:rPr lang="it-IT" dirty="0"/>
              <a:t>Da una parte prodotto leggeri (aerogel), dall’altra prodotti massivi (PCM). </a:t>
            </a:r>
          </a:p>
          <a:p>
            <a:endParaRPr lang="it-IT" dirty="0"/>
          </a:p>
          <a:p>
            <a:r>
              <a:rPr lang="it-IT" dirty="0"/>
              <a:t>5- Per raggiungere tale obiettivo, la ricerca è sviluppata in due fasi: </a:t>
            </a:r>
          </a:p>
          <a:p>
            <a:endParaRPr lang="it-IT" dirty="0"/>
          </a:p>
          <a:p>
            <a:pPr marL="228600" indent="-228600">
              <a:buAutoNum type="alphaLcPeriod"/>
            </a:pPr>
            <a:r>
              <a:rPr lang="it-IT" dirty="0"/>
              <a:t>Analisi delle prestazioni dell’aerogel su un caso sperimentale (pannelli di spessore 1 – 2 cm)</a:t>
            </a:r>
          </a:p>
          <a:p>
            <a:pPr marL="228600" indent="-228600">
              <a:buAutoNum type="alphaLcPeriod"/>
            </a:pPr>
            <a:r>
              <a:rPr lang="it-IT" dirty="0"/>
              <a:t>Sviluppo di un prodotto a base di PCM</a:t>
            </a:r>
          </a:p>
          <a:p>
            <a:pPr marL="228600" indent="-228600">
              <a:buAutoNum type="alphaLcPeriod"/>
            </a:pPr>
            <a:endParaRPr lang="it-IT" dirty="0"/>
          </a:p>
          <a:p>
            <a:pPr marL="0" indent="0">
              <a:buNone/>
            </a:pPr>
            <a:r>
              <a:rPr lang="it-IT" dirty="0"/>
              <a:t>6- Si attendono come risultati, la valutazione delle prestazioni di tali soluzioni tecnologiche a confronto.</a:t>
            </a:r>
          </a:p>
          <a:p>
            <a:pPr marL="228600" indent="-228600">
              <a:buAutoNum type="arabicPeriod"/>
            </a:pP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F818F7-BE8B-41B0-9798-28F2120C1504}" type="slidenum">
              <a:rPr lang="it-IT" smtClean="0"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861068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1- Quasi il 50% delle </a:t>
            </a:r>
            <a:r>
              <a:rPr lang="it-IT" b="1" dirty="0"/>
              <a:t>emissioni di Gas Serra </a:t>
            </a:r>
            <a:r>
              <a:rPr lang="it-IT" dirty="0"/>
              <a:t>sono dovute alla produzione di energia e calore. In questo contesto, le città ed in particolare gli edifici contribuiscono per quasi il 40% dei consumi, e quindi delle emissioni. </a:t>
            </a:r>
          </a:p>
          <a:p>
            <a:endParaRPr lang="it-IT" dirty="0"/>
          </a:p>
          <a:p>
            <a:r>
              <a:rPr lang="it-IT" dirty="0"/>
              <a:t>2- Per cercare di </a:t>
            </a:r>
            <a:r>
              <a:rPr lang="it-IT" b="1" dirty="0"/>
              <a:t>ridurre le emissioni </a:t>
            </a:r>
            <a:r>
              <a:rPr lang="it-IT" dirty="0"/>
              <a:t>diventa quindi necessario ripensare l’edificio in maniera innovativa, che sia capace di ridurre i propri consumi e al contempo produrre l’energia di cui </a:t>
            </a:r>
            <a:r>
              <a:rPr lang="it-IT" dirty="0" err="1"/>
              <a:t>neccessita</a:t>
            </a:r>
            <a:r>
              <a:rPr lang="it-IT" dirty="0"/>
              <a:t> per l’intero ciclo di vita. </a:t>
            </a:r>
          </a:p>
          <a:p>
            <a:endParaRPr lang="it-IT" dirty="0"/>
          </a:p>
          <a:p>
            <a:r>
              <a:rPr lang="it-IT" b="1" dirty="0"/>
              <a:t>3- L’involucro</a:t>
            </a:r>
            <a:r>
              <a:rPr lang="it-IT" dirty="0"/>
              <a:t> gioca un ruolo fondamentale in questo contesto, essendo esso il punto di contatto tra ambiente interno ed ambiente esterno, elemento mediatore tra le esigenze di abitabilità e le condizioni esterne. La ricerca limita il proprio studio proprio all’analisi di innovativi componenti per l’involucro edilizio. </a:t>
            </a:r>
          </a:p>
          <a:p>
            <a:endParaRPr lang="it-IT" dirty="0"/>
          </a:p>
          <a:p>
            <a:r>
              <a:rPr lang="it-IT" b="1" dirty="0"/>
              <a:t>4- L’obiettivo</a:t>
            </a:r>
            <a:r>
              <a:rPr lang="it-IT" dirty="0"/>
              <a:t> dello studio è quello di analizzare e confrontare i comportamenti termici di due innovativi prodotti. Da una parte prodotto leggeri (aerogel), dall’altra prodotti massivi (PCM). </a:t>
            </a:r>
          </a:p>
          <a:p>
            <a:endParaRPr lang="it-IT" dirty="0"/>
          </a:p>
          <a:p>
            <a:r>
              <a:rPr lang="it-IT" dirty="0"/>
              <a:t>5- Per raggiungere tale obiettivo, la ricerca è sviluppata in due fasi: </a:t>
            </a:r>
          </a:p>
          <a:p>
            <a:endParaRPr lang="it-IT" dirty="0"/>
          </a:p>
          <a:p>
            <a:pPr marL="228600" indent="-228600">
              <a:buAutoNum type="alphaLcPeriod"/>
            </a:pPr>
            <a:r>
              <a:rPr lang="it-IT" dirty="0"/>
              <a:t>Analisi delle prestazioni dell’aerogel su un caso sperimentale (pannelli di spessore 1 – 2 cm)</a:t>
            </a:r>
          </a:p>
          <a:p>
            <a:pPr marL="228600" indent="-228600">
              <a:buAutoNum type="alphaLcPeriod"/>
            </a:pPr>
            <a:r>
              <a:rPr lang="it-IT" dirty="0"/>
              <a:t>Sviluppo di un prodotto a base di PCM</a:t>
            </a:r>
          </a:p>
          <a:p>
            <a:pPr marL="228600" indent="-228600">
              <a:buAutoNum type="alphaLcPeriod"/>
            </a:pPr>
            <a:endParaRPr lang="it-IT" dirty="0"/>
          </a:p>
          <a:p>
            <a:pPr marL="0" indent="0">
              <a:buNone/>
            </a:pPr>
            <a:r>
              <a:rPr lang="it-IT" dirty="0"/>
              <a:t>6- Si attendono come risultati, la valutazione delle prestazioni di tali soluzioni tecnologiche a confronto.</a:t>
            </a:r>
          </a:p>
          <a:p>
            <a:pPr marL="228600" indent="-228600">
              <a:buAutoNum type="arabicPeriod"/>
            </a:pP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F818F7-BE8B-41B0-9798-28F2120C1504}" type="slidenum">
              <a:rPr lang="it-IT" smtClean="0"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783339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1- Quasi il 50% delle </a:t>
            </a:r>
            <a:r>
              <a:rPr lang="it-IT" b="1" dirty="0"/>
              <a:t>emissioni di Gas Serra </a:t>
            </a:r>
            <a:r>
              <a:rPr lang="it-IT" dirty="0"/>
              <a:t>sono dovute alla produzione di energia e calore. In questo contesto, le città ed in particolare gli edifici contribuiscono per quasi il 40% dei consumi, e quindi delle emissioni. </a:t>
            </a:r>
          </a:p>
          <a:p>
            <a:endParaRPr lang="it-IT" dirty="0"/>
          </a:p>
          <a:p>
            <a:r>
              <a:rPr lang="it-IT" dirty="0"/>
              <a:t>2- Per cercare di </a:t>
            </a:r>
            <a:r>
              <a:rPr lang="it-IT" b="1" dirty="0"/>
              <a:t>ridurre le emissioni </a:t>
            </a:r>
            <a:r>
              <a:rPr lang="it-IT" dirty="0"/>
              <a:t>diventa quindi necessario ripensare l’edificio in maniera innovativa, che sia capace di ridurre i propri consumi e al contempo produrre l’energia di cui </a:t>
            </a:r>
            <a:r>
              <a:rPr lang="it-IT" dirty="0" err="1"/>
              <a:t>neccessita</a:t>
            </a:r>
            <a:r>
              <a:rPr lang="it-IT" dirty="0"/>
              <a:t> per l’intero ciclo di vita. </a:t>
            </a:r>
          </a:p>
          <a:p>
            <a:endParaRPr lang="it-IT" dirty="0"/>
          </a:p>
          <a:p>
            <a:r>
              <a:rPr lang="it-IT" b="1" dirty="0"/>
              <a:t>3- L’involucro</a:t>
            </a:r>
            <a:r>
              <a:rPr lang="it-IT" dirty="0"/>
              <a:t> gioca un ruolo fondamentale in questo contesto, essendo esso il punto di contatto tra ambiente interno ed ambiente esterno, elemento mediatore tra le esigenze di abitabilità e le condizioni esterne. La ricerca limita il proprio studio proprio all’analisi di innovativi componenti per l’involucro edilizio. </a:t>
            </a:r>
          </a:p>
          <a:p>
            <a:endParaRPr lang="it-IT" dirty="0"/>
          </a:p>
          <a:p>
            <a:r>
              <a:rPr lang="it-IT" b="1" dirty="0"/>
              <a:t>4- L’obiettivo</a:t>
            </a:r>
            <a:r>
              <a:rPr lang="it-IT" dirty="0"/>
              <a:t> dello studio è quello di analizzare e confrontare i comportamenti termici di due innovativi prodotti. Da una parte prodotto leggeri (aerogel), dall’altra prodotti massivi (PCM). </a:t>
            </a:r>
          </a:p>
          <a:p>
            <a:endParaRPr lang="it-IT" dirty="0"/>
          </a:p>
          <a:p>
            <a:r>
              <a:rPr lang="it-IT" dirty="0"/>
              <a:t>5- Per raggiungere tale obiettivo, la ricerca è sviluppata in due fasi: </a:t>
            </a:r>
          </a:p>
          <a:p>
            <a:endParaRPr lang="it-IT" dirty="0"/>
          </a:p>
          <a:p>
            <a:pPr marL="228600" indent="-228600">
              <a:buAutoNum type="alphaLcPeriod"/>
            </a:pPr>
            <a:r>
              <a:rPr lang="it-IT" dirty="0"/>
              <a:t>Analisi delle prestazioni dell’aerogel su un caso sperimentale (pannelli di spessore 1 – 2 cm)</a:t>
            </a:r>
          </a:p>
          <a:p>
            <a:pPr marL="228600" indent="-228600">
              <a:buAutoNum type="alphaLcPeriod"/>
            </a:pPr>
            <a:r>
              <a:rPr lang="it-IT" dirty="0"/>
              <a:t>Sviluppo di un prodotto a base di PCM</a:t>
            </a:r>
          </a:p>
          <a:p>
            <a:pPr marL="228600" indent="-228600">
              <a:buAutoNum type="alphaLcPeriod"/>
            </a:pPr>
            <a:endParaRPr lang="it-IT" dirty="0"/>
          </a:p>
          <a:p>
            <a:pPr marL="0" indent="0">
              <a:buNone/>
            </a:pPr>
            <a:r>
              <a:rPr lang="it-IT" dirty="0"/>
              <a:t>6- Si attendono come risultati, la valutazione delle prestazioni di tali soluzioni tecnologiche a confronto.</a:t>
            </a:r>
          </a:p>
          <a:p>
            <a:pPr marL="228600" indent="-228600">
              <a:buAutoNum type="arabicPeriod"/>
            </a:pP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F818F7-BE8B-41B0-9798-28F2120C1504}" type="slidenum">
              <a:rPr lang="it-IT" smtClean="0"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161538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1- Quasi il 50% delle </a:t>
            </a:r>
            <a:r>
              <a:rPr lang="it-IT" b="1" dirty="0"/>
              <a:t>emissioni di Gas Serra </a:t>
            </a:r>
            <a:r>
              <a:rPr lang="it-IT" dirty="0"/>
              <a:t>sono dovute alla produzione di energia e calore. In questo contesto, le città ed in particolare gli edifici contribuiscono per quasi il 40% dei consumi, e quindi delle emissioni. </a:t>
            </a:r>
          </a:p>
          <a:p>
            <a:endParaRPr lang="it-IT" dirty="0"/>
          </a:p>
          <a:p>
            <a:r>
              <a:rPr lang="it-IT" dirty="0"/>
              <a:t>2- Per cercare di </a:t>
            </a:r>
            <a:r>
              <a:rPr lang="it-IT" b="1" dirty="0"/>
              <a:t>ridurre le emissioni </a:t>
            </a:r>
            <a:r>
              <a:rPr lang="it-IT" dirty="0"/>
              <a:t>diventa quindi necessario ripensare l’edificio in maniera innovativa, che sia capace di ridurre i propri consumi e al contempo produrre l’energia di cui </a:t>
            </a:r>
            <a:r>
              <a:rPr lang="it-IT" dirty="0" err="1"/>
              <a:t>neccessita</a:t>
            </a:r>
            <a:r>
              <a:rPr lang="it-IT" dirty="0"/>
              <a:t> per l’intero ciclo di vita. </a:t>
            </a:r>
          </a:p>
          <a:p>
            <a:endParaRPr lang="it-IT" dirty="0"/>
          </a:p>
          <a:p>
            <a:r>
              <a:rPr lang="it-IT" b="1" dirty="0"/>
              <a:t>3- L’involucro</a:t>
            </a:r>
            <a:r>
              <a:rPr lang="it-IT" dirty="0"/>
              <a:t> gioca un ruolo fondamentale in questo contesto, essendo esso il punto di contatto tra ambiente interno ed ambiente esterno, elemento mediatore tra le esigenze di abitabilità e le condizioni esterne. La ricerca limita il proprio studio proprio all’analisi di innovativi componenti per l’involucro edilizio. </a:t>
            </a:r>
          </a:p>
          <a:p>
            <a:endParaRPr lang="it-IT" dirty="0"/>
          </a:p>
          <a:p>
            <a:r>
              <a:rPr lang="it-IT" b="1" dirty="0"/>
              <a:t>4- L’obiettivo</a:t>
            </a:r>
            <a:r>
              <a:rPr lang="it-IT" dirty="0"/>
              <a:t> dello studio è quello di analizzare e confrontare i comportamenti termici di due innovativi prodotti. Da una parte prodotto leggeri (aerogel), dall’altra prodotti massivi (PCM). </a:t>
            </a:r>
          </a:p>
          <a:p>
            <a:endParaRPr lang="it-IT" dirty="0"/>
          </a:p>
          <a:p>
            <a:r>
              <a:rPr lang="it-IT" dirty="0"/>
              <a:t>5- Per raggiungere tale obiettivo, la ricerca è sviluppata in due fasi: </a:t>
            </a:r>
          </a:p>
          <a:p>
            <a:endParaRPr lang="it-IT" dirty="0"/>
          </a:p>
          <a:p>
            <a:pPr marL="228600" indent="-228600">
              <a:buAutoNum type="alphaLcPeriod"/>
            </a:pPr>
            <a:r>
              <a:rPr lang="it-IT" dirty="0"/>
              <a:t>Analisi delle prestazioni dell’aerogel su un caso sperimentale (pannelli di spessore 1 – 2 cm)</a:t>
            </a:r>
          </a:p>
          <a:p>
            <a:pPr marL="228600" indent="-228600">
              <a:buAutoNum type="alphaLcPeriod"/>
            </a:pPr>
            <a:r>
              <a:rPr lang="it-IT" dirty="0"/>
              <a:t>Sviluppo di un prodotto a base di PCM</a:t>
            </a:r>
          </a:p>
          <a:p>
            <a:pPr marL="228600" indent="-228600">
              <a:buAutoNum type="alphaLcPeriod"/>
            </a:pPr>
            <a:endParaRPr lang="it-IT" dirty="0"/>
          </a:p>
          <a:p>
            <a:pPr marL="0" indent="0">
              <a:buNone/>
            </a:pPr>
            <a:r>
              <a:rPr lang="it-IT" dirty="0"/>
              <a:t>6- Si attendono come risultati, la valutazione delle prestazioni di tali soluzioni tecnologiche a confronto.</a:t>
            </a:r>
          </a:p>
          <a:p>
            <a:pPr marL="228600" indent="-228600">
              <a:buAutoNum type="arabicPeriod"/>
            </a:pP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F818F7-BE8B-41B0-9798-28F2120C1504}" type="slidenum">
              <a:rPr lang="it-IT" smtClean="0"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495844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1- Quasi il 50% delle </a:t>
            </a:r>
            <a:r>
              <a:rPr lang="it-IT" b="1" dirty="0"/>
              <a:t>emissioni di Gas Serra </a:t>
            </a:r>
            <a:r>
              <a:rPr lang="it-IT" dirty="0"/>
              <a:t>sono dovute alla produzione di energia e calore. In questo contesto, le città ed in particolare gli edifici contribuiscono per quasi il 40% dei consumi, e quindi delle emissioni. </a:t>
            </a:r>
          </a:p>
          <a:p>
            <a:endParaRPr lang="it-IT" dirty="0"/>
          </a:p>
          <a:p>
            <a:r>
              <a:rPr lang="it-IT" dirty="0"/>
              <a:t>2- Per cercare di </a:t>
            </a:r>
            <a:r>
              <a:rPr lang="it-IT" b="1" dirty="0"/>
              <a:t>ridurre le emissioni </a:t>
            </a:r>
            <a:r>
              <a:rPr lang="it-IT" dirty="0"/>
              <a:t>diventa quindi necessario ripensare l’edificio in maniera innovativa, che sia capace di ridurre i propri consumi e al contempo produrre l’energia di cui </a:t>
            </a:r>
            <a:r>
              <a:rPr lang="it-IT" dirty="0" err="1"/>
              <a:t>neccessita</a:t>
            </a:r>
            <a:r>
              <a:rPr lang="it-IT" dirty="0"/>
              <a:t> per l’intero ciclo di vita. </a:t>
            </a:r>
          </a:p>
          <a:p>
            <a:endParaRPr lang="it-IT" dirty="0"/>
          </a:p>
          <a:p>
            <a:r>
              <a:rPr lang="it-IT" b="1" dirty="0"/>
              <a:t>3- L’involucro</a:t>
            </a:r>
            <a:r>
              <a:rPr lang="it-IT" dirty="0"/>
              <a:t> gioca un ruolo fondamentale in questo contesto, essendo esso il punto di contatto tra ambiente interno ed ambiente esterno, elemento mediatore tra le esigenze di abitabilità e le condizioni esterne. La ricerca limita il proprio studio proprio all’analisi di innovativi componenti per l’involucro edilizio. </a:t>
            </a:r>
          </a:p>
          <a:p>
            <a:endParaRPr lang="it-IT" dirty="0"/>
          </a:p>
          <a:p>
            <a:r>
              <a:rPr lang="it-IT" b="1" dirty="0"/>
              <a:t>4- L’obiettivo</a:t>
            </a:r>
            <a:r>
              <a:rPr lang="it-IT" dirty="0"/>
              <a:t> dello studio è quello di analizzare e confrontare i comportamenti termici di due innovativi prodotti. Da una parte prodotto leggeri (aerogel), dall’altra prodotti massivi (PCM). </a:t>
            </a:r>
          </a:p>
          <a:p>
            <a:endParaRPr lang="it-IT" dirty="0"/>
          </a:p>
          <a:p>
            <a:r>
              <a:rPr lang="it-IT" dirty="0"/>
              <a:t>5- Per raggiungere tale obiettivo, la ricerca è sviluppata in due fasi: </a:t>
            </a:r>
          </a:p>
          <a:p>
            <a:endParaRPr lang="it-IT" dirty="0"/>
          </a:p>
          <a:p>
            <a:pPr marL="228600" indent="-228600">
              <a:buAutoNum type="alphaLcPeriod"/>
            </a:pPr>
            <a:r>
              <a:rPr lang="it-IT" dirty="0"/>
              <a:t>Analisi delle prestazioni dell’aerogel su un caso sperimentale (pannelli di spessore 1 – 2 cm)</a:t>
            </a:r>
          </a:p>
          <a:p>
            <a:pPr marL="228600" indent="-228600">
              <a:buAutoNum type="alphaLcPeriod"/>
            </a:pPr>
            <a:r>
              <a:rPr lang="it-IT" dirty="0"/>
              <a:t>Sviluppo di un prodotto a base di PCM</a:t>
            </a:r>
          </a:p>
          <a:p>
            <a:pPr marL="228600" indent="-228600">
              <a:buAutoNum type="alphaLcPeriod"/>
            </a:pPr>
            <a:endParaRPr lang="it-IT" dirty="0"/>
          </a:p>
          <a:p>
            <a:pPr marL="0" indent="0">
              <a:buNone/>
            </a:pPr>
            <a:r>
              <a:rPr lang="it-IT" dirty="0"/>
              <a:t>6- Si attendono come risultati, la valutazione delle prestazioni di tali soluzioni tecnologiche a confronto.</a:t>
            </a:r>
          </a:p>
          <a:p>
            <a:pPr marL="228600" indent="-228600">
              <a:buAutoNum type="arabicPeriod"/>
            </a:pP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F818F7-BE8B-41B0-9798-28F2120C1504}" type="slidenum">
              <a:rPr lang="it-IT" smtClean="0"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192876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FEA9E0-08BF-4DE1-B941-7C3549C01D32}" type="slidenum">
              <a:rPr lang="it-IT" smtClean="0"/>
              <a:t>19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391463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1-Negli ultimi anni è stata studiata la possibilità di realizzare dispositivi optoelettronici utilizzando come materiali attivi i quantum dot colloidali (CQD), ovvero </a:t>
            </a:r>
            <a:r>
              <a:rPr lang="it-IT" dirty="0" err="1"/>
              <a:t>nanocristalli</a:t>
            </a:r>
            <a:r>
              <a:rPr lang="it-IT" dirty="0"/>
              <a:t> di semiconduttori sospesi in soluzione, il cui spettro di assorbimento può essere regolato in fase di fabbricazione, essendo legato alla loro dimensione. Questi materiali promettono di superare i limiti della tecnologia attuale grazie alla possibilità di essere depositati su diversi substrati, tramite processi semplici ed economici.</a:t>
            </a:r>
          </a:p>
          <a:p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Depositando, tramite opportuno scambio del legante originale, una soluzione commerciale di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nanocristalli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di solfuro di piombo di 4.7 nm di diametro sono stati realizzati i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fotorivelatori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(fotoconduttori), su substrati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interdigitati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oro su un wafer di silicio ricoperto da ossido, che mostrano una resistenza variabile in funzione della lunghezza d’onda e intensità della radiazione incidente.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spettro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di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assorbimento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tipico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fotorivelatori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quantum dot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presenta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una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risposta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passa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-basso, con un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picco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eccitonico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differente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seconda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della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dimensione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delle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nanoparticelle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 per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quanto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riguarda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il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PbS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di 4.7 nm di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diametro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utilizzato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questo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presenta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intorno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1300 nm.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Ponendo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un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filtro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silicio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sopra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il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film di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nanocristalli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è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possibile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rendere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dispositivi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non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sensibili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alle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lunghezze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d’onda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dello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spettro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visibile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(350-900 nm), dove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tipicamente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emettono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le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lampade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LED o a Neon; in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questo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modo è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possibile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utilizzare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fotoconduttori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schermati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come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rivelatori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di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fiamma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per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uso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interno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rendendo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la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loro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caratteristica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di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tipo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passa-banda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1000 e 1500 nm.</a:t>
            </a:r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FEA9E0-08BF-4DE1-B941-7C3549C01D32}" type="slidenum">
              <a:rPr lang="it-IT" smtClean="0"/>
              <a:t>22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916975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2- I sensori sono stati successivamente caratterizzati andando a valutare la loro variazione di resistenza in funzione della distanza dalla fiamma di una candela, misurando contemporaneamente la potenza ottica irradiata. La lettura è stata eseguita misurando la tensione presente tra il fotoconduttore e un resistore di valore pari a metà del valore della resistenza del sensore in presenza di illuminazione ambientale, connessi in serie e polarizzati con 5V tramite un microcontrollore con un ADC a 10 bit (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arduino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1024 valori possibili).</a:t>
            </a:r>
          </a:p>
          <a:p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figura sono riportati gli andamenti della tensione ADC misurata in condizioni di buio, di illuminazione ambientale e in presenza di una fiamma a diverse distanze dal dispositivo.</a:t>
            </a:r>
          </a:p>
          <a:p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Nonostante il sensore schermato risulti in parte sensibile anche all’illuminazione ambientale a neon, mostrando inoltre una componente di rumore sulla lettura di circa 20 LSB</a:t>
            </a:r>
            <a:r>
              <a:rPr lang="it-IT" sz="1200" kern="1200" baseline="-25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è stata valutata una sensibilità maggiore di 3 m di distanza dalla sorgente luminosa, con un field of </a:t>
            </a:r>
            <a:r>
              <a:rPr lang="it-IT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view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pari a circa 120°.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FEA9E0-08BF-4DE1-B941-7C3549C01D32}" type="slidenum">
              <a:rPr lang="it-IT" smtClean="0"/>
              <a:t>23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826405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dirty="0"/>
              <a:t>Grazie all’utilizzo di strumenti di misura sperimentali, installati a bordo di una </a:t>
            </a:r>
            <a:r>
              <a:rPr lang="it-IT" i="1" dirty="0"/>
              <a:t>mote Arduino </a:t>
            </a:r>
            <a:r>
              <a:rPr lang="it-IT" i="1" dirty="0" err="1"/>
              <a:t>based</a:t>
            </a:r>
            <a:r>
              <a:rPr lang="it-IT" dirty="0"/>
              <a:t>, si possono monitorare le grandezze di interesse.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it-IT" dirty="0"/>
              <a:t>Sulla sinistra una piattaforma multisensoriale per il riconoscimento di eventi anomali all’interno degli edifici (incendi, fughe di gas, terremoti, allagamenti). Caratterizzato da: i) un sensore di rilevazione di fiamma sviluppato dal laboratorio di </a:t>
            </a:r>
            <a:r>
              <a:rPr lang="it-IT" dirty="0" err="1"/>
              <a:t>Colace</a:t>
            </a:r>
            <a:r>
              <a:rPr lang="it-IT" dirty="0"/>
              <a:t>; ii) un algoritmo di filtraggio per ottenere la concentrazione di CO, CO2 e NH3; iii) sensore ultrasuoni per riconoscere gli allagamenti. Raccoglie informazioni importanti per le squadre di soccorso interessate in caso di evento calamitoso.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it-IT" dirty="0"/>
              <a:t>Sulla destra una piattaforma multisensoriale per valutare la salubrità di un ambiente indoor. Considerando le grandezze normate dalla legge (TUS) si monitorizza lo stato di salute dell’edificio in termini di: qualità dell’aria, inquinamento acustico, inquinamento luminoso, livello di vibrazioni, condizioni </a:t>
            </a:r>
            <a:r>
              <a:rPr lang="it-IT" dirty="0" err="1"/>
              <a:t>termoigrometriche</a:t>
            </a:r>
            <a:r>
              <a:rPr lang="it-IT" dirty="0"/>
              <a:t>. Raccoglie informazioni importanti per la gestione e la manutenzione degli impianti di un edificio.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dirty="0"/>
              <a:t>Si è realizzata una rete </a:t>
            </a:r>
            <a:r>
              <a:rPr lang="it-IT" dirty="0" err="1"/>
              <a:t>customizzabile</a:t>
            </a:r>
            <a:r>
              <a:rPr lang="it-IT" dirty="0"/>
              <a:t> a basso impatto di installazione basata sui protocolli definiti dall’IoT.</a:t>
            </a:r>
          </a:p>
          <a:p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FEA9E0-08BF-4DE1-B941-7C3549C01D32}" type="slidenum">
              <a:rPr lang="it-IT" smtClean="0"/>
              <a:t>24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466379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La rete fissa è il risultato di un’istallazione, da parte dell’azienda </a:t>
            </a:r>
            <a:r>
              <a:rPr lang="it-IT" dirty="0" err="1"/>
              <a:t>Tecnorad</a:t>
            </a:r>
            <a:r>
              <a:rPr lang="it-IT" dirty="0"/>
              <a:t>, di un sistema industriale cablato per la raccolta di informazioni che caratterizzano le aule del blocco T3 del Dipartimento di Ingegneria: </a:t>
            </a:r>
          </a:p>
          <a:p>
            <a:pPr marL="228600" indent="-228600">
              <a:buAutoNum type="arabicPeriod"/>
            </a:pPr>
            <a:r>
              <a:rPr lang="it-IT" dirty="0"/>
              <a:t>Consumi energetici e andamento delle grandezze associate tramite Ducati </a:t>
            </a:r>
            <a:r>
              <a:rPr lang="it-IT" dirty="0" err="1"/>
              <a:t>Meter</a:t>
            </a:r>
            <a:r>
              <a:rPr lang="it-IT" dirty="0"/>
              <a:t>.</a:t>
            </a:r>
          </a:p>
          <a:p>
            <a:pPr marL="228600" indent="-228600">
              <a:buAutoNum type="arabicPeriod"/>
            </a:pPr>
            <a:r>
              <a:rPr lang="it-IT" dirty="0"/>
              <a:t>Dati ambientali, come la luminosità o la concentrazione di CO2 tramite sensori </a:t>
            </a:r>
            <a:r>
              <a:rPr lang="it-IT" dirty="0" err="1"/>
              <a:t>EnOcean</a:t>
            </a:r>
            <a:r>
              <a:rPr lang="it-IT" dirty="0"/>
              <a:t>.</a:t>
            </a:r>
          </a:p>
          <a:p>
            <a:pPr marL="0" indent="0">
              <a:buNone/>
            </a:pPr>
            <a:r>
              <a:rPr lang="it-IT" dirty="0"/>
              <a:t>Il tutto gestito da PLC industriale </a:t>
            </a:r>
            <a:r>
              <a:rPr lang="it-IT" dirty="0" err="1"/>
              <a:t>Beckhoff</a:t>
            </a:r>
            <a:r>
              <a:rPr lang="it-IT" dirty="0"/>
              <a:t> che permette l’aggregazione e la raccolta dei dati acquisiti. 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FEA9E0-08BF-4DE1-B941-7C3549C01D32}" type="slidenum">
              <a:rPr lang="it-IT" smtClean="0"/>
              <a:t>25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66116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>
            <a:extLst>
              <a:ext uri="{FF2B5EF4-FFF2-40B4-BE49-F238E27FC236}">
                <a16:creationId xmlns="" xmlns:a16="http://schemas.microsoft.com/office/drawing/2014/main" id="{CE72AED3-6A77-42CA-907C-2911D7B5479A}"/>
              </a:ext>
            </a:extLst>
          </p:cNvPr>
          <p:cNvSpPr/>
          <p:nvPr userDrawn="1"/>
        </p:nvSpPr>
        <p:spPr>
          <a:xfrm>
            <a:off x="1849670" y="0"/>
            <a:ext cx="5444659" cy="6858000"/>
          </a:xfrm>
          <a:prstGeom prst="rect">
            <a:avLst/>
          </a:prstGeom>
          <a:solidFill>
            <a:srgbClr val="E14B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49670" y="3814009"/>
            <a:ext cx="5444659" cy="780447"/>
          </a:xfrm>
        </p:spPr>
        <p:txBody>
          <a:bodyPr anchor="b">
            <a:normAutofit/>
          </a:bodyPr>
          <a:lstStyle>
            <a:lvl1pPr algn="l">
              <a:defRPr sz="5400" spc="-100" baseline="0">
                <a:solidFill>
                  <a:sysClr val="windowText" lastClr="000000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49670" y="4710308"/>
            <a:ext cx="5444659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none" spc="0" baseline="0">
                <a:solidFill>
                  <a:sysClr val="windowText" lastClr="00000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endParaRPr lang="en-US" dirty="0"/>
          </a:p>
        </p:txBody>
      </p:sp>
      <p:grpSp>
        <p:nvGrpSpPr>
          <p:cNvPr id="17" name="Gruppo 16">
            <a:extLst>
              <a:ext uri="{FF2B5EF4-FFF2-40B4-BE49-F238E27FC236}">
                <a16:creationId xmlns="" xmlns:a16="http://schemas.microsoft.com/office/drawing/2014/main" id="{00465648-61AF-4F55-927C-56319D550585}"/>
              </a:ext>
            </a:extLst>
          </p:cNvPr>
          <p:cNvGrpSpPr/>
          <p:nvPr userDrawn="1"/>
        </p:nvGrpSpPr>
        <p:grpSpPr>
          <a:xfrm>
            <a:off x="1849670" y="0"/>
            <a:ext cx="5444659" cy="2758893"/>
            <a:chOff x="354562" y="154658"/>
            <a:chExt cx="5444659" cy="2758893"/>
          </a:xfrm>
        </p:grpSpPr>
        <p:pic>
          <p:nvPicPr>
            <p:cNvPr id="7" name="Immagine 6">
              <a:extLst>
                <a:ext uri="{FF2B5EF4-FFF2-40B4-BE49-F238E27FC236}">
                  <a16:creationId xmlns="" xmlns:a16="http://schemas.microsoft.com/office/drawing/2014/main" id="{521D96BE-720E-49D0-9EEE-8CB8A41BA56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354562" y="154658"/>
              <a:ext cx="5444659" cy="1867147"/>
            </a:xfrm>
            <a:prstGeom prst="rect">
              <a:avLst/>
            </a:prstGeom>
          </p:spPr>
        </p:pic>
        <p:sp>
          <p:nvSpPr>
            <p:cNvPr id="8" name="Rettangolo 7">
              <a:extLst>
                <a:ext uri="{FF2B5EF4-FFF2-40B4-BE49-F238E27FC236}">
                  <a16:creationId xmlns="" xmlns:a16="http://schemas.microsoft.com/office/drawing/2014/main" id="{27F36A9E-1A57-4248-99C8-90668B309D69}"/>
                </a:ext>
              </a:extLst>
            </p:cNvPr>
            <p:cNvSpPr/>
            <p:nvPr userDrawn="1"/>
          </p:nvSpPr>
          <p:spPr>
            <a:xfrm>
              <a:off x="354562" y="1990221"/>
              <a:ext cx="5444659" cy="923330"/>
            </a:xfrm>
            <a:prstGeom prst="rect">
              <a:avLst/>
            </a:prstGeom>
            <a:solidFill>
              <a:srgbClr val="E14B3B"/>
            </a:solidFill>
          </p:spPr>
          <p:txBody>
            <a:bodyPr wrap="square">
              <a:spAutoFit/>
            </a:bodyPr>
            <a:lstStyle/>
            <a:p>
              <a:r>
                <a:rPr lang="it-IT" dirty="0"/>
                <a:t>Efficientamento e diagnostica energetica negli Smart Building: progettazione, monitoraggio integrato e analisi comportamentale</a:t>
              </a:r>
              <a:endParaRPr lang="en-GB" dirty="0"/>
            </a:p>
          </p:txBody>
        </p:sp>
      </p:grpSp>
      <p:pic>
        <p:nvPicPr>
          <p:cNvPr id="13" name="Immagine 12">
            <a:extLst>
              <a:ext uri="{FF2B5EF4-FFF2-40B4-BE49-F238E27FC236}">
                <a16:creationId xmlns="" xmlns:a16="http://schemas.microsoft.com/office/drawing/2014/main" id="{49B0E8ED-D85F-4F96-B2C8-29E47368F9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767687" y="6008889"/>
            <a:ext cx="1295722" cy="779980"/>
          </a:xfrm>
          <a:prstGeom prst="rect">
            <a:avLst/>
          </a:prstGeom>
        </p:spPr>
      </p:pic>
      <p:sp>
        <p:nvSpPr>
          <p:cNvPr id="14" name="Rettangolo 13">
            <a:extLst>
              <a:ext uri="{FF2B5EF4-FFF2-40B4-BE49-F238E27FC236}">
                <a16:creationId xmlns="" xmlns:a16="http://schemas.microsoft.com/office/drawing/2014/main" id="{4F23FD53-E936-4B35-9EDD-90985974EAF9}"/>
              </a:ext>
            </a:extLst>
          </p:cNvPr>
          <p:cNvSpPr/>
          <p:nvPr userDrawn="1"/>
        </p:nvSpPr>
        <p:spPr>
          <a:xfrm>
            <a:off x="7633418" y="5431808"/>
            <a:ext cx="1429991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it-IT" sz="1050" noProof="0" dirty="0">
                <a:solidFill>
                  <a:srgbClr val="25226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 progetto EDESMART è finanziato da</a:t>
            </a:r>
          </a:p>
        </p:txBody>
      </p:sp>
    </p:spTree>
    <p:extLst>
      <p:ext uri="{BB962C8B-B14F-4D97-AF65-F5344CB8AC3E}">
        <p14:creationId xmlns:p14="http://schemas.microsoft.com/office/powerpoint/2010/main" val="3621798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dirty="0"/>
              <a:t>Modifica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72403" y="6655175"/>
            <a:ext cx="3439922" cy="143394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8048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_D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279" y="1207565"/>
            <a:ext cx="8312326" cy="5181382"/>
          </a:xfrm>
        </p:spPr>
        <p:txBody>
          <a:bodyPr/>
          <a:lstStyle/>
          <a:p>
            <a:pPr lvl="0"/>
            <a:r>
              <a:rPr lang="it-IT" dirty="0"/>
              <a:t>Modifica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9" name="Rettangolo 8">
            <a:extLst>
              <a:ext uri="{FF2B5EF4-FFF2-40B4-BE49-F238E27FC236}">
                <a16:creationId xmlns="" xmlns:a16="http://schemas.microsoft.com/office/drawing/2014/main" id="{2A2FF4ED-5FFA-4235-8660-56F61C9BA343}"/>
              </a:ext>
            </a:extLst>
          </p:cNvPr>
          <p:cNvSpPr/>
          <p:nvPr userDrawn="1"/>
        </p:nvSpPr>
        <p:spPr>
          <a:xfrm>
            <a:off x="0" y="864974"/>
            <a:ext cx="9151495" cy="59930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72403" y="6655175"/>
            <a:ext cx="3439922" cy="143394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‹n.›</a:t>
            </a:fld>
            <a:endParaRPr lang="en-US" dirty="0"/>
          </a:p>
        </p:txBody>
      </p:sp>
      <p:sp>
        <p:nvSpPr>
          <p:cNvPr id="4" name="Rettangolo 3">
            <a:extLst>
              <a:ext uri="{FF2B5EF4-FFF2-40B4-BE49-F238E27FC236}">
                <a16:creationId xmlns="" xmlns:a16="http://schemas.microsoft.com/office/drawing/2014/main" id="{E57C0C52-CE75-418A-8308-24564ECAFE0C}"/>
              </a:ext>
            </a:extLst>
          </p:cNvPr>
          <p:cNvSpPr/>
          <p:nvPr userDrawn="1"/>
        </p:nvSpPr>
        <p:spPr>
          <a:xfrm>
            <a:off x="-7495" y="6598715"/>
            <a:ext cx="9151495" cy="259285"/>
          </a:xfrm>
          <a:prstGeom prst="rect">
            <a:avLst/>
          </a:prstGeom>
          <a:solidFill>
            <a:srgbClr val="E14B3B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ttangolo 6">
            <a:extLst>
              <a:ext uri="{FF2B5EF4-FFF2-40B4-BE49-F238E27FC236}">
                <a16:creationId xmlns="" xmlns:a16="http://schemas.microsoft.com/office/drawing/2014/main" id="{EFCB216E-4815-4BC1-AEDC-99AA1325CD5B}"/>
              </a:ext>
            </a:extLst>
          </p:cNvPr>
          <p:cNvSpPr/>
          <p:nvPr userDrawn="1"/>
        </p:nvSpPr>
        <p:spPr>
          <a:xfrm rot="5400000">
            <a:off x="6146185" y="3606472"/>
            <a:ext cx="5742277" cy="259285"/>
          </a:xfrm>
          <a:prstGeom prst="rect">
            <a:avLst/>
          </a:prstGeom>
          <a:solidFill>
            <a:srgbClr val="E14B3B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ttangolo 7">
            <a:extLst>
              <a:ext uri="{FF2B5EF4-FFF2-40B4-BE49-F238E27FC236}">
                <a16:creationId xmlns="" xmlns:a16="http://schemas.microsoft.com/office/drawing/2014/main" id="{90146369-7339-4ED2-AB65-D8BEAC7DE50E}"/>
              </a:ext>
            </a:extLst>
          </p:cNvPr>
          <p:cNvSpPr/>
          <p:nvPr userDrawn="1"/>
        </p:nvSpPr>
        <p:spPr>
          <a:xfrm rot="5400000">
            <a:off x="-2744722" y="3602201"/>
            <a:ext cx="5733739" cy="259285"/>
          </a:xfrm>
          <a:prstGeom prst="rect">
            <a:avLst/>
          </a:prstGeom>
          <a:solidFill>
            <a:srgbClr val="E14B3B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9704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olo e contenuto_D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279" y="1207565"/>
            <a:ext cx="8312326" cy="5181382"/>
          </a:xfrm>
        </p:spPr>
        <p:txBody>
          <a:bodyPr/>
          <a:lstStyle/>
          <a:p>
            <a:pPr lvl="0"/>
            <a:r>
              <a:rPr lang="it-IT" dirty="0"/>
              <a:t>Modifica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72403" y="6655175"/>
            <a:ext cx="3439922" cy="143394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‹n.›</a:t>
            </a:fld>
            <a:endParaRPr lang="en-US" dirty="0"/>
          </a:p>
        </p:txBody>
      </p:sp>
      <p:sp>
        <p:nvSpPr>
          <p:cNvPr id="4" name="Rettangolo 3">
            <a:extLst>
              <a:ext uri="{FF2B5EF4-FFF2-40B4-BE49-F238E27FC236}">
                <a16:creationId xmlns="" xmlns:a16="http://schemas.microsoft.com/office/drawing/2014/main" id="{E57C0C52-CE75-418A-8308-24564ECAFE0C}"/>
              </a:ext>
            </a:extLst>
          </p:cNvPr>
          <p:cNvSpPr/>
          <p:nvPr userDrawn="1"/>
        </p:nvSpPr>
        <p:spPr>
          <a:xfrm>
            <a:off x="-7495" y="6598715"/>
            <a:ext cx="9151495" cy="259285"/>
          </a:xfrm>
          <a:prstGeom prst="rect">
            <a:avLst/>
          </a:prstGeom>
          <a:solidFill>
            <a:srgbClr val="E14B3B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ttangolo 6">
            <a:extLst>
              <a:ext uri="{FF2B5EF4-FFF2-40B4-BE49-F238E27FC236}">
                <a16:creationId xmlns="" xmlns:a16="http://schemas.microsoft.com/office/drawing/2014/main" id="{EFCB216E-4815-4BC1-AEDC-99AA1325CD5B}"/>
              </a:ext>
            </a:extLst>
          </p:cNvPr>
          <p:cNvSpPr/>
          <p:nvPr userDrawn="1"/>
        </p:nvSpPr>
        <p:spPr>
          <a:xfrm rot="5400000">
            <a:off x="6146185" y="3606472"/>
            <a:ext cx="5742277" cy="259285"/>
          </a:xfrm>
          <a:prstGeom prst="rect">
            <a:avLst/>
          </a:prstGeom>
          <a:solidFill>
            <a:srgbClr val="E14B3B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ttangolo 7">
            <a:extLst>
              <a:ext uri="{FF2B5EF4-FFF2-40B4-BE49-F238E27FC236}">
                <a16:creationId xmlns="" xmlns:a16="http://schemas.microsoft.com/office/drawing/2014/main" id="{90146369-7339-4ED2-AB65-D8BEAC7DE50E}"/>
              </a:ext>
            </a:extLst>
          </p:cNvPr>
          <p:cNvSpPr/>
          <p:nvPr userDrawn="1"/>
        </p:nvSpPr>
        <p:spPr>
          <a:xfrm rot="5400000">
            <a:off x="-2744722" y="3602201"/>
            <a:ext cx="5733739" cy="259285"/>
          </a:xfrm>
          <a:prstGeom prst="rect">
            <a:avLst/>
          </a:prstGeom>
          <a:solidFill>
            <a:srgbClr val="E14B3B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5826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00934" y="1298448"/>
            <a:ext cx="5486400" cy="3255264"/>
          </a:xfrm>
        </p:spPr>
        <p:txBody>
          <a:bodyPr anchor="b">
            <a:normAutofit/>
          </a:bodyPr>
          <a:lstStyle>
            <a:lvl1pPr>
              <a:defRPr sz="54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14650" y="4672584"/>
            <a:ext cx="54864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0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6348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00934" y="746449"/>
            <a:ext cx="2606040" cy="5159829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63590" y="746449"/>
            <a:ext cx="2606040" cy="5159829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72403" y="6655175"/>
            <a:ext cx="3439922" cy="143394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642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00934" y="1023586"/>
            <a:ext cx="260604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9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00934" y="1930936"/>
            <a:ext cx="2606040" cy="4023360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63847" y="1023587"/>
            <a:ext cx="260604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9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63847" y="1930936"/>
            <a:ext cx="2606040" cy="4023360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>
          <a:xfrm>
            <a:off x="872403" y="6655175"/>
            <a:ext cx="3439922" cy="143394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3102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872403" y="6655175"/>
            <a:ext cx="3439922" cy="143394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6396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72403" y="6655175"/>
            <a:ext cx="3439922" cy="143394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84007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24" y="1143000"/>
            <a:ext cx="2125980" cy="2194560"/>
          </a:xfrm>
        </p:spPr>
        <p:txBody>
          <a:bodyPr anchor="b">
            <a:normAutofit/>
          </a:bodyPr>
          <a:lstStyle>
            <a:lvl1pPr>
              <a:defRPr sz="2800" b="0" baseline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0934" y="868680"/>
            <a:ext cx="54864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2024" y="3337560"/>
            <a:ext cx="2125980" cy="256032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5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72403" y="6655175"/>
            <a:ext cx="3439922" cy="143394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1607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24" y="1143000"/>
            <a:ext cx="2125980" cy="21945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77983" y="767419"/>
            <a:ext cx="6086423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2024" y="3340602"/>
            <a:ext cx="2125980" cy="256032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5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2624326" y="6356351"/>
            <a:ext cx="4433638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9203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72403" y="6655175"/>
            <a:ext cx="3439922" cy="143394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9161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85750" y="990600"/>
            <a:ext cx="2114550" cy="4953000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00934" y="868680"/>
            <a:ext cx="5486400" cy="5120640"/>
          </a:xfrm>
        </p:spPr>
        <p:txBody>
          <a:bodyPr vert="eaVert" anchor="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72403" y="6655175"/>
            <a:ext cx="3439922" cy="143394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7922634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5" Type="http://schemas.openxmlformats.org/officeDocument/2006/relationships/image" Target="../media/image1.png"/><Relationship Id="rId16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>
            <a:extLst>
              <a:ext uri="{FF2B5EF4-FFF2-40B4-BE49-F238E27FC236}">
                <a16:creationId xmlns="" xmlns:a16="http://schemas.microsoft.com/office/drawing/2014/main" id="{098C6321-B0F3-4FA2-B1F9-7B2DFC72888B}"/>
              </a:ext>
            </a:extLst>
          </p:cNvPr>
          <p:cNvSpPr/>
          <p:nvPr userDrawn="1"/>
        </p:nvSpPr>
        <p:spPr>
          <a:xfrm>
            <a:off x="-5935" y="864136"/>
            <a:ext cx="8867832" cy="5713946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10" name="Rectangle 7">
            <a:extLst>
              <a:ext uri="{FF2B5EF4-FFF2-40B4-BE49-F238E27FC236}">
                <a16:creationId xmlns="" xmlns:a16="http://schemas.microsoft.com/office/drawing/2014/main" id="{787435F6-9DBD-4546-AFE9-197A521B24AC}"/>
              </a:ext>
            </a:extLst>
          </p:cNvPr>
          <p:cNvSpPr/>
          <p:nvPr userDrawn="1"/>
        </p:nvSpPr>
        <p:spPr>
          <a:xfrm>
            <a:off x="-5934" y="-2"/>
            <a:ext cx="9149932" cy="864137"/>
          </a:xfrm>
          <a:prstGeom prst="rect">
            <a:avLst/>
          </a:prstGeom>
          <a:solidFill>
            <a:srgbClr val="E14B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5710" y="153456"/>
            <a:ext cx="7041539" cy="7115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dirty="0"/>
              <a:t>Fare clic per modificare lo stile del titolo dello schema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8861897" y="864135"/>
            <a:ext cx="288037" cy="5993865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0500" y="1207565"/>
            <a:ext cx="8459105" cy="51813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 dirty="0"/>
              <a:t>Modifica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01739" y="6646343"/>
            <a:ext cx="1148195" cy="1433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bg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‹n.›</a:t>
            </a:fld>
            <a:endParaRPr lang="en-US" dirty="0"/>
          </a:p>
        </p:txBody>
      </p:sp>
      <p:pic>
        <p:nvPicPr>
          <p:cNvPr id="13" name="Immagine 12">
            <a:extLst>
              <a:ext uri="{FF2B5EF4-FFF2-40B4-BE49-F238E27FC236}">
                <a16:creationId xmlns="" xmlns:a16="http://schemas.microsoft.com/office/drawing/2014/main" id="{A81F4948-7828-422A-95C8-4E8F129B5755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7797570" y="398878"/>
            <a:ext cx="1346427" cy="465257"/>
          </a:xfrm>
          <a:prstGeom prst="rect">
            <a:avLst/>
          </a:prstGeom>
        </p:spPr>
      </p:pic>
      <p:pic>
        <p:nvPicPr>
          <p:cNvPr id="15" name="Immagine 14">
            <a:extLst>
              <a:ext uri="{FF2B5EF4-FFF2-40B4-BE49-F238E27FC236}">
                <a16:creationId xmlns="" xmlns:a16="http://schemas.microsoft.com/office/drawing/2014/main" id="{4650CA2E-292B-4699-A201-A523626E3040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8512612" y="-15324"/>
            <a:ext cx="631385" cy="380072"/>
          </a:xfrm>
          <a:prstGeom prst="rect">
            <a:avLst/>
          </a:prstGeom>
        </p:spPr>
      </p:pic>
      <p:sp>
        <p:nvSpPr>
          <p:cNvPr id="17" name="Rettangolo 16">
            <a:extLst>
              <a:ext uri="{FF2B5EF4-FFF2-40B4-BE49-F238E27FC236}">
                <a16:creationId xmlns="" xmlns:a16="http://schemas.microsoft.com/office/drawing/2014/main" id="{9AA62159-BE89-442D-A8AE-E73DB87C9AC7}"/>
              </a:ext>
            </a:extLst>
          </p:cNvPr>
          <p:cNvSpPr/>
          <p:nvPr userDrawn="1"/>
        </p:nvSpPr>
        <p:spPr>
          <a:xfrm>
            <a:off x="7008281" y="-35679"/>
            <a:ext cx="152508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it-IT" sz="1050" noProof="0" dirty="0">
                <a:solidFill>
                  <a:srgbClr val="252263"/>
                </a:solidFill>
                <a:latin typeface="+mn-lt"/>
                <a:cs typeface="Times New Roman" panose="02020603050405020304" pitchFamily="18" charset="0"/>
              </a:rPr>
              <a:t>Il </a:t>
            </a:r>
            <a:r>
              <a:rPr lang="it-IT" sz="1050" noProof="0" dirty="0">
                <a:solidFill>
                  <a:srgbClr val="252263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progetto</a:t>
            </a:r>
            <a:r>
              <a:rPr lang="it-IT" sz="1050" noProof="0" dirty="0">
                <a:solidFill>
                  <a:srgbClr val="252263"/>
                </a:solidFill>
                <a:latin typeface="+mn-lt"/>
                <a:cs typeface="Times New Roman" panose="02020603050405020304" pitchFamily="18" charset="0"/>
              </a:rPr>
              <a:t> EDESMART è finanziato da</a:t>
            </a:r>
          </a:p>
        </p:txBody>
      </p:sp>
    </p:spTree>
    <p:extLst>
      <p:ext uri="{BB962C8B-B14F-4D97-AF65-F5344CB8AC3E}">
        <p14:creationId xmlns:p14="http://schemas.microsoft.com/office/powerpoint/2010/main" val="1061644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64" r:id="rId3"/>
    <p:sldLayoutId id="2147483865" r:id="rId4"/>
    <p:sldLayoutId id="2147483855" r:id="rId5"/>
    <p:sldLayoutId id="2147483856" r:id="rId6"/>
    <p:sldLayoutId id="2147483857" r:id="rId7"/>
    <p:sldLayoutId id="2147483858" r:id="rId8"/>
    <p:sldLayoutId id="2147483859" r:id="rId9"/>
    <p:sldLayoutId id="2147483860" r:id="rId10"/>
    <p:sldLayoutId id="2147483861" r:id="rId11"/>
    <p:sldLayoutId id="2147483862" r:id="rId12"/>
    <p:sldLayoutId id="2147483863" r:id="rId13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rgbClr val="B43214"/>
        </a:buClr>
        <a:buFont typeface="Wingdings 2" pitchFamily="18" charset="2"/>
        <a:buChar char=""/>
        <a:defRPr sz="1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rgbClr val="B43214"/>
        </a:buClr>
        <a:buFont typeface="Wingdings 2" pitchFamily="18" charset="2"/>
        <a:buChar char="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rgbClr val="B43214"/>
        </a:buClr>
        <a:buFont typeface="Wingdings 2" pitchFamily="18" charset="2"/>
        <a:buChar char="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rgbClr val="B43214"/>
        </a:buClr>
        <a:buFont typeface="Wingdings 2" pitchFamily="18" charset="2"/>
        <a:buChar char="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rgbClr val="B43214"/>
        </a:buClr>
        <a:buFont typeface="Wingdings 2" pitchFamily="18" charset="2"/>
        <a:buChar char="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microsoft.com/office/2007/relationships/hdphoto" Target="../media/hdphoto2.wdp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jpg"/><Relationship Id="rId5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4" Type="http://schemas.openxmlformats.org/officeDocument/2006/relationships/image" Target="../media/image14.jpg"/><Relationship Id="rId5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4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8.jpg"/><Relationship Id="rId3" Type="http://schemas.openxmlformats.org/officeDocument/2006/relationships/image" Target="../media/image19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3.png"/><Relationship Id="rId3" Type="http://schemas.openxmlformats.org/officeDocument/2006/relationships/image" Target="../media/image4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4" Type="http://schemas.openxmlformats.org/officeDocument/2006/relationships/image" Target="../media/image22.jpeg"/><Relationship Id="rId5" Type="http://schemas.openxmlformats.org/officeDocument/2006/relationships/image" Target="../media/image23.jpeg"/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4" Type="http://schemas.openxmlformats.org/officeDocument/2006/relationships/image" Target="../media/image25.tif"/><Relationship Id="rId5" Type="http://schemas.openxmlformats.org/officeDocument/2006/relationships/image" Target="../media/image26.jp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tif"/><Relationship Id="rId4" Type="http://schemas.openxmlformats.org/officeDocument/2006/relationships/image" Target="../media/image28.ti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4" Type="http://schemas.openxmlformats.org/officeDocument/2006/relationships/image" Target="../media/image30.png"/><Relationship Id="rId5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4" Type="http://schemas.openxmlformats.org/officeDocument/2006/relationships/image" Target="../media/image33.png"/><Relationship Id="rId5" Type="http://schemas.openxmlformats.org/officeDocument/2006/relationships/image" Target="../media/image34.jpg"/><Relationship Id="rId6" Type="http://schemas.openxmlformats.org/officeDocument/2006/relationships/image" Target="../media/image35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="" xmlns:a16="http://schemas.microsoft.com/office/drawing/2014/main" id="{51825408-B529-4BBA-AE38-F5E44A5214D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Giornata della Ricerca</a:t>
            </a:r>
            <a:endParaRPr lang="en-GB" dirty="0"/>
          </a:p>
        </p:txBody>
      </p:sp>
      <p:sp>
        <p:nvSpPr>
          <p:cNvPr id="5" name="Sottotitolo 4">
            <a:extLst>
              <a:ext uri="{FF2B5EF4-FFF2-40B4-BE49-F238E27FC236}">
                <a16:creationId xmlns="" xmlns:a16="http://schemas.microsoft.com/office/drawing/2014/main" id="{04BC1916-CF70-4755-B7B7-FC7873CC7F4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t-IT" dirty="0"/>
              <a:t>16 ottobre 2019</a:t>
            </a:r>
          </a:p>
          <a:p>
            <a:r>
              <a:rPr lang="it-IT" dirty="0"/>
              <a:t>prof. Stefano Panzieri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5018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E8A5351A-B268-46EF-A435-247A6625D4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Teamwork</a:t>
            </a:r>
            <a:r>
              <a:rPr lang="it-IT" dirty="0"/>
              <a:t> per Dipartimento</a:t>
            </a:r>
            <a:endParaRPr lang="en-GB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62BEB18F-13D1-4C4A-800C-66E4A52A07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0500" y="1120877"/>
            <a:ext cx="8459105" cy="5545394"/>
          </a:xfrm>
        </p:spPr>
        <p:txBody>
          <a:bodyPr>
            <a:normAutofit fontScale="70000" lnSpcReduction="20000"/>
          </a:bodyPr>
          <a:lstStyle/>
          <a:p>
            <a:r>
              <a:rPr lang="it-IT" dirty="0"/>
              <a:t>Architettura</a:t>
            </a:r>
          </a:p>
          <a:p>
            <a:pPr lvl="1"/>
            <a:r>
              <a:rPr lang="it-IT" dirty="0"/>
              <a:t>Energia: Paola Marrone; Adolfo Baratta; Simone </a:t>
            </a:r>
            <a:r>
              <a:rPr lang="it-IT" dirty="0" err="1"/>
              <a:t>Ombuen</a:t>
            </a:r>
            <a:r>
              <a:rPr lang="it-IT" dirty="0"/>
              <a:t>; ; Alberto Raimondi; </a:t>
            </a:r>
          </a:p>
          <a:p>
            <a:pPr lvl="1"/>
            <a:r>
              <a:rPr lang="it-IT" dirty="0"/>
              <a:t>Fisica Tecnica Lucia Fontana; Marco Frascarolo; </a:t>
            </a:r>
          </a:p>
          <a:p>
            <a:pPr lvl="1"/>
            <a:r>
              <a:rPr lang="it-IT" dirty="0"/>
              <a:t>Strutture: Giovanni Formica</a:t>
            </a:r>
          </a:p>
          <a:p>
            <a:r>
              <a:rPr lang="it-IT" dirty="0"/>
              <a:t>Ingegneria</a:t>
            </a:r>
          </a:p>
          <a:p>
            <a:pPr lvl="1"/>
            <a:r>
              <a:rPr lang="it-IT" dirty="0"/>
              <a:t>Automazione: Stefano Panzieri; Chiara Foglietta; Giovanni Ulivi; Andrea Gasparri; Federica Pascucci</a:t>
            </a:r>
          </a:p>
          <a:p>
            <a:pPr lvl="1"/>
            <a:r>
              <a:rPr lang="it-IT" dirty="0"/>
              <a:t>Telecomunicazioni: Anna Maria Vegni; </a:t>
            </a:r>
          </a:p>
          <a:p>
            <a:pPr lvl="1"/>
            <a:r>
              <a:rPr lang="it-IT" dirty="0"/>
              <a:t>Informatica: Luca </a:t>
            </a:r>
            <a:r>
              <a:rPr lang="it-IT" dirty="0" err="1"/>
              <a:t>Cabibbo</a:t>
            </a:r>
            <a:endParaRPr lang="it-IT" dirty="0"/>
          </a:p>
          <a:p>
            <a:pPr lvl="1"/>
            <a:r>
              <a:rPr lang="it-IT" dirty="0"/>
              <a:t>Meccanica: Ornella </a:t>
            </a:r>
            <a:r>
              <a:rPr lang="it-IT" dirty="0" err="1"/>
              <a:t>Chiavola</a:t>
            </a:r>
            <a:r>
              <a:rPr lang="it-IT" dirty="0"/>
              <a:t>; Ambra Giovannelli; Coriolano Salvini</a:t>
            </a:r>
          </a:p>
          <a:p>
            <a:pPr lvl="1"/>
            <a:r>
              <a:rPr lang="it-IT" dirty="0"/>
              <a:t>Elettronica: Lorenzo </a:t>
            </a:r>
            <a:r>
              <a:rPr lang="it-IT" dirty="0" err="1"/>
              <a:t>Colace</a:t>
            </a:r>
            <a:r>
              <a:rPr lang="it-IT" dirty="0"/>
              <a:t>; Filiberto Bilotti</a:t>
            </a:r>
          </a:p>
          <a:p>
            <a:pPr lvl="1"/>
            <a:r>
              <a:rPr lang="it-IT" dirty="0"/>
              <a:t>Fisica Tecnica: Roberto De Lieto </a:t>
            </a:r>
            <a:r>
              <a:rPr lang="it-IT" dirty="0" err="1"/>
              <a:t>Vollaro</a:t>
            </a:r>
            <a:r>
              <a:rPr lang="it-IT" dirty="0"/>
              <a:t>; Paola Gori</a:t>
            </a:r>
          </a:p>
          <a:p>
            <a:pPr lvl="1"/>
            <a:r>
              <a:rPr lang="it-IT" dirty="0"/>
              <a:t>Materiali: Giulia Lanzara</a:t>
            </a:r>
          </a:p>
          <a:p>
            <a:pPr lvl="1"/>
            <a:r>
              <a:rPr lang="it-IT" dirty="0"/>
              <a:t>Idraulica: Aldo Fiori</a:t>
            </a:r>
          </a:p>
          <a:p>
            <a:pPr lvl="1"/>
            <a:r>
              <a:rPr lang="it-IT" dirty="0"/>
              <a:t>Campi Elettromagnetici: Antonio Laudani</a:t>
            </a:r>
          </a:p>
          <a:p>
            <a:pPr lvl="1"/>
            <a:r>
              <a:rPr lang="it-IT" dirty="0"/>
              <a:t>Elettrotecnica: Alessandro </a:t>
            </a:r>
            <a:r>
              <a:rPr lang="it-IT" dirty="0" err="1"/>
              <a:t>Salvini</a:t>
            </a:r>
            <a:r>
              <a:rPr lang="it-IT" dirty="0"/>
              <a:t>; Francesco Riganti </a:t>
            </a:r>
            <a:r>
              <a:rPr lang="it-IT" dirty="0" err="1"/>
              <a:t>Fulginei</a:t>
            </a:r>
            <a:r>
              <a:rPr lang="it-IT" dirty="0"/>
              <a:t>; </a:t>
            </a:r>
          </a:p>
          <a:p>
            <a:pPr lvl="1"/>
            <a:r>
              <a:rPr lang="it-IT" dirty="0"/>
              <a:t>Microonde: Maria Cristina Rossi</a:t>
            </a:r>
          </a:p>
          <a:p>
            <a:r>
              <a:rPr lang="it-IT" dirty="0"/>
              <a:t>Economia</a:t>
            </a:r>
          </a:p>
          <a:p>
            <a:pPr lvl="1"/>
            <a:r>
              <a:rPr lang="it-IT" dirty="0"/>
              <a:t>Valeria Costantini; Francesco Crespi</a:t>
            </a:r>
          </a:p>
          <a:p>
            <a:r>
              <a:rPr lang="it-IT" dirty="0"/>
              <a:t>Scienze</a:t>
            </a:r>
          </a:p>
          <a:p>
            <a:pPr lvl="1"/>
            <a:r>
              <a:rPr lang="it-IT" dirty="0"/>
              <a:t>Geologia: Guido Giordano</a:t>
            </a:r>
          </a:p>
          <a:p>
            <a:r>
              <a:rPr lang="it-IT" dirty="0"/>
              <a:t>Scienze Politiche</a:t>
            </a:r>
          </a:p>
          <a:p>
            <a:pPr lvl="1"/>
            <a:r>
              <a:rPr lang="it-IT" dirty="0"/>
              <a:t>Cosimo Magazzino</a:t>
            </a:r>
          </a:p>
          <a:p>
            <a:r>
              <a:rPr lang="it-IT" dirty="0"/>
              <a:t>Scienza della Formazione</a:t>
            </a:r>
          </a:p>
          <a:p>
            <a:pPr lvl="1"/>
            <a:r>
              <a:rPr lang="it-IT" dirty="0"/>
              <a:t>Stefano </a:t>
            </a:r>
            <a:r>
              <a:rPr lang="it-IT" dirty="0" err="1"/>
              <a:t>Mastandrea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48726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Risultati immagini per smart buildings">
            <a:extLst>
              <a:ext uri="{FF2B5EF4-FFF2-40B4-BE49-F238E27FC236}">
                <a16:creationId xmlns="" xmlns:a16="http://schemas.microsoft.com/office/drawing/2014/main" id="{24F7940F-D4EC-4FC5-88C6-C20B07E52D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52000"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4974"/>
            <a:ext cx="9144000" cy="5993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olo 1">
            <a:extLst>
              <a:ext uri="{FF2B5EF4-FFF2-40B4-BE49-F238E27FC236}">
                <a16:creationId xmlns="" xmlns:a16="http://schemas.microsoft.com/office/drawing/2014/main" id="{8DD2ABD8-A693-4F0A-94A7-B3710CD707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710" y="153456"/>
            <a:ext cx="7041539" cy="711518"/>
          </a:xfrm>
        </p:spPr>
        <p:txBody>
          <a:bodyPr/>
          <a:lstStyle/>
          <a:p>
            <a:r>
              <a:rPr lang="it-IT"/>
              <a:t>Keywords</a:t>
            </a:r>
            <a:endParaRPr lang="en-GB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61E0A21C-2B8B-444B-BD95-48C2CBFF1B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56441"/>
            <a:ext cx="9144000" cy="5791200"/>
          </a:xfrm>
        </p:spPr>
        <p:txBody>
          <a:bodyPr>
            <a:noAutofit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it-IT" sz="2400" dirty="0">
                <a:solidFill>
                  <a:schemeClr val="bg1"/>
                </a:solidFill>
              </a:rPr>
              <a:t>monitoraggio e diagnostica</a:t>
            </a:r>
            <a:endParaRPr lang="en-GB" sz="2400" dirty="0">
              <a:solidFill>
                <a:schemeClr val="bg1"/>
              </a:solidFill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it-IT" sz="2400" dirty="0">
                <a:solidFill>
                  <a:schemeClr val="bg1"/>
                </a:solidFill>
              </a:rPr>
              <a:t>analisi del comfort</a:t>
            </a:r>
            <a:endParaRPr lang="en-GB" sz="2400" dirty="0">
              <a:solidFill>
                <a:schemeClr val="bg1"/>
              </a:solidFill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it-IT" sz="2400" dirty="0">
                <a:solidFill>
                  <a:schemeClr val="bg1"/>
                </a:solidFill>
              </a:rPr>
              <a:t>progettazione integrata con Building Information Management (BIM)</a:t>
            </a:r>
            <a:endParaRPr lang="en-GB" sz="2400" dirty="0">
              <a:solidFill>
                <a:schemeClr val="bg1"/>
              </a:solidFill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it-IT" sz="2400" dirty="0">
                <a:solidFill>
                  <a:schemeClr val="bg1"/>
                </a:solidFill>
              </a:rPr>
              <a:t>analisi del comportamento degli utenti</a:t>
            </a:r>
            <a:endParaRPr lang="en-GB" sz="2400" dirty="0">
              <a:solidFill>
                <a:schemeClr val="bg1"/>
              </a:solidFill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it-IT" sz="2400" dirty="0">
                <a:solidFill>
                  <a:schemeClr val="bg1"/>
                </a:solidFill>
              </a:rPr>
              <a:t>politiche pubbliche e disegno di strumenti integrati</a:t>
            </a:r>
            <a:endParaRPr lang="en-GB" sz="2400" dirty="0">
              <a:solidFill>
                <a:schemeClr val="bg1"/>
              </a:solidFill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it-IT" sz="2400" dirty="0">
                <a:solidFill>
                  <a:schemeClr val="bg1"/>
                </a:solidFill>
              </a:rPr>
              <a:t>utilizzo di fonti rinnovabili (fotovoltaico, geotermia)</a:t>
            </a:r>
            <a:endParaRPr lang="en-GB" sz="2400" dirty="0">
              <a:solidFill>
                <a:schemeClr val="bg1"/>
              </a:solidFill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it-IT" sz="2400" dirty="0">
                <a:solidFill>
                  <a:schemeClr val="bg1"/>
                </a:solidFill>
              </a:rPr>
              <a:t>analisi delle fluttuazioni ambientali, in ambiente interno come esterno</a:t>
            </a:r>
            <a:endParaRPr lang="en-GB" sz="2400" dirty="0">
              <a:solidFill>
                <a:schemeClr val="bg1"/>
              </a:solidFill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it-IT" sz="2400" dirty="0">
                <a:solidFill>
                  <a:schemeClr val="bg1"/>
                </a:solidFill>
              </a:rPr>
              <a:t>controllo idrologico</a:t>
            </a:r>
            <a:endParaRPr lang="en-GB" sz="2400" dirty="0">
              <a:solidFill>
                <a:schemeClr val="bg1"/>
              </a:solidFill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it-IT" sz="2400" dirty="0">
                <a:solidFill>
                  <a:schemeClr val="bg1"/>
                </a:solidFill>
              </a:rPr>
              <a:t>controllo delle smart </a:t>
            </a:r>
            <a:r>
              <a:rPr lang="it-IT" sz="2400" dirty="0" err="1">
                <a:solidFill>
                  <a:schemeClr val="bg1"/>
                </a:solidFill>
              </a:rPr>
              <a:t>grid</a:t>
            </a:r>
            <a:r>
              <a:rPr lang="it-IT" sz="2400" dirty="0">
                <a:solidFill>
                  <a:schemeClr val="bg1"/>
                </a:solidFill>
              </a:rPr>
              <a:t>, </a:t>
            </a:r>
            <a:endParaRPr lang="en-GB" sz="2400" dirty="0">
              <a:solidFill>
                <a:schemeClr val="bg1"/>
              </a:solidFill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it-IT" sz="2400" dirty="0">
                <a:solidFill>
                  <a:schemeClr val="bg1"/>
                </a:solidFill>
              </a:rPr>
              <a:t>metamateriali</a:t>
            </a:r>
            <a:endParaRPr lang="en-GB" sz="2400" dirty="0">
              <a:solidFill>
                <a:schemeClr val="bg1"/>
              </a:solidFill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it-IT" sz="2400" dirty="0">
                <a:solidFill>
                  <a:schemeClr val="bg1"/>
                </a:solidFill>
              </a:rPr>
              <a:t>sperimentazioni nuovi materiali e tecnologie</a:t>
            </a:r>
            <a:endParaRPr lang="en-GB" sz="2400" dirty="0">
              <a:solidFill>
                <a:schemeClr val="bg1"/>
              </a:solidFill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it-IT" sz="2400" dirty="0">
                <a:solidFill>
                  <a:schemeClr val="bg1"/>
                </a:solidFill>
              </a:rPr>
              <a:t>controllo dei requisiti ambientali minimi</a:t>
            </a:r>
            <a:endParaRPr lang="en-GB" sz="2400" dirty="0">
              <a:solidFill>
                <a:schemeClr val="bg1"/>
              </a:solidFill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it-IT" sz="2400" dirty="0">
                <a:solidFill>
                  <a:schemeClr val="bg1"/>
                </a:solidFill>
              </a:rPr>
              <a:t>smart </a:t>
            </a:r>
            <a:r>
              <a:rPr lang="it-IT" sz="2400" dirty="0" err="1">
                <a:solidFill>
                  <a:schemeClr val="bg1"/>
                </a:solidFill>
              </a:rPr>
              <a:t>sensors</a:t>
            </a:r>
            <a:endParaRPr lang="en-GB" sz="2400" dirty="0">
              <a:solidFill>
                <a:schemeClr val="bg1"/>
              </a:solidFill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it-IT" sz="2400" dirty="0">
                <a:solidFill>
                  <a:schemeClr val="bg1"/>
                </a:solidFill>
              </a:rPr>
              <a:t>localizzazione utente in ambienti indoor</a:t>
            </a:r>
            <a:endParaRPr lang="en-GB" sz="2400" dirty="0">
              <a:solidFill>
                <a:schemeClr val="bg1"/>
              </a:solidFill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it-IT" sz="2400" dirty="0">
                <a:solidFill>
                  <a:schemeClr val="bg1"/>
                </a:solidFill>
              </a:rPr>
              <a:t>gestione ottimizzata degli impianti di condizionamento</a:t>
            </a:r>
            <a:endParaRPr lang="en-GB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306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96AD6A48-2627-4668-8675-DDFC51BE4B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Obiettivi</a:t>
            </a:r>
            <a:endParaRPr lang="en-GB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9F120972-0063-4890-ADB9-59A4CF062C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710" y="864974"/>
            <a:ext cx="8625253" cy="4408674"/>
          </a:xfrm>
        </p:spPr>
        <p:txBody>
          <a:bodyPr>
            <a:normAutofit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it-IT" sz="1600" b="1" dirty="0"/>
              <a:t>sviluppare ulteriori competenze </a:t>
            </a:r>
            <a:r>
              <a:rPr lang="it-IT" sz="1600" dirty="0"/>
              <a:t>al fine di offrire in una ottica di terza missione servizi a valore aggiunto alle aziende regionali e non solo. Questo dovrà avvenire attraverso il </a:t>
            </a:r>
            <a:r>
              <a:rPr lang="it-IT" sz="1600" b="1" dirty="0"/>
              <a:t>potenziamento dei laboratori </a:t>
            </a:r>
            <a:r>
              <a:rPr lang="it-IT" sz="1600" dirty="0"/>
              <a:t>che offrono servizi e con lo sviluppo di ulteriori tecnologie. L’edificio Q1 sarà usato come test-bed e come dimostratore tecnologico</a:t>
            </a:r>
            <a:endParaRPr lang="en-GB" sz="1600" dirty="0"/>
          </a:p>
          <a:p>
            <a:pPr marL="457200" lvl="0" indent="-457200">
              <a:buFont typeface="+mj-lt"/>
              <a:buAutoNum type="arabicPeriod"/>
            </a:pPr>
            <a:r>
              <a:rPr lang="it-IT" sz="1600" b="1" dirty="0"/>
              <a:t>sviluppare competenze utilizzabili direttamente dalla Pubblica Amministrazione</a:t>
            </a:r>
            <a:r>
              <a:rPr lang="it-IT" sz="1600" dirty="0"/>
              <a:t>. L’efficientamento degli edifici di istruzione, ad esempio, può essere sperimentato direttamente sul Q1 e poi rivenduto come servizio</a:t>
            </a:r>
            <a:endParaRPr lang="en-GB" sz="1600" dirty="0"/>
          </a:p>
          <a:p>
            <a:pPr marL="457200" lvl="0" indent="-457200">
              <a:buFont typeface="+mj-lt"/>
              <a:buAutoNum type="arabicPeriod"/>
            </a:pPr>
            <a:r>
              <a:rPr lang="it-IT" sz="1600" b="1" dirty="0"/>
              <a:t>fornire corsi interdisciplinari </a:t>
            </a:r>
            <a:r>
              <a:rPr lang="it-IT" sz="1600" dirty="0"/>
              <a:t>per i dottorati di Ateneo</a:t>
            </a:r>
            <a:endParaRPr lang="en-GB" sz="1600" dirty="0"/>
          </a:p>
          <a:p>
            <a:pPr marL="457200" lvl="0" indent="-457200">
              <a:buFont typeface="+mj-lt"/>
              <a:buAutoNum type="arabicPeriod"/>
            </a:pPr>
            <a:r>
              <a:rPr lang="it-IT" sz="1600" b="1" dirty="0"/>
              <a:t>Organizzare cicli di seminari interdisciplinari</a:t>
            </a:r>
            <a:r>
              <a:rPr lang="it-IT" sz="1600" dirty="0"/>
              <a:t>, all’interno di Roma TRE ma aperti anche a contributi esterni, per (i) catalizzare la interazione e sintesi delle competenze, (ii) assimilare contributi esterni e (iii) dare visibilità ai vari gruppi.</a:t>
            </a:r>
            <a:endParaRPr lang="en-GB" sz="1600" dirty="0"/>
          </a:p>
          <a:p>
            <a:pPr marL="457200" lvl="0" indent="-457200">
              <a:buFont typeface="+mj-lt"/>
              <a:buAutoNum type="arabicPeriod"/>
            </a:pPr>
            <a:r>
              <a:rPr lang="it-IT" sz="1600" dirty="0"/>
              <a:t>Organizzare una </a:t>
            </a:r>
            <a:r>
              <a:rPr lang="it-IT" sz="1600" b="1" dirty="0"/>
              <a:t>scuola estiva</a:t>
            </a:r>
            <a:endParaRPr lang="en-GB" sz="1600" b="1" dirty="0"/>
          </a:p>
          <a:p>
            <a:pPr marL="457200" lvl="0" indent="-457200">
              <a:buFont typeface="+mj-lt"/>
              <a:buAutoNum type="arabicPeriod"/>
            </a:pPr>
            <a:r>
              <a:rPr lang="it-IT" sz="1600" dirty="0"/>
              <a:t>Sviluppare in collaborazione con le aziende del territorio </a:t>
            </a:r>
            <a:r>
              <a:rPr lang="it-IT" sz="1600" b="1" dirty="0"/>
              <a:t>prodotti e tecnologie innovative</a:t>
            </a:r>
            <a:endParaRPr lang="en-GB" sz="1600" b="1" dirty="0"/>
          </a:p>
          <a:p>
            <a:pPr marL="457200" lvl="0" indent="-457200">
              <a:buFont typeface="+mj-lt"/>
              <a:buAutoNum type="arabicPeriod"/>
            </a:pPr>
            <a:r>
              <a:rPr lang="it-IT" sz="1600" dirty="0"/>
              <a:t>Entrare in contatto con aziende regionali, nazionali e internazionali per </a:t>
            </a:r>
            <a:r>
              <a:rPr lang="it-IT" sz="1600" b="1" dirty="0"/>
              <a:t>partecipare a bandi competitivi </a:t>
            </a:r>
            <a:r>
              <a:rPr lang="it-IT" sz="1600" dirty="0"/>
              <a:t>regionali, nazionali e H2020</a:t>
            </a:r>
            <a:endParaRPr lang="en-GB" sz="1600" dirty="0"/>
          </a:p>
        </p:txBody>
      </p:sp>
      <p:pic>
        <p:nvPicPr>
          <p:cNvPr id="2050" name="Picture 2" descr="Immagine correlata">
            <a:extLst>
              <a:ext uri="{FF2B5EF4-FFF2-40B4-BE49-F238E27FC236}">
                <a16:creationId xmlns="" xmlns:a16="http://schemas.microsoft.com/office/drawing/2014/main" id="{E8AFB38F-BF8B-474A-8959-3A31910853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3508" y="5044546"/>
            <a:ext cx="3306030" cy="1730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8845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magine correlata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706295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olo 1">
            <a:extLst>
              <a:ext uri="{FF2B5EF4-FFF2-40B4-BE49-F238E27FC236}">
                <a16:creationId xmlns="" xmlns:a16="http://schemas.microsoft.com/office/drawing/2014/main" id="{D0A24B27-2356-43A0-A7C7-2DD66A0A71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5790988" y="3292573"/>
            <a:ext cx="4278353" cy="711518"/>
          </a:xfrm>
        </p:spPr>
        <p:txBody>
          <a:bodyPr>
            <a:normAutofit/>
          </a:bodyPr>
          <a:lstStyle/>
          <a:p>
            <a:pPr algn="ctr"/>
            <a:r>
              <a:rPr lang="it-IT" dirty="0">
                <a:solidFill>
                  <a:schemeClr val="tx1"/>
                </a:solidFill>
              </a:rPr>
              <a:t>Ricerche in essere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D863C172-C2E3-41A4-9B44-521C16EC25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0"/>
            <a:ext cx="6190593" cy="2674189"/>
          </a:xfrm>
        </p:spPr>
        <p:txBody>
          <a:bodyPr>
            <a:noAutofit/>
          </a:bodyPr>
          <a:lstStyle/>
          <a:p>
            <a:pPr lvl="0"/>
            <a:r>
              <a:rPr lang="it-IT" sz="2000" dirty="0">
                <a:solidFill>
                  <a:schemeClr val="bg1"/>
                </a:solidFill>
              </a:rPr>
              <a:t>Algoritmi per monitoraggio integrato e diagnostica avanzata</a:t>
            </a:r>
            <a:endParaRPr lang="en-GB" sz="2000" dirty="0">
              <a:solidFill>
                <a:schemeClr val="bg1"/>
              </a:solidFill>
            </a:endParaRPr>
          </a:p>
          <a:p>
            <a:pPr lvl="0"/>
            <a:r>
              <a:rPr lang="it-IT" sz="2000" dirty="0">
                <a:solidFill>
                  <a:schemeClr val="bg1"/>
                </a:solidFill>
              </a:rPr>
              <a:t>Scelte progettuali su materiali e tecnologie per sistemi e componenti di edificio</a:t>
            </a:r>
            <a:endParaRPr lang="en-GB" sz="2000" dirty="0">
              <a:solidFill>
                <a:schemeClr val="bg1"/>
              </a:solidFill>
            </a:endParaRPr>
          </a:p>
          <a:p>
            <a:pPr lvl="0"/>
            <a:r>
              <a:rPr lang="it-IT" sz="2000" dirty="0">
                <a:solidFill>
                  <a:schemeClr val="bg1"/>
                </a:solidFill>
              </a:rPr>
              <a:t>Incremento confort edificio</a:t>
            </a:r>
            <a:endParaRPr lang="en-GB" sz="2000" dirty="0">
              <a:solidFill>
                <a:schemeClr val="bg1"/>
              </a:solidFill>
            </a:endParaRPr>
          </a:p>
          <a:p>
            <a:pPr lvl="0"/>
            <a:r>
              <a:rPr lang="it-IT" sz="2000" dirty="0">
                <a:solidFill>
                  <a:schemeClr val="bg1"/>
                </a:solidFill>
              </a:rPr>
              <a:t>Gestione dei Big Data</a:t>
            </a:r>
            <a:endParaRPr lang="en-GB" sz="2000" dirty="0">
              <a:solidFill>
                <a:schemeClr val="bg1"/>
              </a:solidFill>
            </a:endParaRPr>
          </a:p>
          <a:p>
            <a:pPr lvl="0"/>
            <a:r>
              <a:rPr lang="it-IT" sz="2000" dirty="0">
                <a:solidFill>
                  <a:schemeClr val="bg1"/>
                </a:solidFill>
              </a:rPr>
              <a:t>Migliore valutazione di impatto urbano</a:t>
            </a:r>
            <a:endParaRPr lang="en-GB" sz="2000" dirty="0">
              <a:solidFill>
                <a:schemeClr val="bg1"/>
              </a:solidFill>
            </a:endParaRPr>
          </a:p>
          <a:p>
            <a:pPr lvl="0"/>
            <a:r>
              <a:rPr lang="it-IT" sz="2000" dirty="0">
                <a:solidFill>
                  <a:schemeClr val="bg1"/>
                </a:solidFill>
              </a:rPr>
              <a:t>Migliore gestione energetica dell’edificio</a:t>
            </a:r>
            <a:endParaRPr lang="en-GB" sz="2000" dirty="0">
              <a:solidFill>
                <a:schemeClr val="bg1"/>
              </a:solidFill>
            </a:endParaRPr>
          </a:p>
          <a:p>
            <a:pPr lvl="0"/>
            <a:r>
              <a:rPr lang="it-IT" sz="2000" dirty="0">
                <a:solidFill>
                  <a:schemeClr val="bg1"/>
                </a:solidFill>
              </a:rPr>
              <a:t>Migliori modelli per la simulazione delle prestazioni di un edificio</a:t>
            </a:r>
            <a:endParaRPr lang="en-GB" sz="2000" dirty="0">
              <a:solidFill>
                <a:schemeClr val="bg1"/>
              </a:solidFill>
            </a:endParaRPr>
          </a:p>
          <a:p>
            <a:pPr lvl="0"/>
            <a:r>
              <a:rPr lang="it-IT" sz="2000" dirty="0">
                <a:solidFill>
                  <a:schemeClr val="bg1"/>
                </a:solidFill>
              </a:rPr>
              <a:t>Valutazione delle variabili economiche e dei costi/benefici dell’integrazione con smart-</a:t>
            </a:r>
            <a:r>
              <a:rPr lang="it-IT" sz="2000" dirty="0" err="1">
                <a:solidFill>
                  <a:schemeClr val="bg1"/>
                </a:solidFill>
              </a:rPr>
              <a:t>grids</a:t>
            </a:r>
            <a:endParaRPr lang="en-GB" sz="2000" dirty="0">
              <a:solidFill>
                <a:schemeClr val="bg1"/>
              </a:solidFill>
            </a:endParaRPr>
          </a:p>
          <a:p>
            <a:pPr lvl="0"/>
            <a:r>
              <a:rPr lang="it-IT" sz="2000" dirty="0">
                <a:solidFill>
                  <a:schemeClr val="bg1"/>
                </a:solidFill>
              </a:rPr>
              <a:t>Definizione delle esigenze del “</a:t>
            </a:r>
            <a:r>
              <a:rPr lang="it-IT" sz="2000" dirty="0" err="1">
                <a:solidFill>
                  <a:schemeClr val="bg1"/>
                </a:solidFill>
              </a:rPr>
              <a:t>prosumer</a:t>
            </a:r>
            <a:r>
              <a:rPr lang="it-IT" sz="2000" dirty="0">
                <a:solidFill>
                  <a:schemeClr val="bg1"/>
                </a:solidFill>
              </a:rPr>
              <a:t>”</a:t>
            </a:r>
            <a:endParaRPr lang="en-GB" sz="2000" dirty="0">
              <a:solidFill>
                <a:schemeClr val="bg1"/>
              </a:solidFill>
            </a:endParaRPr>
          </a:p>
          <a:p>
            <a:pPr lvl="0"/>
            <a:r>
              <a:rPr lang="it-IT" sz="2000" dirty="0">
                <a:solidFill>
                  <a:schemeClr val="bg1"/>
                </a:solidFill>
              </a:rPr>
              <a:t>Integrazione con smart-</a:t>
            </a:r>
            <a:r>
              <a:rPr lang="it-IT" sz="2000" dirty="0" err="1">
                <a:solidFill>
                  <a:schemeClr val="bg1"/>
                </a:solidFill>
              </a:rPr>
              <a:t>grids</a:t>
            </a:r>
            <a:endParaRPr lang="en-GB" sz="2000" dirty="0">
              <a:solidFill>
                <a:schemeClr val="bg1"/>
              </a:solidFill>
            </a:endParaRPr>
          </a:p>
          <a:p>
            <a:pPr lvl="0"/>
            <a:r>
              <a:rPr lang="it-IT" sz="2000" dirty="0">
                <a:solidFill>
                  <a:schemeClr val="bg1"/>
                </a:solidFill>
              </a:rPr>
              <a:t>Integrazione con fonti rinnovabili (solare, geotermico, eolico)</a:t>
            </a:r>
            <a:endParaRPr lang="en-GB" sz="2000" dirty="0">
              <a:solidFill>
                <a:schemeClr val="bg1"/>
              </a:solidFill>
            </a:endParaRPr>
          </a:p>
          <a:p>
            <a:pPr lvl="0"/>
            <a:r>
              <a:rPr lang="it-IT" sz="2000" dirty="0">
                <a:solidFill>
                  <a:schemeClr val="bg1"/>
                </a:solidFill>
              </a:rPr>
              <a:t>Mappatura di domini tecnologici integrati (</a:t>
            </a:r>
            <a:r>
              <a:rPr lang="it-IT" sz="2000" dirty="0" err="1">
                <a:solidFill>
                  <a:schemeClr val="bg1"/>
                </a:solidFill>
              </a:rPr>
              <a:t>robotics</a:t>
            </a:r>
            <a:r>
              <a:rPr lang="it-IT" sz="2000" dirty="0">
                <a:solidFill>
                  <a:schemeClr val="bg1"/>
                </a:solidFill>
              </a:rPr>
              <a:t> e automazione in green </a:t>
            </a:r>
            <a:r>
              <a:rPr lang="it-IT" sz="2000" dirty="0" err="1">
                <a:solidFill>
                  <a:schemeClr val="bg1"/>
                </a:solidFill>
              </a:rPr>
              <a:t>energy</a:t>
            </a:r>
            <a:r>
              <a:rPr lang="it-IT" sz="2000" dirty="0">
                <a:solidFill>
                  <a:schemeClr val="bg1"/>
                </a:solidFill>
              </a:rPr>
              <a:t> technology)</a:t>
            </a:r>
            <a:endParaRPr lang="en-GB" sz="2000" dirty="0">
              <a:solidFill>
                <a:schemeClr val="bg1"/>
              </a:solidFill>
            </a:endParaRPr>
          </a:p>
          <a:p>
            <a:pPr lvl="0"/>
            <a:r>
              <a:rPr lang="it-IT" sz="2000" dirty="0">
                <a:solidFill>
                  <a:schemeClr val="bg1"/>
                </a:solidFill>
              </a:rPr>
              <a:t>Sviluppo di metodologie per la progettazione di infrastrutture verdi e tecniche di </a:t>
            </a:r>
            <a:r>
              <a:rPr lang="it-IT" sz="2000" dirty="0" err="1">
                <a:solidFill>
                  <a:schemeClr val="bg1"/>
                </a:solidFill>
              </a:rPr>
              <a:t>rainwater</a:t>
            </a:r>
            <a:r>
              <a:rPr lang="it-IT" sz="2000" dirty="0">
                <a:solidFill>
                  <a:schemeClr val="bg1"/>
                </a:solidFill>
              </a:rPr>
              <a:t> </a:t>
            </a:r>
            <a:r>
              <a:rPr lang="it-IT" sz="2000" dirty="0" err="1">
                <a:solidFill>
                  <a:schemeClr val="bg1"/>
                </a:solidFill>
              </a:rPr>
              <a:t>harvesting</a:t>
            </a:r>
            <a:r>
              <a:rPr lang="it-IT" sz="2000" dirty="0">
                <a:solidFill>
                  <a:schemeClr val="bg1"/>
                </a:solidFill>
              </a:rPr>
              <a:t> per la gestione delle risorse idriche e il controllo degli eventi idrologici estremi a scala urbana</a:t>
            </a:r>
            <a:endParaRPr lang="en-GB" sz="2000" dirty="0">
              <a:solidFill>
                <a:schemeClr val="bg1"/>
              </a:solidFill>
            </a:endParaRPr>
          </a:p>
          <a:p>
            <a:pPr lvl="0"/>
            <a:r>
              <a:rPr lang="it-IT" sz="2000" dirty="0">
                <a:solidFill>
                  <a:schemeClr val="bg1"/>
                </a:solidFill>
              </a:rPr>
              <a:t>Messa a punto di metodologie per la certificazione ambientale degli edifici</a:t>
            </a:r>
            <a:endParaRPr lang="en-GB" sz="2000" dirty="0">
              <a:solidFill>
                <a:schemeClr val="bg1"/>
              </a:solidFill>
            </a:endParaRPr>
          </a:p>
          <a:p>
            <a:pPr lvl="0"/>
            <a:r>
              <a:rPr lang="it-IT" sz="2000" dirty="0">
                <a:solidFill>
                  <a:schemeClr val="bg1"/>
                </a:solidFill>
              </a:rPr>
              <a:t>Sviluppo di materiali innovativi integrati con sensori e dispositivi elettronici</a:t>
            </a:r>
            <a:endParaRPr lang="en-GB" sz="2000" dirty="0">
              <a:solidFill>
                <a:schemeClr val="bg1"/>
              </a:solidFill>
            </a:endParaRPr>
          </a:p>
          <a:p>
            <a:pPr lvl="0"/>
            <a:r>
              <a:rPr lang="it-IT" sz="2000" dirty="0">
                <a:solidFill>
                  <a:schemeClr val="bg1"/>
                </a:solidFill>
              </a:rPr>
              <a:t>Algoritmi di localizzazione indoor in sistemi wireless ottici tramite luce visibile</a:t>
            </a:r>
            <a:endParaRPr lang="en-GB" sz="2000" dirty="0">
              <a:solidFill>
                <a:schemeClr val="bg1"/>
              </a:solidFill>
            </a:endParaRPr>
          </a:p>
          <a:p>
            <a:pPr lvl="0"/>
            <a:r>
              <a:rPr lang="it-IT" sz="2000" dirty="0">
                <a:solidFill>
                  <a:schemeClr val="bg1"/>
                </a:solidFill>
              </a:rPr>
              <a:t>Sviluppo di sistemi di accumulo energetico</a:t>
            </a:r>
            <a:endParaRPr lang="en-GB" sz="2000" dirty="0">
              <a:solidFill>
                <a:schemeClr val="bg1"/>
              </a:solidFill>
            </a:endParaRPr>
          </a:p>
          <a:p>
            <a:pPr lvl="0"/>
            <a:r>
              <a:rPr lang="it-IT" sz="2000" dirty="0">
                <a:solidFill>
                  <a:schemeClr val="bg1"/>
                </a:solidFill>
              </a:rPr>
              <a:t>Valutazione di proprietà termofisiche di </a:t>
            </a:r>
            <a:r>
              <a:rPr lang="it-IT" sz="2000" dirty="0" smtClean="0">
                <a:solidFill>
                  <a:schemeClr val="bg1"/>
                </a:solidFill>
              </a:rPr>
              <a:t>materiali</a:t>
            </a:r>
          </a:p>
        </p:txBody>
      </p:sp>
    </p:spTree>
    <p:extLst>
      <p:ext uri="{BB962C8B-B14F-4D97-AF65-F5344CB8AC3E}">
        <p14:creationId xmlns:p14="http://schemas.microsoft.com/office/powerpoint/2010/main" val="2268183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5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5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5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5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5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5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5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5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5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5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5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5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5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E96D0C40-7E50-487C-89E7-BC870C2D4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Alcune ricerche finanziate da EDESMART</a:t>
            </a:r>
            <a:endParaRPr lang="en-GB" dirty="0"/>
          </a:p>
        </p:txBody>
      </p:sp>
      <p:sp>
        <p:nvSpPr>
          <p:cNvPr id="3" name="Segnaposto testo 2">
            <a:extLst>
              <a:ext uri="{FF2B5EF4-FFF2-40B4-BE49-F238E27FC236}">
                <a16:creationId xmlns="" xmlns:a16="http://schemas.microsoft.com/office/drawing/2014/main" id="{C5846860-CEB0-43E4-9075-8F82EDC1EB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154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egnaposto contenuto 1">
            <a:extLst>
              <a:ext uri="{FF2B5EF4-FFF2-40B4-BE49-F238E27FC236}">
                <a16:creationId xmlns="" xmlns:a16="http://schemas.microsoft.com/office/drawing/2014/main" id="{90B9B2D9-014F-4BB6-AC59-D81738724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279" y="1501213"/>
            <a:ext cx="8312326" cy="1257227"/>
          </a:xfrm>
        </p:spPr>
        <p:txBody>
          <a:bodyPr/>
          <a:lstStyle/>
          <a:p>
            <a:pPr marL="0" indent="0" algn="just">
              <a:buNone/>
            </a:pPr>
            <a:r>
              <a:rPr lang="it-IT" sz="1800" dirty="0"/>
              <a:t>L’assegno finanzia il proseguimento di un’attività di ricerca iniziata nell’anno 2018 con l’assegno </a:t>
            </a:r>
            <a:r>
              <a:rPr lang="it-IT" sz="1800" i="1" dirty="0"/>
              <a:t>“Materiali low carbon o </a:t>
            </a:r>
            <a:r>
              <a:rPr lang="it-IT" sz="1800" i="1" dirty="0" smtClean="0"/>
              <a:t>a </a:t>
            </a:r>
            <a:r>
              <a:rPr lang="it-IT" sz="1800" i="1" dirty="0"/>
              <a:t>emissioni negative: processi di innovazione per l’industria della Regione Lazio” </a:t>
            </a:r>
            <a:r>
              <a:rPr lang="it-IT" sz="1800" dirty="0"/>
              <a:t>e la sua evoluzione all’interno degli obiettivi EDESMART sotto la responsabilità della prof.ssa </a:t>
            </a:r>
            <a:r>
              <a:rPr lang="it-IT" sz="1800" b="1" dirty="0"/>
              <a:t>Paola Marrone</a:t>
            </a:r>
          </a:p>
        </p:txBody>
      </p:sp>
      <p:sp>
        <p:nvSpPr>
          <p:cNvPr id="56" name="Segnaposto contenuto 1">
            <a:extLst>
              <a:ext uri="{FF2B5EF4-FFF2-40B4-BE49-F238E27FC236}">
                <a16:creationId xmlns="" xmlns:a16="http://schemas.microsoft.com/office/drawing/2014/main" id="{90B9B2D9-014F-4BB6-AC59-D81738724300}"/>
              </a:ext>
            </a:extLst>
          </p:cNvPr>
          <p:cNvSpPr txBox="1">
            <a:spLocks/>
          </p:cNvSpPr>
          <p:nvPr/>
        </p:nvSpPr>
        <p:spPr>
          <a:xfrm>
            <a:off x="337279" y="1064588"/>
            <a:ext cx="8312326" cy="424165"/>
          </a:xfrm>
          <a:prstGeom prst="rect">
            <a:avLst/>
          </a:prstGeom>
          <a:solidFill>
            <a:srgbClr val="E4E4E4"/>
          </a:solidFill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 defTabSz="914400">
              <a:lnSpc>
                <a:spcPct val="90000"/>
              </a:lnSpc>
              <a:spcBef>
                <a:spcPct val="0"/>
              </a:spcBef>
              <a:buNone/>
              <a:defRPr sz="1400" spc="-6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b="1" dirty="0">
                <a:solidFill>
                  <a:srgbClr val="E14B3B"/>
                </a:solidFill>
              </a:rPr>
              <a:t>PREMESSA</a:t>
            </a:r>
          </a:p>
        </p:txBody>
      </p:sp>
      <p:sp>
        <p:nvSpPr>
          <p:cNvPr id="58" name="Segnaposto contenuto 1">
            <a:extLst>
              <a:ext uri="{FF2B5EF4-FFF2-40B4-BE49-F238E27FC236}">
                <a16:creationId xmlns="" xmlns:a16="http://schemas.microsoft.com/office/drawing/2014/main" id="{90B9B2D9-014F-4BB6-AC59-D81738724300}"/>
              </a:ext>
            </a:extLst>
          </p:cNvPr>
          <p:cNvSpPr txBox="1">
            <a:spLocks/>
          </p:cNvSpPr>
          <p:nvPr/>
        </p:nvSpPr>
        <p:spPr>
          <a:xfrm>
            <a:off x="337279" y="2804161"/>
            <a:ext cx="8312326" cy="424165"/>
          </a:xfrm>
          <a:prstGeom prst="rect">
            <a:avLst/>
          </a:prstGeom>
          <a:solidFill>
            <a:srgbClr val="E4E4E4"/>
          </a:solidFill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 defTabSz="914400">
              <a:lnSpc>
                <a:spcPct val="90000"/>
              </a:lnSpc>
              <a:spcBef>
                <a:spcPct val="0"/>
              </a:spcBef>
              <a:buNone/>
              <a:defRPr sz="1400" spc="-6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b="1" dirty="0">
                <a:solidFill>
                  <a:srgbClr val="E14B3B"/>
                </a:solidFill>
              </a:rPr>
              <a:t>AMBITO, OBIETTIVI E LIMITAZIONI ALLA RICERCA</a:t>
            </a:r>
          </a:p>
        </p:txBody>
      </p:sp>
      <p:sp>
        <p:nvSpPr>
          <p:cNvPr id="72" name="Rettangolo 71">
            <a:extLst>
              <a:ext uri="{FF2B5EF4-FFF2-40B4-BE49-F238E27FC236}">
                <a16:creationId xmlns="" xmlns:a16="http://schemas.microsoft.com/office/drawing/2014/main" id="{B666BE52-61D1-499E-B4B7-A571F34E6878}"/>
              </a:ext>
            </a:extLst>
          </p:cNvPr>
          <p:cNvSpPr/>
          <p:nvPr/>
        </p:nvSpPr>
        <p:spPr>
          <a:xfrm>
            <a:off x="337279" y="3362699"/>
            <a:ext cx="2407920" cy="21945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73" name="Rettangolo 72">
            <a:extLst>
              <a:ext uri="{FF2B5EF4-FFF2-40B4-BE49-F238E27FC236}">
                <a16:creationId xmlns="" xmlns:a16="http://schemas.microsoft.com/office/drawing/2014/main" id="{B30C0217-E058-44FA-996B-FA703AAC72EB}"/>
              </a:ext>
            </a:extLst>
          </p:cNvPr>
          <p:cNvSpPr/>
          <p:nvPr/>
        </p:nvSpPr>
        <p:spPr>
          <a:xfrm>
            <a:off x="3273519" y="3362699"/>
            <a:ext cx="2407920" cy="21945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75" name="Rettangolo 74">
            <a:extLst>
              <a:ext uri="{FF2B5EF4-FFF2-40B4-BE49-F238E27FC236}">
                <a16:creationId xmlns="" xmlns:a16="http://schemas.microsoft.com/office/drawing/2014/main" id="{D40F7B1E-41DC-4ED4-8C08-8255B9B6D824}"/>
              </a:ext>
            </a:extLst>
          </p:cNvPr>
          <p:cNvSpPr/>
          <p:nvPr/>
        </p:nvSpPr>
        <p:spPr>
          <a:xfrm>
            <a:off x="6209759" y="3362699"/>
            <a:ext cx="2407920" cy="21945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grpSp>
        <p:nvGrpSpPr>
          <p:cNvPr id="78" name="Gruppo 77">
            <a:extLst>
              <a:ext uri="{FF2B5EF4-FFF2-40B4-BE49-F238E27FC236}">
                <a16:creationId xmlns="" xmlns:a16="http://schemas.microsoft.com/office/drawing/2014/main" id="{B0C3389D-A608-4457-AFC7-B8A7271A9581}"/>
              </a:ext>
            </a:extLst>
          </p:cNvPr>
          <p:cNvGrpSpPr/>
          <p:nvPr/>
        </p:nvGrpSpPr>
        <p:grpSpPr>
          <a:xfrm>
            <a:off x="2772508" y="3651149"/>
            <a:ext cx="415668" cy="1905421"/>
            <a:chOff x="2729868" y="2070068"/>
            <a:chExt cx="490853" cy="757304"/>
          </a:xfrm>
        </p:grpSpPr>
        <p:sp>
          <p:nvSpPr>
            <p:cNvPr id="80" name="Triangolo isoscele 79">
              <a:extLst>
                <a:ext uri="{FF2B5EF4-FFF2-40B4-BE49-F238E27FC236}">
                  <a16:creationId xmlns="" xmlns:a16="http://schemas.microsoft.com/office/drawing/2014/main" id="{43BACA16-9498-43B3-9C3A-86E2CEE6FB5D}"/>
                </a:ext>
              </a:extLst>
            </p:cNvPr>
            <p:cNvSpPr/>
            <p:nvPr/>
          </p:nvSpPr>
          <p:spPr>
            <a:xfrm rot="5400000">
              <a:off x="2737312" y="2343963"/>
              <a:ext cx="757268" cy="209550"/>
            </a:xfrm>
            <a:prstGeom prst="triangle">
              <a:avLst/>
            </a:prstGeom>
            <a:solidFill>
              <a:srgbClr val="EBE1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3" name="Rettangolo 82">
              <a:extLst>
                <a:ext uri="{FF2B5EF4-FFF2-40B4-BE49-F238E27FC236}">
                  <a16:creationId xmlns="" xmlns:a16="http://schemas.microsoft.com/office/drawing/2014/main" id="{09CD9DD4-3E81-4E56-9FF2-2B9F7E3BC4A6}"/>
                </a:ext>
              </a:extLst>
            </p:cNvPr>
            <p:cNvSpPr/>
            <p:nvPr/>
          </p:nvSpPr>
          <p:spPr>
            <a:xfrm>
              <a:off x="2819403" y="2070068"/>
              <a:ext cx="53044" cy="757269"/>
            </a:xfrm>
            <a:prstGeom prst="rect">
              <a:avLst/>
            </a:prstGeom>
            <a:solidFill>
              <a:srgbClr val="EBE1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4" name="Rettangolo 83">
              <a:extLst>
                <a:ext uri="{FF2B5EF4-FFF2-40B4-BE49-F238E27FC236}">
                  <a16:creationId xmlns="" xmlns:a16="http://schemas.microsoft.com/office/drawing/2014/main" id="{0E49FA32-BED6-419F-B1A6-90E7A684A504}"/>
                </a:ext>
              </a:extLst>
            </p:cNvPr>
            <p:cNvSpPr/>
            <p:nvPr/>
          </p:nvSpPr>
          <p:spPr>
            <a:xfrm>
              <a:off x="2912748" y="2070068"/>
              <a:ext cx="53044" cy="757269"/>
            </a:xfrm>
            <a:prstGeom prst="rect">
              <a:avLst/>
            </a:prstGeom>
            <a:solidFill>
              <a:srgbClr val="EBE1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5" name="Rettangolo 84">
              <a:extLst>
                <a:ext uri="{FF2B5EF4-FFF2-40B4-BE49-F238E27FC236}">
                  <a16:creationId xmlns="" xmlns:a16="http://schemas.microsoft.com/office/drawing/2014/main" id="{8B0A639C-A486-4AB6-89F9-7D7E75E5BCB1}"/>
                </a:ext>
              </a:extLst>
            </p:cNvPr>
            <p:cNvSpPr/>
            <p:nvPr/>
          </p:nvSpPr>
          <p:spPr>
            <a:xfrm>
              <a:off x="2729868" y="2070068"/>
              <a:ext cx="53044" cy="757269"/>
            </a:xfrm>
            <a:prstGeom prst="rect">
              <a:avLst/>
            </a:prstGeom>
            <a:solidFill>
              <a:srgbClr val="EBE1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86" name="Gruppo 85">
            <a:extLst>
              <a:ext uri="{FF2B5EF4-FFF2-40B4-BE49-F238E27FC236}">
                <a16:creationId xmlns="" xmlns:a16="http://schemas.microsoft.com/office/drawing/2014/main" id="{7D6136D6-BF98-46F5-9DF0-AED5BF3CB50A}"/>
              </a:ext>
            </a:extLst>
          </p:cNvPr>
          <p:cNvGrpSpPr/>
          <p:nvPr/>
        </p:nvGrpSpPr>
        <p:grpSpPr>
          <a:xfrm>
            <a:off x="5729068" y="3651149"/>
            <a:ext cx="415668" cy="1905422"/>
            <a:chOff x="2729868" y="2070068"/>
            <a:chExt cx="490853" cy="757304"/>
          </a:xfrm>
        </p:grpSpPr>
        <p:sp>
          <p:nvSpPr>
            <p:cNvPr id="87" name="Triangolo isoscele 86">
              <a:extLst>
                <a:ext uri="{FF2B5EF4-FFF2-40B4-BE49-F238E27FC236}">
                  <a16:creationId xmlns="" xmlns:a16="http://schemas.microsoft.com/office/drawing/2014/main" id="{5BA0325D-F542-4A6B-A184-B11238E958B5}"/>
                </a:ext>
              </a:extLst>
            </p:cNvPr>
            <p:cNvSpPr/>
            <p:nvPr/>
          </p:nvSpPr>
          <p:spPr>
            <a:xfrm rot="5400000">
              <a:off x="2737312" y="2343963"/>
              <a:ext cx="757268" cy="209550"/>
            </a:xfrm>
            <a:prstGeom prst="triangle">
              <a:avLst/>
            </a:prstGeom>
            <a:solidFill>
              <a:srgbClr val="EBE1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8" name="Rettangolo 87">
              <a:extLst>
                <a:ext uri="{FF2B5EF4-FFF2-40B4-BE49-F238E27FC236}">
                  <a16:creationId xmlns="" xmlns:a16="http://schemas.microsoft.com/office/drawing/2014/main" id="{0F6A53B3-BB17-48C9-877F-58DE8AAB7C9C}"/>
                </a:ext>
              </a:extLst>
            </p:cNvPr>
            <p:cNvSpPr/>
            <p:nvPr/>
          </p:nvSpPr>
          <p:spPr>
            <a:xfrm>
              <a:off x="2819403" y="2070068"/>
              <a:ext cx="53044" cy="757269"/>
            </a:xfrm>
            <a:prstGeom prst="rect">
              <a:avLst/>
            </a:prstGeom>
            <a:solidFill>
              <a:srgbClr val="EBE1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9" name="Rettangolo 88">
              <a:extLst>
                <a:ext uri="{FF2B5EF4-FFF2-40B4-BE49-F238E27FC236}">
                  <a16:creationId xmlns="" xmlns:a16="http://schemas.microsoft.com/office/drawing/2014/main" id="{C2504B26-C28C-43AA-8083-79AF2581646E}"/>
                </a:ext>
              </a:extLst>
            </p:cNvPr>
            <p:cNvSpPr/>
            <p:nvPr/>
          </p:nvSpPr>
          <p:spPr>
            <a:xfrm>
              <a:off x="2912748" y="2070068"/>
              <a:ext cx="53044" cy="757269"/>
            </a:xfrm>
            <a:prstGeom prst="rect">
              <a:avLst/>
            </a:prstGeom>
            <a:solidFill>
              <a:srgbClr val="EBE1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90" name="Rettangolo 89">
              <a:extLst>
                <a:ext uri="{FF2B5EF4-FFF2-40B4-BE49-F238E27FC236}">
                  <a16:creationId xmlns="" xmlns:a16="http://schemas.microsoft.com/office/drawing/2014/main" id="{951563B7-E57E-401C-BDD7-999C493C329D}"/>
                </a:ext>
              </a:extLst>
            </p:cNvPr>
            <p:cNvSpPr/>
            <p:nvPr/>
          </p:nvSpPr>
          <p:spPr>
            <a:xfrm>
              <a:off x="2729868" y="2070068"/>
              <a:ext cx="53044" cy="757269"/>
            </a:xfrm>
            <a:prstGeom prst="rect">
              <a:avLst/>
            </a:prstGeom>
            <a:solidFill>
              <a:srgbClr val="EBE1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91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337279" y="3353283"/>
            <a:ext cx="2407920" cy="29786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dirty="0">
                <a:solidFill>
                  <a:schemeClr val="bg1"/>
                </a:solidFill>
              </a:rPr>
              <a:t>1. </a:t>
            </a:r>
            <a:r>
              <a:rPr lang="en-GB" sz="1400" dirty="0" err="1">
                <a:solidFill>
                  <a:schemeClr val="bg1"/>
                </a:solidFill>
              </a:rPr>
              <a:t>Problema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92" name="Titolo 1">
            <a:extLst>
              <a:ext uri="{FF2B5EF4-FFF2-40B4-BE49-F238E27FC236}">
                <a16:creationId xmlns="" xmlns:a16="http://schemas.microsoft.com/office/drawing/2014/main" id="{1B8881FA-0934-4230-9A57-4F9D80FAD8BC}"/>
              </a:ext>
            </a:extLst>
          </p:cNvPr>
          <p:cNvSpPr txBox="1">
            <a:spLocks/>
          </p:cNvSpPr>
          <p:nvPr/>
        </p:nvSpPr>
        <p:spPr>
          <a:xfrm>
            <a:off x="3270945" y="3362011"/>
            <a:ext cx="2407920" cy="29786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dirty="0">
                <a:solidFill>
                  <a:schemeClr val="bg1"/>
                </a:solidFill>
              </a:rPr>
              <a:t>2. </a:t>
            </a:r>
            <a:r>
              <a:rPr lang="en-GB" sz="1400" dirty="0" err="1">
                <a:solidFill>
                  <a:schemeClr val="bg1"/>
                </a:solidFill>
              </a:rPr>
              <a:t>Ambito</a:t>
            </a:r>
            <a:r>
              <a:rPr lang="en-GB" sz="1400" dirty="0">
                <a:solidFill>
                  <a:schemeClr val="bg1"/>
                </a:solidFill>
              </a:rPr>
              <a:t> </a:t>
            </a:r>
            <a:r>
              <a:rPr lang="en-GB" sz="1400" dirty="0" err="1">
                <a:solidFill>
                  <a:schemeClr val="bg1"/>
                </a:solidFill>
              </a:rPr>
              <a:t>della</a:t>
            </a:r>
            <a:r>
              <a:rPr lang="en-GB" sz="1400" dirty="0">
                <a:solidFill>
                  <a:schemeClr val="bg1"/>
                </a:solidFill>
              </a:rPr>
              <a:t> </a:t>
            </a:r>
            <a:r>
              <a:rPr lang="en-GB" sz="1400" dirty="0" err="1">
                <a:solidFill>
                  <a:schemeClr val="bg1"/>
                </a:solidFill>
              </a:rPr>
              <a:t>ricerca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93" name="Titolo 1">
            <a:extLst>
              <a:ext uri="{FF2B5EF4-FFF2-40B4-BE49-F238E27FC236}">
                <a16:creationId xmlns="" xmlns:a16="http://schemas.microsoft.com/office/drawing/2014/main" id="{DE102E32-0630-4F67-BF3B-DF4924B9293F}"/>
              </a:ext>
            </a:extLst>
          </p:cNvPr>
          <p:cNvSpPr txBox="1">
            <a:spLocks/>
          </p:cNvSpPr>
          <p:nvPr/>
        </p:nvSpPr>
        <p:spPr>
          <a:xfrm>
            <a:off x="6214699" y="3354146"/>
            <a:ext cx="2407920" cy="29786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dirty="0">
                <a:solidFill>
                  <a:schemeClr val="bg1"/>
                </a:solidFill>
              </a:rPr>
              <a:t>3. </a:t>
            </a:r>
            <a:r>
              <a:rPr lang="en-GB" sz="1400" dirty="0" err="1">
                <a:solidFill>
                  <a:schemeClr val="bg1"/>
                </a:solidFill>
              </a:rPr>
              <a:t>Limitazioni</a:t>
            </a:r>
            <a:r>
              <a:rPr lang="en-GB" sz="1400" dirty="0">
                <a:solidFill>
                  <a:schemeClr val="bg1"/>
                </a:solidFill>
              </a:rPr>
              <a:t> </a:t>
            </a:r>
            <a:r>
              <a:rPr lang="en-GB" sz="1400" dirty="0" err="1">
                <a:solidFill>
                  <a:schemeClr val="bg1"/>
                </a:solidFill>
              </a:rPr>
              <a:t>dello</a:t>
            </a:r>
            <a:r>
              <a:rPr lang="en-GB" sz="1400" dirty="0">
                <a:solidFill>
                  <a:schemeClr val="bg1"/>
                </a:solidFill>
              </a:rPr>
              <a:t> studio</a:t>
            </a:r>
          </a:p>
        </p:txBody>
      </p:sp>
      <p:sp>
        <p:nvSpPr>
          <p:cNvPr id="94" name="Titolo 1">
            <a:extLst>
              <a:ext uri="{FF2B5EF4-FFF2-40B4-BE49-F238E27FC236}">
                <a16:creationId xmlns="" xmlns:a16="http://schemas.microsoft.com/office/drawing/2014/main" id="{04DCD294-99E0-4F24-A90E-2ABD40F9759A}"/>
              </a:ext>
            </a:extLst>
          </p:cNvPr>
          <p:cNvSpPr txBox="1">
            <a:spLocks/>
          </p:cNvSpPr>
          <p:nvPr/>
        </p:nvSpPr>
        <p:spPr>
          <a:xfrm>
            <a:off x="337280" y="3601470"/>
            <a:ext cx="2407920" cy="2978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 err="1">
                <a:solidFill>
                  <a:srgbClr val="E14B3B"/>
                </a:solidFill>
              </a:rPr>
              <a:t>Consumo</a:t>
            </a:r>
            <a:r>
              <a:rPr lang="en-GB" sz="1100" dirty="0">
                <a:solidFill>
                  <a:srgbClr val="E14B3B"/>
                </a:solidFill>
              </a:rPr>
              <a:t> di </a:t>
            </a:r>
            <a:r>
              <a:rPr lang="en-GB" sz="1100" dirty="0" err="1">
                <a:solidFill>
                  <a:srgbClr val="E14B3B"/>
                </a:solidFill>
              </a:rPr>
              <a:t>Energia</a:t>
            </a:r>
            <a:r>
              <a:rPr lang="en-GB" sz="1100" dirty="0">
                <a:solidFill>
                  <a:srgbClr val="E14B3B"/>
                </a:solidFill>
              </a:rPr>
              <a:t> ed emission di CO2</a:t>
            </a:r>
          </a:p>
        </p:txBody>
      </p:sp>
      <p:sp>
        <p:nvSpPr>
          <p:cNvPr id="95" name="Titolo 1">
            <a:extLst>
              <a:ext uri="{FF2B5EF4-FFF2-40B4-BE49-F238E27FC236}">
                <a16:creationId xmlns="" xmlns:a16="http://schemas.microsoft.com/office/drawing/2014/main" id="{AED2D38C-3AA0-499F-A3D1-4B5C2F154A11}"/>
              </a:ext>
            </a:extLst>
          </p:cNvPr>
          <p:cNvSpPr txBox="1">
            <a:spLocks/>
          </p:cNvSpPr>
          <p:nvPr/>
        </p:nvSpPr>
        <p:spPr>
          <a:xfrm>
            <a:off x="3263360" y="3601470"/>
            <a:ext cx="2407920" cy="2978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>
                <a:solidFill>
                  <a:srgbClr val="E14B3B"/>
                </a:solidFill>
              </a:rPr>
              <a:t>NZEB / Positive Building</a:t>
            </a:r>
          </a:p>
        </p:txBody>
      </p:sp>
      <p:sp>
        <p:nvSpPr>
          <p:cNvPr id="96" name="Titolo 1">
            <a:extLst>
              <a:ext uri="{FF2B5EF4-FFF2-40B4-BE49-F238E27FC236}">
                <a16:creationId xmlns="" xmlns:a16="http://schemas.microsoft.com/office/drawing/2014/main" id="{C06D3A6F-15AE-4EE6-B72C-764E3F332F64}"/>
              </a:ext>
            </a:extLst>
          </p:cNvPr>
          <p:cNvSpPr txBox="1">
            <a:spLocks/>
          </p:cNvSpPr>
          <p:nvPr/>
        </p:nvSpPr>
        <p:spPr>
          <a:xfrm>
            <a:off x="6212300" y="3601470"/>
            <a:ext cx="2407920" cy="2978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>
                <a:solidFill>
                  <a:srgbClr val="E14B3B"/>
                </a:solidFill>
              </a:rPr>
              <a:t>Il </a:t>
            </a:r>
            <a:r>
              <a:rPr lang="en-GB" sz="1100" dirty="0" err="1">
                <a:solidFill>
                  <a:srgbClr val="E14B3B"/>
                </a:solidFill>
              </a:rPr>
              <a:t>progetto</a:t>
            </a:r>
            <a:r>
              <a:rPr lang="en-GB" sz="1100" dirty="0">
                <a:solidFill>
                  <a:srgbClr val="E14B3B"/>
                </a:solidFill>
              </a:rPr>
              <a:t> </a:t>
            </a:r>
            <a:r>
              <a:rPr lang="en-GB" sz="1100" dirty="0" err="1">
                <a:solidFill>
                  <a:srgbClr val="E14B3B"/>
                </a:solidFill>
              </a:rPr>
              <a:t>analizza</a:t>
            </a:r>
            <a:r>
              <a:rPr lang="en-GB" sz="1100" dirty="0">
                <a:solidFill>
                  <a:srgbClr val="E14B3B"/>
                </a:solidFill>
              </a:rPr>
              <a:t> </a:t>
            </a:r>
            <a:r>
              <a:rPr lang="en-GB" sz="1100" dirty="0" err="1">
                <a:solidFill>
                  <a:srgbClr val="E14B3B"/>
                </a:solidFill>
              </a:rPr>
              <a:t>l’involucro</a:t>
            </a:r>
            <a:r>
              <a:rPr lang="en-GB" sz="1100" dirty="0">
                <a:solidFill>
                  <a:srgbClr val="E14B3B"/>
                </a:solidFill>
              </a:rPr>
              <a:t> </a:t>
            </a:r>
            <a:r>
              <a:rPr lang="en-GB" sz="1100" dirty="0" err="1">
                <a:solidFill>
                  <a:srgbClr val="E14B3B"/>
                </a:solidFill>
              </a:rPr>
              <a:t>edilizio</a:t>
            </a:r>
            <a:endParaRPr lang="en-GB" sz="1100" dirty="0">
              <a:solidFill>
                <a:srgbClr val="E14B3B"/>
              </a:solidFill>
            </a:endParaRPr>
          </a:p>
        </p:txBody>
      </p:sp>
      <p:pic>
        <p:nvPicPr>
          <p:cNvPr id="97" name="Immagine 96" descr="Immagine che contiene screenshot&#10;&#10;Descrizione generata automaticamente">
            <a:extLst>
              <a:ext uri="{FF2B5EF4-FFF2-40B4-BE49-F238E27FC236}">
                <a16:creationId xmlns="" xmlns:a16="http://schemas.microsoft.com/office/drawing/2014/main" id="{A54EA945-A3B0-4EC4-A9E2-1F09A6FD87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852" y="3848045"/>
            <a:ext cx="2280287" cy="1681515"/>
          </a:xfrm>
          <a:prstGeom prst="rect">
            <a:avLst/>
          </a:prstGeom>
        </p:spPr>
      </p:pic>
      <p:pic>
        <p:nvPicPr>
          <p:cNvPr id="98" name="Immagine 97" descr="Immagine che contiene esterni, strada, edificio, orologio&#10;&#10;Descrizione generata automaticamente">
            <a:extLst>
              <a:ext uri="{FF2B5EF4-FFF2-40B4-BE49-F238E27FC236}">
                <a16:creationId xmlns="" xmlns:a16="http://schemas.microsoft.com/office/drawing/2014/main" id="{24270555-1C7C-4E00-B6D9-5F696C4621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2566" y="3848044"/>
            <a:ext cx="2250466" cy="1681515"/>
          </a:xfrm>
          <a:prstGeom prst="rect">
            <a:avLst/>
          </a:prstGeom>
        </p:spPr>
      </p:pic>
      <p:pic>
        <p:nvPicPr>
          <p:cNvPr id="99" name="Immagine 98" descr="Immagine che contiene erba, edificio, esterni, campo&#10;&#10;Descrizione generata automaticamente">
            <a:extLst>
              <a:ext uri="{FF2B5EF4-FFF2-40B4-BE49-F238E27FC236}">
                <a16:creationId xmlns="" xmlns:a16="http://schemas.microsoft.com/office/drawing/2014/main" id="{6B88AD72-CC28-4250-BF5D-D96F66C5C46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6107" t="22792" r="17820" b="17626"/>
          <a:stretch/>
        </p:blipFill>
        <p:spPr>
          <a:xfrm>
            <a:off x="6262211" y="3885767"/>
            <a:ext cx="2304271" cy="1649728"/>
          </a:xfrm>
          <a:prstGeom prst="rect">
            <a:avLst/>
          </a:prstGeom>
        </p:spPr>
      </p:pic>
      <p:sp>
        <p:nvSpPr>
          <p:cNvPr id="100" name="Segnaposto contenuto 1">
            <a:extLst>
              <a:ext uri="{FF2B5EF4-FFF2-40B4-BE49-F238E27FC236}">
                <a16:creationId xmlns="" xmlns:a16="http://schemas.microsoft.com/office/drawing/2014/main" id="{90B9B2D9-014F-4BB6-AC59-D81738724300}"/>
              </a:ext>
            </a:extLst>
          </p:cNvPr>
          <p:cNvSpPr txBox="1">
            <a:spLocks/>
          </p:cNvSpPr>
          <p:nvPr/>
        </p:nvSpPr>
        <p:spPr>
          <a:xfrm>
            <a:off x="337279" y="5691632"/>
            <a:ext cx="8312326" cy="9377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B43214"/>
              </a:buClr>
              <a:buFont typeface="Wingdings 2" pitchFamily="18" charset="2"/>
              <a:buChar char=""/>
              <a:defRPr sz="1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rgbClr val="B43214"/>
              </a:buClr>
              <a:buFont typeface="Wingdings 2" pitchFamily="18" charset="2"/>
              <a:buChar char=""/>
              <a:defRPr sz="17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rgbClr val="B43214"/>
              </a:buClr>
              <a:buFont typeface="Wingdings 2" pitchFamily="18" charset="2"/>
              <a:buChar char=""/>
              <a:defRPr sz="15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rgbClr val="B43214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rgbClr val="B43214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it-IT" sz="1800" dirty="0"/>
              <a:t> In un contesto nel quale le città sono responsabili per oltre il 40% delle emissioni di gas climalteranti, diventa necessario ripensare al progetto come processo a emissioni basse o addirittura negative.</a:t>
            </a:r>
          </a:p>
        </p:txBody>
      </p:sp>
      <p:sp>
        <p:nvSpPr>
          <p:cNvPr id="101" name="Titolo 1">
            <a:extLst>
              <a:ext uri="{FF2B5EF4-FFF2-40B4-BE49-F238E27FC236}">
                <a16:creationId xmlns="" xmlns:a16="http://schemas.microsoft.com/office/drawing/2014/main" id="{5A9E286B-0B4E-413F-AF35-9C55E1E9A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710" y="153456"/>
            <a:ext cx="7041539" cy="711518"/>
          </a:xfrm>
        </p:spPr>
        <p:txBody>
          <a:bodyPr>
            <a:normAutofit/>
          </a:bodyPr>
          <a:lstStyle/>
          <a:p>
            <a:r>
              <a:rPr lang="en-GB" sz="2400" dirty="0"/>
              <a:t>Smart Material for low carbon building</a:t>
            </a:r>
          </a:p>
        </p:txBody>
      </p:sp>
    </p:spTree>
    <p:extLst>
      <p:ext uri="{BB962C8B-B14F-4D97-AF65-F5344CB8AC3E}">
        <p14:creationId xmlns:p14="http://schemas.microsoft.com/office/powerpoint/2010/main" val="232170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5A9E286B-0B4E-413F-AF35-9C55E1E9AA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Smart Material for low carbon building</a:t>
            </a:r>
          </a:p>
        </p:txBody>
      </p:sp>
      <p:sp>
        <p:nvSpPr>
          <p:cNvPr id="34" name="Segnaposto contenuto 1">
            <a:extLst>
              <a:ext uri="{FF2B5EF4-FFF2-40B4-BE49-F238E27FC236}">
                <a16:creationId xmlns="" xmlns:a16="http://schemas.microsoft.com/office/drawing/2014/main" id="{90B9B2D9-014F-4BB6-AC59-D81738724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279" y="1501213"/>
            <a:ext cx="8312326" cy="54094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it-IT" sz="1800" dirty="0"/>
              <a:t>All’interno di questo generale, il lavoro è stato articolato nei seguenti sub-task.</a:t>
            </a:r>
          </a:p>
        </p:txBody>
      </p:sp>
      <p:sp>
        <p:nvSpPr>
          <p:cNvPr id="36" name="Segnaposto contenuto 1">
            <a:extLst>
              <a:ext uri="{FF2B5EF4-FFF2-40B4-BE49-F238E27FC236}">
                <a16:creationId xmlns="" xmlns:a16="http://schemas.microsoft.com/office/drawing/2014/main" id="{90B9B2D9-014F-4BB6-AC59-D81738724300}"/>
              </a:ext>
            </a:extLst>
          </p:cNvPr>
          <p:cNvSpPr txBox="1">
            <a:spLocks/>
          </p:cNvSpPr>
          <p:nvPr/>
        </p:nvSpPr>
        <p:spPr>
          <a:xfrm>
            <a:off x="337279" y="1064588"/>
            <a:ext cx="8312326" cy="424165"/>
          </a:xfrm>
          <a:prstGeom prst="rect">
            <a:avLst/>
          </a:prstGeom>
          <a:solidFill>
            <a:srgbClr val="E4E4E4"/>
          </a:solidFill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 defTabSz="914400">
              <a:lnSpc>
                <a:spcPct val="90000"/>
              </a:lnSpc>
              <a:spcBef>
                <a:spcPct val="0"/>
              </a:spcBef>
              <a:buNone/>
              <a:defRPr sz="1400" spc="-6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b="1" dirty="0">
                <a:solidFill>
                  <a:srgbClr val="E14B3B"/>
                </a:solidFill>
              </a:rPr>
              <a:t>METODOLOGIA E STATO DI AVANZAMENTO DEL LAVORO</a:t>
            </a:r>
          </a:p>
        </p:txBody>
      </p:sp>
      <p:sp>
        <p:nvSpPr>
          <p:cNvPr id="37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6956336" y="2054620"/>
            <a:ext cx="546641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dirty="0">
                <a:solidFill>
                  <a:schemeClr val="bg1"/>
                </a:solidFill>
              </a:rPr>
              <a:t>1-4</a:t>
            </a:r>
          </a:p>
        </p:txBody>
      </p:sp>
      <p:sp>
        <p:nvSpPr>
          <p:cNvPr id="38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7529650" y="2054620"/>
            <a:ext cx="546641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dirty="0">
                <a:solidFill>
                  <a:schemeClr val="bg1"/>
                </a:solidFill>
              </a:rPr>
              <a:t>5-8</a:t>
            </a:r>
          </a:p>
        </p:txBody>
      </p:sp>
      <p:sp>
        <p:nvSpPr>
          <p:cNvPr id="39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8102964" y="2054620"/>
            <a:ext cx="546641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dirty="0">
                <a:solidFill>
                  <a:schemeClr val="bg1"/>
                </a:solidFill>
              </a:rPr>
              <a:t>9-12</a:t>
            </a:r>
          </a:p>
        </p:txBody>
      </p:sp>
      <p:sp>
        <p:nvSpPr>
          <p:cNvPr id="40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381365" y="2054620"/>
            <a:ext cx="6548298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dirty="0" err="1">
                <a:solidFill>
                  <a:schemeClr val="bg1"/>
                </a:solidFill>
              </a:rPr>
              <a:t>Attività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41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 rot="16200000">
            <a:off x="-1979745" y="4496892"/>
            <a:ext cx="4358578" cy="363640"/>
          </a:xfrm>
          <a:prstGeom prst="rect">
            <a:avLst/>
          </a:prstGeom>
          <a:solidFill>
            <a:srgbClr val="E4E4E4"/>
          </a:solidFill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b="1" dirty="0">
                <a:solidFill>
                  <a:srgbClr val="E14B3B"/>
                </a:solidFill>
              </a:rPr>
              <a:t>S.T. 1</a:t>
            </a:r>
          </a:p>
        </p:txBody>
      </p:sp>
      <p:sp>
        <p:nvSpPr>
          <p:cNvPr id="42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381364" y="2499120"/>
            <a:ext cx="6574972" cy="31955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dirty="0">
                <a:solidFill>
                  <a:schemeClr val="tx1"/>
                </a:solidFill>
              </a:rPr>
              <a:t>Individuazione strategie per lo sviluppo di materiali e prodotti a basse emissioni di carbonio</a:t>
            </a:r>
          </a:p>
        </p:txBody>
      </p:sp>
      <p:sp>
        <p:nvSpPr>
          <p:cNvPr id="44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381364" y="2829320"/>
            <a:ext cx="6574972" cy="31955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dirty="0">
                <a:solidFill>
                  <a:schemeClr val="tx1"/>
                </a:solidFill>
              </a:rPr>
              <a:t>Mappatura delle imprese della regione Lazio e valutazione dei  loro comportamenti green</a:t>
            </a:r>
          </a:p>
        </p:txBody>
      </p:sp>
      <p:sp>
        <p:nvSpPr>
          <p:cNvPr id="49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6956336" y="2499120"/>
            <a:ext cx="546641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50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7529649" y="2499120"/>
            <a:ext cx="546641" cy="319557"/>
          </a:xfrm>
          <a:prstGeom prst="rect">
            <a:avLst/>
          </a:prstGeom>
          <a:solidFill>
            <a:srgbClr val="FFFFFF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51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8102964" y="2499120"/>
            <a:ext cx="546641" cy="319557"/>
          </a:xfrm>
          <a:prstGeom prst="rect">
            <a:avLst/>
          </a:prstGeom>
          <a:solidFill>
            <a:srgbClr val="FFFFFF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52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6956336" y="2829320"/>
            <a:ext cx="546641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53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7529649" y="2829320"/>
            <a:ext cx="546641" cy="319557"/>
          </a:xfrm>
          <a:prstGeom prst="rect">
            <a:avLst/>
          </a:prstGeom>
          <a:solidFill>
            <a:srgbClr val="FFFFFF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54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8102964" y="2829320"/>
            <a:ext cx="546641" cy="319557"/>
          </a:xfrm>
          <a:prstGeom prst="rect">
            <a:avLst/>
          </a:prstGeom>
          <a:solidFill>
            <a:srgbClr val="FFFFFF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 rotWithShape="1">
          <a:blip r:embed="rId3"/>
          <a:srcRect l="13730" t="13442" r="48983" b="5435"/>
          <a:stretch/>
        </p:blipFill>
        <p:spPr>
          <a:xfrm>
            <a:off x="429606" y="3384847"/>
            <a:ext cx="2276476" cy="3095625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 rotWithShape="1">
          <a:blip r:embed="rId4"/>
          <a:srcRect l="32610" t="12578" r="31198" b="5022"/>
          <a:stretch/>
        </p:blipFill>
        <p:spPr>
          <a:xfrm>
            <a:off x="2780367" y="3384847"/>
            <a:ext cx="2175497" cy="3095625"/>
          </a:xfrm>
          <a:prstGeom prst="rect">
            <a:avLst/>
          </a:prstGeom>
        </p:spPr>
      </p:pic>
      <p:sp>
        <p:nvSpPr>
          <p:cNvPr id="20" name="Segnaposto contenuto 1">
            <a:extLst>
              <a:ext uri="{FF2B5EF4-FFF2-40B4-BE49-F238E27FC236}">
                <a16:creationId xmlns="" xmlns:a16="http://schemas.microsoft.com/office/drawing/2014/main" id="{90B9B2D9-014F-4BB6-AC59-D81738724300}"/>
              </a:ext>
            </a:extLst>
          </p:cNvPr>
          <p:cNvSpPr txBox="1">
            <a:spLocks/>
          </p:cNvSpPr>
          <p:nvPr/>
        </p:nvSpPr>
        <p:spPr>
          <a:xfrm>
            <a:off x="5104435" y="3384847"/>
            <a:ext cx="3545169" cy="3095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B43214"/>
              </a:buClr>
              <a:buFont typeface="Wingdings 2" pitchFamily="18" charset="2"/>
              <a:buChar char=""/>
              <a:defRPr sz="1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rgbClr val="B43214"/>
              </a:buClr>
              <a:buFont typeface="Wingdings 2" pitchFamily="18" charset="2"/>
              <a:buChar char=""/>
              <a:defRPr sz="17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rgbClr val="B43214"/>
              </a:buClr>
              <a:buFont typeface="Wingdings 2" pitchFamily="18" charset="2"/>
              <a:buChar char=""/>
              <a:defRPr sz="15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rgbClr val="B43214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rgbClr val="B43214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sz="1400" dirty="0" err="1"/>
              <a:t>Orsini</a:t>
            </a:r>
            <a:r>
              <a:rPr lang="en-US" sz="1400" dirty="0"/>
              <a:t>, F., </a:t>
            </a:r>
            <a:r>
              <a:rPr lang="en-US" sz="1400" dirty="0" err="1"/>
              <a:t>Marrone</a:t>
            </a:r>
            <a:r>
              <a:rPr lang="en-US" sz="1400" dirty="0"/>
              <a:t> P., (2019) Approaches for a low-carbon production of building materials: a review, Journal of Cleaner Production, 241, 118380, ISSN: 0959-6526. </a:t>
            </a:r>
          </a:p>
          <a:p>
            <a:pPr marL="0" indent="0" algn="just">
              <a:buNone/>
            </a:pPr>
            <a:endParaRPr lang="en-US" sz="1400" dirty="0"/>
          </a:p>
          <a:p>
            <a:pPr marL="0" indent="0" algn="just">
              <a:buNone/>
            </a:pPr>
            <a:r>
              <a:rPr lang="it-IT" sz="1400" dirty="0"/>
              <a:t>Orsini. F, Marrone, P., (2019) Prodotti a basse emissioni di carbonio: potenzialità e limiti della manifattura della regione Lazio, in </a:t>
            </a:r>
            <a:r>
              <a:rPr lang="it-IT" sz="1400" dirty="0" err="1"/>
              <a:t>Proc</a:t>
            </a:r>
            <a:r>
              <a:rPr lang="it-IT" sz="1400" dirty="0"/>
              <a:t>. Congresso Nazionale </a:t>
            </a:r>
            <a:r>
              <a:rPr lang="it-IT" sz="1400" dirty="0" err="1"/>
              <a:t>Ciriaf</a:t>
            </a:r>
            <a:r>
              <a:rPr lang="it-IT" sz="1400" dirty="0"/>
              <a:t>, Energia e Sviluppo Sostenibile, Perugia, 12/04/2019, 173-186, ISSN: 978-88-9392-113-8.</a:t>
            </a:r>
          </a:p>
        </p:txBody>
      </p:sp>
    </p:spTree>
    <p:extLst>
      <p:ext uri="{BB962C8B-B14F-4D97-AF65-F5344CB8AC3E}">
        <p14:creationId xmlns:p14="http://schemas.microsoft.com/office/powerpoint/2010/main" val="28841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5A9E286B-0B4E-413F-AF35-9C55E1E9AA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Smart Material for low carbon building</a:t>
            </a:r>
          </a:p>
        </p:txBody>
      </p:sp>
      <p:sp>
        <p:nvSpPr>
          <p:cNvPr id="34" name="Segnaposto contenuto 1">
            <a:extLst>
              <a:ext uri="{FF2B5EF4-FFF2-40B4-BE49-F238E27FC236}">
                <a16:creationId xmlns="" xmlns:a16="http://schemas.microsoft.com/office/drawing/2014/main" id="{90B9B2D9-014F-4BB6-AC59-D81738724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279" y="1501213"/>
            <a:ext cx="8312326" cy="54094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it-IT" sz="1800" dirty="0"/>
              <a:t>All’interno di questo generale, il lavoro è stato articolato nei seguenti sub-task.</a:t>
            </a:r>
          </a:p>
        </p:txBody>
      </p:sp>
      <p:sp>
        <p:nvSpPr>
          <p:cNvPr id="36" name="Segnaposto contenuto 1">
            <a:extLst>
              <a:ext uri="{FF2B5EF4-FFF2-40B4-BE49-F238E27FC236}">
                <a16:creationId xmlns="" xmlns:a16="http://schemas.microsoft.com/office/drawing/2014/main" id="{90B9B2D9-014F-4BB6-AC59-D81738724300}"/>
              </a:ext>
            </a:extLst>
          </p:cNvPr>
          <p:cNvSpPr txBox="1">
            <a:spLocks/>
          </p:cNvSpPr>
          <p:nvPr/>
        </p:nvSpPr>
        <p:spPr>
          <a:xfrm>
            <a:off x="337279" y="1064588"/>
            <a:ext cx="8312326" cy="424165"/>
          </a:xfrm>
          <a:prstGeom prst="rect">
            <a:avLst/>
          </a:prstGeom>
          <a:solidFill>
            <a:srgbClr val="E4E4E4"/>
          </a:solidFill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 defTabSz="914400">
              <a:lnSpc>
                <a:spcPct val="90000"/>
              </a:lnSpc>
              <a:spcBef>
                <a:spcPct val="0"/>
              </a:spcBef>
              <a:buNone/>
              <a:defRPr sz="1400" spc="-6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b="1" dirty="0">
                <a:solidFill>
                  <a:srgbClr val="E14B3B"/>
                </a:solidFill>
              </a:rPr>
              <a:t>METODOLOGIA E STATO DI AVANZAMENTO DEL LAVORO</a:t>
            </a:r>
          </a:p>
        </p:txBody>
      </p:sp>
      <p:sp>
        <p:nvSpPr>
          <p:cNvPr id="37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6956336" y="2054620"/>
            <a:ext cx="546641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dirty="0">
                <a:solidFill>
                  <a:schemeClr val="bg1"/>
                </a:solidFill>
              </a:rPr>
              <a:t>1-4</a:t>
            </a:r>
          </a:p>
        </p:txBody>
      </p:sp>
      <p:sp>
        <p:nvSpPr>
          <p:cNvPr id="38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7529650" y="2054620"/>
            <a:ext cx="546641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dirty="0">
                <a:solidFill>
                  <a:schemeClr val="bg1"/>
                </a:solidFill>
              </a:rPr>
              <a:t>5-8</a:t>
            </a:r>
          </a:p>
        </p:txBody>
      </p:sp>
      <p:sp>
        <p:nvSpPr>
          <p:cNvPr id="39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8102964" y="2054620"/>
            <a:ext cx="546641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dirty="0">
                <a:solidFill>
                  <a:schemeClr val="bg1"/>
                </a:solidFill>
              </a:rPr>
              <a:t>9-12</a:t>
            </a:r>
          </a:p>
        </p:txBody>
      </p:sp>
      <p:sp>
        <p:nvSpPr>
          <p:cNvPr id="41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 rot="16200000">
            <a:off x="-125183" y="2642330"/>
            <a:ext cx="649453" cy="363640"/>
          </a:xfrm>
          <a:prstGeom prst="rect">
            <a:avLst/>
          </a:prstGeom>
          <a:solidFill>
            <a:srgbClr val="E4E4E4"/>
          </a:solidFill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b="1" dirty="0">
                <a:solidFill>
                  <a:srgbClr val="E14B3B"/>
                </a:solidFill>
              </a:rPr>
              <a:t>S.T. 1</a:t>
            </a:r>
          </a:p>
        </p:txBody>
      </p:sp>
      <p:sp>
        <p:nvSpPr>
          <p:cNvPr id="42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381364" y="2499120"/>
            <a:ext cx="6574972" cy="31955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dirty="0">
                <a:solidFill>
                  <a:schemeClr val="tx1"/>
                </a:solidFill>
              </a:rPr>
              <a:t>Individuazione strategie per lo sviluppo di materiali e prodotti a basse emissioni di carbonio</a:t>
            </a:r>
          </a:p>
        </p:txBody>
      </p:sp>
      <p:sp>
        <p:nvSpPr>
          <p:cNvPr id="44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381364" y="2829320"/>
            <a:ext cx="6574972" cy="31955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dirty="0">
                <a:solidFill>
                  <a:schemeClr val="tx1"/>
                </a:solidFill>
              </a:rPr>
              <a:t>Mappatura delle imprese della regione Lazio e valutazione dei  loro comportamenti green</a:t>
            </a:r>
          </a:p>
        </p:txBody>
      </p:sp>
      <p:sp>
        <p:nvSpPr>
          <p:cNvPr id="49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6956336" y="2499120"/>
            <a:ext cx="546641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50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7529649" y="2499120"/>
            <a:ext cx="546641" cy="319557"/>
          </a:xfrm>
          <a:prstGeom prst="rect">
            <a:avLst/>
          </a:prstGeom>
          <a:solidFill>
            <a:srgbClr val="FFFFFF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51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8102964" y="2499120"/>
            <a:ext cx="546641" cy="319557"/>
          </a:xfrm>
          <a:prstGeom prst="rect">
            <a:avLst/>
          </a:prstGeom>
          <a:solidFill>
            <a:srgbClr val="FFFFFF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52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6956336" y="2829320"/>
            <a:ext cx="546641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53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7529649" y="2829320"/>
            <a:ext cx="546641" cy="319557"/>
          </a:xfrm>
          <a:prstGeom prst="rect">
            <a:avLst/>
          </a:prstGeom>
          <a:solidFill>
            <a:srgbClr val="FFFFFF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54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8102964" y="2829320"/>
            <a:ext cx="546641" cy="319557"/>
          </a:xfrm>
          <a:prstGeom prst="rect">
            <a:avLst/>
          </a:prstGeom>
          <a:solidFill>
            <a:srgbClr val="FFFFFF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18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 rot="16200000">
            <a:off x="-1589221" y="4877893"/>
            <a:ext cx="3577529" cy="363640"/>
          </a:xfrm>
          <a:prstGeom prst="rect">
            <a:avLst/>
          </a:prstGeom>
          <a:solidFill>
            <a:srgbClr val="E4E4E4"/>
          </a:solidFill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b="1" dirty="0">
                <a:solidFill>
                  <a:srgbClr val="E14B3B"/>
                </a:solidFill>
              </a:rPr>
              <a:t>S.T. 2</a:t>
            </a:r>
          </a:p>
        </p:txBody>
      </p:sp>
      <p:sp>
        <p:nvSpPr>
          <p:cNvPr id="19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381364" y="3270645"/>
            <a:ext cx="6574972" cy="31955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dirty="0">
                <a:solidFill>
                  <a:schemeClr val="tx1"/>
                </a:solidFill>
              </a:rPr>
              <a:t>Stato dell’arte su tecnologie della Smart city e individuazione possibili ambiti di azione </a:t>
            </a:r>
          </a:p>
        </p:txBody>
      </p:sp>
      <p:sp>
        <p:nvSpPr>
          <p:cNvPr id="20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381364" y="3600845"/>
            <a:ext cx="6574972" cy="31955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dirty="0">
                <a:solidFill>
                  <a:schemeClr val="tx1"/>
                </a:solidFill>
              </a:rPr>
              <a:t>Definizione del campo di indagine: LEGGEREZZA e MASSA negli </a:t>
            </a:r>
            <a:r>
              <a:rPr lang="it-IT" sz="1400" dirty="0" err="1">
                <a:solidFill>
                  <a:schemeClr val="tx1"/>
                </a:solidFill>
              </a:rPr>
              <a:t>smart</a:t>
            </a:r>
            <a:r>
              <a:rPr lang="it-IT" sz="1400" dirty="0">
                <a:solidFill>
                  <a:schemeClr val="tx1"/>
                </a:solidFill>
              </a:rPr>
              <a:t> materials</a:t>
            </a:r>
          </a:p>
        </p:txBody>
      </p:sp>
      <p:sp>
        <p:nvSpPr>
          <p:cNvPr id="21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6956336" y="3270645"/>
            <a:ext cx="546641" cy="31955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22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7529649" y="3270645"/>
            <a:ext cx="546641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23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8102964" y="3270645"/>
            <a:ext cx="546641" cy="319557"/>
          </a:xfrm>
          <a:prstGeom prst="rect">
            <a:avLst/>
          </a:prstGeom>
          <a:solidFill>
            <a:srgbClr val="FFFFFF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24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6956336" y="3600845"/>
            <a:ext cx="546641" cy="31955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25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7529649" y="3600845"/>
            <a:ext cx="546641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26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8102964" y="3600845"/>
            <a:ext cx="546641" cy="319557"/>
          </a:xfrm>
          <a:prstGeom prst="rect">
            <a:avLst/>
          </a:prstGeom>
          <a:solidFill>
            <a:srgbClr val="FFFFFF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 rotWithShape="1">
          <a:blip r:embed="rId3"/>
          <a:srcRect l="8862" t="18876" r="7324" b="7735"/>
          <a:stretch/>
        </p:blipFill>
        <p:spPr>
          <a:xfrm>
            <a:off x="381364" y="4042473"/>
            <a:ext cx="4773880" cy="2612572"/>
          </a:xfrm>
          <a:prstGeom prst="rect">
            <a:avLst/>
          </a:prstGeom>
        </p:spPr>
      </p:pic>
      <p:sp>
        <p:nvSpPr>
          <p:cNvPr id="28" name="Segnaposto contenuto 1">
            <a:extLst>
              <a:ext uri="{FF2B5EF4-FFF2-40B4-BE49-F238E27FC236}">
                <a16:creationId xmlns="" xmlns:a16="http://schemas.microsoft.com/office/drawing/2014/main" id="{90B9B2D9-014F-4BB6-AC59-D81738724300}"/>
              </a:ext>
            </a:extLst>
          </p:cNvPr>
          <p:cNvSpPr txBox="1">
            <a:spLocks/>
          </p:cNvSpPr>
          <p:nvPr/>
        </p:nvSpPr>
        <p:spPr>
          <a:xfrm>
            <a:off x="5415148" y="4042473"/>
            <a:ext cx="3234456" cy="2437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B43214"/>
              </a:buClr>
              <a:buFont typeface="Wingdings 2" pitchFamily="18" charset="2"/>
              <a:buChar char=""/>
              <a:defRPr sz="1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rgbClr val="B43214"/>
              </a:buClr>
              <a:buFont typeface="Wingdings 2" pitchFamily="18" charset="2"/>
              <a:buChar char=""/>
              <a:defRPr sz="17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rgbClr val="B43214"/>
              </a:buClr>
              <a:buFont typeface="Wingdings 2" pitchFamily="18" charset="2"/>
              <a:buChar char=""/>
              <a:defRPr sz="15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rgbClr val="B43214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rgbClr val="B43214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sz="1400" dirty="0" err="1"/>
              <a:t>Orsini</a:t>
            </a:r>
            <a:r>
              <a:rPr lang="en-US" sz="1400" dirty="0"/>
              <a:t>, F., </a:t>
            </a:r>
            <a:r>
              <a:rPr lang="it-IT" sz="1400" dirty="0"/>
              <a:t>Report EDESMART, on </a:t>
            </a:r>
            <a:r>
              <a:rPr lang="it-IT" sz="1400" dirty="0" err="1"/>
              <a:t>going</a:t>
            </a:r>
            <a:endParaRPr lang="it-IT" sz="1400" dirty="0"/>
          </a:p>
        </p:txBody>
      </p:sp>
      <p:sp>
        <p:nvSpPr>
          <p:cNvPr id="29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381365" y="2054620"/>
            <a:ext cx="6548298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dirty="0" err="1">
                <a:solidFill>
                  <a:schemeClr val="bg1"/>
                </a:solidFill>
              </a:rPr>
              <a:t>Attività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989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5A9E286B-0B4E-413F-AF35-9C55E1E9AA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Smart Material for low carbon building</a:t>
            </a:r>
          </a:p>
        </p:txBody>
      </p:sp>
      <p:sp>
        <p:nvSpPr>
          <p:cNvPr id="34" name="Segnaposto contenuto 1">
            <a:extLst>
              <a:ext uri="{FF2B5EF4-FFF2-40B4-BE49-F238E27FC236}">
                <a16:creationId xmlns="" xmlns:a16="http://schemas.microsoft.com/office/drawing/2014/main" id="{90B9B2D9-014F-4BB6-AC59-D81738724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279" y="1501213"/>
            <a:ext cx="8312326" cy="54094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it-IT" sz="1800" dirty="0"/>
              <a:t>All’interno di questo generale, il lavoro è stato articolato nei seguenti sub-task.</a:t>
            </a:r>
          </a:p>
        </p:txBody>
      </p:sp>
      <p:sp>
        <p:nvSpPr>
          <p:cNvPr id="36" name="Segnaposto contenuto 1">
            <a:extLst>
              <a:ext uri="{FF2B5EF4-FFF2-40B4-BE49-F238E27FC236}">
                <a16:creationId xmlns="" xmlns:a16="http://schemas.microsoft.com/office/drawing/2014/main" id="{90B9B2D9-014F-4BB6-AC59-D81738724300}"/>
              </a:ext>
            </a:extLst>
          </p:cNvPr>
          <p:cNvSpPr txBox="1">
            <a:spLocks/>
          </p:cNvSpPr>
          <p:nvPr/>
        </p:nvSpPr>
        <p:spPr>
          <a:xfrm>
            <a:off x="337279" y="1064588"/>
            <a:ext cx="8312326" cy="424165"/>
          </a:xfrm>
          <a:prstGeom prst="rect">
            <a:avLst/>
          </a:prstGeom>
          <a:solidFill>
            <a:srgbClr val="E4E4E4"/>
          </a:solidFill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 defTabSz="914400">
              <a:lnSpc>
                <a:spcPct val="90000"/>
              </a:lnSpc>
              <a:spcBef>
                <a:spcPct val="0"/>
              </a:spcBef>
              <a:buNone/>
              <a:defRPr sz="1400" spc="-6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b="1" dirty="0">
                <a:solidFill>
                  <a:srgbClr val="E14B3B"/>
                </a:solidFill>
              </a:rPr>
              <a:t>METODOLOGIA E STATO DI AVANZAMENTO DEL LAVORO</a:t>
            </a:r>
          </a:p>
        </p:txBody>
      </p:sp>
      <p:sp>
        <p:nvSpPr>
          <p:cNvPr id="37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6956336" y="2054620"/>
            <a:ext cx="546641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dirty="0">
                <a:solidFill>
                  <a:schemeClr val="bg1"/>
                </a:solidFill>
              </a:rPr>
              <a:t>1-4</a:t>
            </a:r>
          </a:p>
        </p:txBody>
      </p:sp>
      <p:sp>
        <p:nvSpPr>
          <p:cNvPr id="38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7529650" y="2054620"/>
            <a:ext cx="546641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dirty="0">
                <a:solidFill>
                  <a:schemeClr val="bg1"/>
                </a:solidFill>
              </a:rPr>
              <a:t>5-8</a:t>
            </a:r>
          </a:p>
        </p:txBody>
      </p:sp>
      <p:sp>
        <p:nvSpPr>
          <p:cNvPr id="39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8102964" y="2054620"/>
            <a:ext cx="546641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dirty="0">
                <a:solidFill>
                  <a:schemeClr val="bg1"/>
                </a:solidFill>
              </a:rPr>
              <a:t>9-12</a:t>
            </a:r>
          </a:p>
        </p:txBody>
      </p:sp>
      <p:sp>
        <p:nvSpPr>
          <p:cNvPr id="41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 rot="16200000">
            <a:off x="-125183" y="2642330"/>
            <a:ext cx="649453" cy="363640"/>
          </a:xfrm>
          <a:prstGeom prst="rect">
            <a:avLst/>
          </a:prstGeom>
          <a:solidFill>
            <a:srgbClr val="E4E4E4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b="1" dirty="0">
                <a:solidFill>
                  <a:srgbClr val="E14B3B"/>
                </a:solidFill>
              </a:rPr>
              <a:t>S.T. 1</a:t>
            </a:r>
          </a:p>
        </p:txBody>
      </p:sp>
      <p:sp>
        <p:nvSpPr>
          <p:cNvPr id="42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381364" y="2499120"/>
            <a:ext cx="6574972" cy="31955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dirty="0">
                <a:solidFill>
                  <a:schemeClr val="tx1"/>
                </a:solidFill>
              </a:rPr>
              <a:t>Individuazione strategie per lo sviluppo di materiali e prodotti a basse emissioni di carbonio</a:t>
            </a:r>
          </a:p>
        </p:txBody>
      </p:sp>
      <p:sp>
        <p:nvSpPr>
          <p:cNvPr id="44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381364" y="2829320"/>
            <a:ext cx="6574972" cy="31955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dirty="0">
                <a:solidFill>
                  <a:schemeClr val="tx1"/>
                </a:solidFill>
              </a:rPr>
              <a:t>Mappatura delle imprese della regione Lazio e valutazione dei  loro comportamenti green</a:t>
            </a:r>
          </a:p>
        </p:txBody>
      </p:sp>
      <p:sp>
        <p:nvSpPr>
          <p:cNvPr id="49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6956336" y="2499120"/>
            <a:ext cx="546641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50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7529649" y="2499120"/>
            <a:ext cx="546641" cy="319557"/>
          </a:xfrm>
          <a:prstGeom prst="rect">
            <a:avLst/>
          </a:prstGeom>
          <a:solidFill>
            <a:srgbClr val="FFFFFF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51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8102964" y="2499120"/>
            <a:ext cx="546641" cy="319557"/>
          </a:xfrm>
          <a:prstGeom prst="rect">
            <a:avLst/>
          </a:prstGeom>
          <a:solidFill>
            <a:srgbClr val="FFFFFF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52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6956336" y="2829320"/>
            <a:ext cx="546641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53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7529649" y="2829320"/>
            <a:ext cx="546641" cy="319557"/>
          </a:xfrm>
          <a:prstGeom prst="rect">
            <a:avLst/>
          </a:prstGeom>
          <a:solidFill>
            <a:srgbClr val="FFFFFF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54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8102964" y="2829320"/>
            <a:ext cx="546641" cy="319557"/>
          </a:xfrm>
          <a:prstGeom prst="rect">
            <a:avLst/>
          </a:prstGeom>
          <a:solidFill>
            <a:srgbClr val="FFFFFF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18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 rot="16200000">
            <a:off x="-125183" y="3413855"/>
            <a:ext cx="649453" cy="363640"/>
          </a:xfrm>
          <a:prstGeom prst="rect">
            <a:avLst/>
          </a:prstGeom>
          <a:solidFill>
            <a:srgbClr val="E4E4E4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b="1" dirty="0">
                <a:solidFill>
                  <a:srgbClr val="E14B3B"/>
                </a:solidFill>
              </a:rPr>
              <a:t>S.T. 2</a:t>
            </a:r>
          </a:p>
        </p:txBody>
      </p:sp>
      <p:sp>
        <p:nvSpPr>
          <p:cNvPr id="19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381364" y="3270645"/>
            <a:ext cx="6574972" cy="31955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dirty="0">
                <a:solidFill>
                  <a:schemeClr val="tx1"/>
                </a:solidFill>
              </a:rPr>
              <a:t>Stato dell’arte su tecnologie della Smart city e individuazione possibili ambiti di azione </a:t>
            </a:r>
          </a:p>
        </p:txBody>
      </p:sp>
      <p:sp>
        <p:nvSpPr>
          <p:cNvPr id="20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381364" y="3600845"/>
            <a:ext cx="6574972" cy="31955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dirty="0">
                <a:solidFill>
                  <a:schemeClr val="tx1"/>
                </a:solidFill>
              </a:rPr>
              <a:t>Definizione del campo di indagine: LEGGEREZZA e MASSA negli </a:t>
            </a:r>
            <a:r>
              <a:rPr lang="it-IT" sz="1400" dirty="0" err="1">
                <a:solidFill>
                  <a:schemeClr val="tx1"/>
                </a:solidFill>
              </a:rPr>
              <a:t>smart</a:t>
            </a:r>
            <a:r>
              <a:rPr lang="it-IT" sz="1400" dirty="0">
                <a:solidFill>
                  <a:schemeClr val="tx1"/>
                </a:solidFill>
              </a:rPr>
              <a:t> materials</a:t>
            </a:r>
          </a:p>
        </p:txBody>
      </p:sp>
      <p:sp>
        <p:nvSpPr>
          <p:cNvPr id="21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6956336" y="3270645"/>
            <a:ext cx="546641" cy="31955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22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7529649" y="3270645"/>
            <a:ext cx="546641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23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8102964" y="3270645"/>
            <a:ext cx="546641" cy="319557"/>
          </a:xfrm>
          <a:prstGeom prst="rect">
            <a:avLst/>
          </a:prstGeom>
          <a:solidFill>
            <a:srgbClr val="FFFFFF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24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6956336" y="3600845"/>
            <a:ext cx="546641" cy="31955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25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7529649" y="3600845"/>
            <a:ext cx="546641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26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8102964" y="3600845"/>
            <a:ext cx="546641" cy="319557"/>
          </a:xfrm>
          <a:prstGeom prst="rect">
            <a:avLst/>
          </a:prstGeom>
          <a:solidFill>
            <a:srgbClr val="FFFFFF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27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 rot="16200000">
            <a:off x="-1150919" y="5211419"/>
            <a:ext cx="2700926" cy="363640"/>
          </a:xfrm>
          <a:prstGeom prst="rect">
            <a:avLst/>
          </a:prstGeom>
          <a:solidFill>
            <a:srgbClr val="E4E4E4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b="1" dirty="0">
                <a:solidFill>
                  <a:srgbClr val="E14B3B"/>
                </a:solidFill>
              </a:rPr>
              <a:t>S.T. 3</a:t>
            </a:r>
          </a:p>
        </p:txBody>
      </p:sp>
      <p:sp>
        <p:nvSpPr>
          <p:cNvPr id="28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381364" y="4042473"/>
            <a:ext cx="6574972" cy="31955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dirty="0">
                <a:solidFill>
                  <a:schemeClr val="tx1"/>
                </a:solidFill>
              </a:rPr>
              <a:t>LEGGEREZZA: Valutazioni delle prestazioni di materiali isolanti a base di </a:t>
            </a:r>
            <a:r>
              <a:rPr lang="it-IT" sz="1400" dirty="0" err="1">
                <a:solidFill>
                  <a:schemeClr val="tx1"/>
                </a:solidFill>
              </a:rPr>
              <a:t>Aerogel</a:t>
            </a:r>
            <a:endParaRPr lang="it-IT" sz="1400" dirty="0">
              <a:solidFill>
                <a:schemeClr val="tx1"/>
              </a:solidFill>
            </a:endParaRPr>
          </a:p>
        </p:txBody>
      </p:sp>
      <p:sp>
        <p:nvSpPr>
          <p:cNvPr id="30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6956336" y="4042473"/>
            <a:ext cx="546641" cy="31955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31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7529649" y="4042473"/>
            <a:ext cx="546641" cy="31955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32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8102964" y="4042473"/>
            <a:ext cx="546641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45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381365" y="2054620"/>
            <a:ext cx="6548298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dirty="0" err="1">
                <a:solidFill>
                  <a:schemeClr val="bg1"/>
                </a:solidFill>
              </a:rPr>
              <a:t>Attività</a:t>
            </a:r>
            <a:endParaRPr lang="en-GB" sz="1400" dirty="0">
              <a:solidFill>
                <a:schemeClr val="bg1"/>
              </a:solidFill>
            </a:endParaRPr>
          </a:p>
        </p:txBody>
      </p:sp>
      <p:pic>
        <p:nvPicPr>
          <p:cNvPr id="46" name="Immagine 45" descr="Immagine che contiene persona, tenendo, blu, donna&#10;&#10;Descrizione generata automaticamente">
            <a:extLst>
              <a:ext uri="{FF2B5EF4-FFF2-40B4-BE49-F238E27FC236}">
                <a16:creationId xmlns="" xmlns:a16="http://schemas.microsoft.com/office/drawing/2014/main" id="{C600B1C8-4110-4096-B00A-D343CEB92F8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857" t="15180" r="5267" b="25718"/>
          <a:stretch/>
        </p:blipFill>
        <p:spPr>
          <a:xfrm>
            <a:off x="449550" y="4484101"/>
            <a:ext cx="1443711" cy="1020244"/>
          </a:xfrm>
          <a:prstGeom prst="rect">
            <a:avLst/>
          </a:prstGeom>
        </p:spPr>
      </p:pic>
      <p:pic>
        <p:nvPicPr>
          <p:cNvPr id="48" name="Immagine 47">
            <a:extLst>
              <a:ext uri="{FF2B5EF4-FFF2-40B4-BE49-F238E27FC236}">
                <a16:creationId xmlns="" xmlns:a16="http://schemas.microsoft.com/office/drawing/2014/main" id="{148D12B8-8A09-4CBC-9AF9-D39DB0BB59F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427" r="51451" b="5475"/>
          <a:stretch/>
        </p:blipFill>
        <p:spPr>
          <a:xfrm>
            <a:off x="449550" y="5513395"/>
            <a:ext cx="1443711" cy="1055429"/>
          </a:xfrm>
          <a:prstGeom prst="rect">
            <a:avLst/>
          </a:prstGeom>
        </p:spPr>
      </p:pic>
      <p:sp>
        <p:nvSpPr>
          <p:cNvPr id="56" name="Segnaposto contenuto 1">
            <a:extLst>
              <a:ext uri="{FF2B5EF4-FFF2-40B4-BE49-F238E27FC236}">
                <a16:creationId xmlns="" xmlns:a16="http://schemas.microsoft.com/office/drawing/2014/main" id="{90B9B2D9-014F-4BB6-AC59-D81738724300}"/>
              </a:ext>
            </a:extLst>
          </p:cNvPr>
          <p:cNvSpPr txBox="1">
            <a:spLocks/>
          </p:cNvSpPr>
          <p:nvPr/>
        </p:nvSpPr>
        <p:spPr>
          <a:xfrm>
            <a:off x="4857750" y="4484101"/>
            <a:ext cx="3791854" cy="20847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B43214"/>
              </a:buClr>
              <a:buFont typeface="Wingdings 2" pitchFamily="18" charset="2"/>
              <a:buChar char=""/>
              <a:defRPr sz="1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rgbClr val="B43214"/>
              </a:buClr>
              <a:buFont typeface="Wingdings 2" pitchFamily="18" charset="2"/>
              <a:buChar char=""/>
              <a:defRPr sz="17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rgbClr val="B43214"/>
              </a:buClr>
              <a:buFont typeface="Wingdings 2" pitchFamily="18" charset="2"/>
              <a:buChar char=""/>
              <a:defRPr sz="15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rgbClr val="B43214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rgbClr val="B43214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it-IT" sz="1400" dirty="0"/>
              <a:t>Il progetto di ricerca prevede la sperimentazione di pannelli in </a:t>
            </a:r>
            <a:r>
              <a:rPr lang="it-IT" sz="1400" dirty="0" err="1"/>
              <a:t>aerogel</a:t>
            </a:r>
            <a:r>
              <a:rPr lang="it-IT" sz="1400" dirty="0"/>
              <a:t> di spessore variabile al fine di testarne le prestazioni termiche. </a:t>
            </a:r>
          </a:p>
          <a:p>
            <a:pPr marL="0" indent="0" algn="just">
              <a:buNone/>
            </a:pPr>
            <a:r>
              <a:rPr lang="it-IT" sz="1400" dirty="0"/>
              <a:t>La sperimentazione verrà condotta presso la sede del CEFMECTP nel mese di novembre. Lo studio è sviluppato in collaborazione con l’azienda AMA, produttrice di materiali che integrano l’</a:t>
            </a:r>
            <a:r>
              <a:rPr lang="it-IT" sz="1400" dirty="0" err="1"/>
              <a:t>aerogel</a:t>
            </a:r>
            <a:r>
              <a:rPr lang="it-IT" sz="1400" dirty="0"/>
              <a:t>.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811"/>
          <a:stretch/>
        </p:blipFill>
        <p:spPr>
          <a:xfrm>
            <a:off x="1925561" y="4484101"/>
            <a:ext cx="2743201" cy="2110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30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5A9E286B-0B4E-413F-AF35-9C55E1E9AA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Smart Material for low carbon building</a:t>
            </a:r>
          </a:p>
        </p:txBody>
      </p:sp>
      <p:sp>
        <p:nvSpPr>
          <p:cNvPr id="34" name="Segnaposto contenuto 1">
            <a:extLst>
              <a:ext uri="{FF2B5EF4-FFF2-40B4-BE49-F238E27FC236}">
                <a16:creationId xmlns="" xmlns:a16="http://schemas.microsoft.com/office/drawing/2014/main" id="{90B9B2D9-014F-4BB6-AC59-D81738724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279" y="1501213"/>
            <a:ext cx="8312326" cy="54094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it-IT" sz="1800" dirty="0"/>
              <a:t>All’interno di questo generale, il lavoro è stato articolato nei seguenti sub-task.</a:t>
            </a:r>
          </a:p>
        </p:txBody>
      </p:sp>
      <p:sp>
        <p:nvSpPr>
          <p:cNvPr id="36" name="Segnaposto contenuto 1">
            <a:extLst>
              <a:ext uri="{FF2B5EF4-FFF2-40B4-BE49-F238E27FC236}">
                <a16:creationId xmlns="" xmlns:a16="http://schemas.microsoft.com/office/drawing/2014/main" id="{90B9B2D9-014F-4BB6-AC59-D81738724300}"/>
              </a:ext>
            </a:extLst>
          </p:cNvPr>
          <p:cNvSpPr txBox="1">
            <a:spLocks/>
          </p:cNvSpPr>
          <p:nvPr/>
        </p:nvSpPr>
        <p:spPr>
          <a:xfrm>
            <a:off x="337279" y="1064588"/>
            <a:ext cx="8312326" cy="424165"/>
          </a:xfrm>
          <a:prstGeom prst="rect">
            <a:avLst/>
          </a:prstGeom>
          <a:solidFill>
            <a:srgbClr val="E4E4E4"/>
          </a:solidFill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 defTabSz="914400">
              <a:lnSpc>
                <a:spcPct val="90000"/>
              </a:lnSpc>
              <a:spcBef>
                <a:spcPct val="0"/>
              </a:spcBef>
              <a:buNone/>
              <a:defRPr sz="1400" spc="-6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b="1" dirty="0">
                <a:solidFill>
                  <a:srgbClr val="E14B3B"/>
                </a:solidFill>
              </a:rPr>
              <a:t>METODOLOGIA E STATO DI AVANZAMENTO DEL LAVORO</a:t>
            </a:r>
          </a:p>
        </p:txBody>
      </p:sp>
      <p:sp>
        <p:nvSpPr>
          <p:cNvPr id="37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6956336" y="2054620"/>
            <a:ext cx="546641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dirty="0">
                <a:solidFill>
                  <a:schemeClr val="bg1"/>
                </a:solidFill>
              </a:rPr>
              <a:t>1-4</a:t>
            </a:r>
          </a:p>
        </p:txBody>
      </p:sp>
      <p:sp>
        <p:nvSpPr>
          <p:cNvPr id="38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7529650" y="2054620"/>
            <a:ext cx="546641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dirty="0">
                <a:solidFill>
                  <a:schemeClr val="bg1"/>
                </a:solidFill>
              </a:rPr>
              <a:t>5-8</a:t>
            </a:r>
          </a:p>
        </p:txBody>
      </p:sp>
      <p:sp>
        <p:nvSpPr>
          <p:cNvPr id="39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8102964" y="2054620"/>
            <a:ext cx="546641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dirty="0">
                <a:solidFill>
                  <a:schemeClr val="bg1"/>
                </a:solidFill>
              </a:rPr>
              <a:t>9-12</a:t>
            </a:r>
          </a:p>
        </p:txBody>
      </p:sp>
      <p:sp>
        <p:nvSpPr>
          <p:cNvPr id="41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 rot="16200000">
            <a:off x="-125183" y="2642330"/>
            <a:ext cx="649453" cy="363640"/>
          </a:xfrm>
          <a:prstGeom prst="rect">
            <a:avLst/>
          </a:prstGeom>
          <a:solidFill>
            <a:srgbClr val="E4E4E4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b="1" dirty="0">
                <a:solidFill>
                  <a:srgbClr val="E14B3B"/>
                </a:solidFill>
              </a:rPr>
              <a:t>S.T. 1</a:t>
            </a:r>
          </a:p>
        </p:txBody>
      </p:sp>
      <p:sp>
        <p:nvSpPr>
          <p:cNvPr id="42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381364" y="2499120"/>
            <a:ext cx="6574972" cy="31955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dirty="0">
                <a:solidFill>
                  <a:schemeClr val="tx1"/>
                </a:solidFill>
              </a:rPr>
              <a:t>Individuazione strategie per lo sviluppo di materiali e prodotti a basse emissioni di carbonio</a:t>
            </a:r>
          </a:p>
        </p:txBody>
      </p:sp>
      <p:sp>
        <p:nvSpPr>
          <p:cNvPr id="44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381364" y="2829320"/>
            <a:ext cx="6574972" cy="31955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dirty="0">
                <a:solidFill>
                  <a:schemeClr val="tx1"/>
                </a:solidFill>
              </a:rPr>
              <a:t>Mappatura delle imprese della regione Lazio e valutazione dei  loro comportamenti green</a:t>
            </a:r>
          </a:p>
        </p:txBody>
      </p:sp>
      <p:sp>
        <p:nvSpPr>
          <p:cNvPr id="49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6956336" y="2499120"/>
            <a:ext cx="546641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50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7529649" y="2499120"/>
            <a:ext cx="546641" cy="319557"/>
          </a:xfrm>
          <a:prstGeom prst="rect">
            <a:avLst/>
          </a:prstGeom>
          <a:solidFill>
            <a:srgbClr val="FFFFFF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51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8102964" y="2499120"/>
            <a:ext cx="546641" cy="319557"/>
          </a:xfrm>
          <a:prstGeom prst="rect">
            <a:avLst/>
          </a:prstGeom>
          <a:solidFill>
            <a:srgbClr val="FFFFFF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52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6956336" y="2829320"/>
            <a:ext cx="546641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53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7529649" y="2829320"/>
            <a:ext cx="546641" cy="319557"/>
          </a:xfrm>
          <a:prstGeom prst="rect">
            <a:avLst/>
          </a:prstGeom>
          <a:solidFill>
            <a:srgbClr val="FFFFFF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54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8102964" y="2829320"/>
            <a:ext cx="546641" cy="319557"/>
          </a:xfrm>
          <a:prstGeom prst="rect">
            <a:avLst/>
          </a:prstGeom>
          <a:solidFill>
            <a:srgbClr val="FFFFFF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18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 rot="16200000">
            <a:off x="-125183" y="3413855"/>
            <a:ext cx="649453" cy="363640"/>
          </a:xfrm>
          <a:prstGeom prst="rect">
            <a:avLst/>
          </a:prstGeom>
          <a:solidFill>
            <a:srgbClr val="E4E4E4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b="1" dirty="0">
                <a:solidFill>
                  <a:srgbClr val="E14B3B"/>
                </a:solidFill>
              </a:rPr>
              <a:t>S.T. 2</a:t>
            </a:r>
          </a:p>
        </p:txBody>
      </p:sp>
      <p:sp>
        <p:nvSpPr>
          <p:cNvPr id="19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381364" y="3270645"/>
            <a:ext cx="6574972" cy="31955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dirty="0">
                <a:solidFill>
                  <a:schemeClr val="tx1"/>
                </a:solidFill>
              </a:rPr>
              <a:t>Stato dell’arte su tecnologie della Smart city e individuazione possibili ambiti di azione </a:t>
            </a:r>
          </a:p>
        </p:txBody>
      </p:sp>
      <p:sp>
        <p:nvSpPr>
          <p:cNvPr id="20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381364" y="3600845"/>
            <a:ext cx="6574972" cy="31955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dirty="0">
                <a:solidFill>
                  <a:schemeClr val="tx1"/>
                </a:solidFill>
              </a:rPr>
              <a:t>Definizione del campo di indagine: LEGGEREZZA e MASSA negli </a:t>
            </a:r>
            <a:r>
              <a:rPr lang="it-IT" sz="1400" dirty="0" err="1">
                <a:solidFill>
                  <a:schemeClr val="tx1"/>
                </a:solidFill>
              </a:rPr>
              <a:t>smart</a:t>
            </a:r>
            <a:r>
              <a:rPr lang="it-IT" sz="1400" dirty="0">
                <a:solidFill>
                  <a:schemeClr val="tx1"/>
                </a:solidFill>
              </a:rPr>
              <a:t> materials</a:t>
            </a:r>
          </a:p>
        </p:txBody>
      </p:sp>
      <p:sp>
        <p:nvSpPr>
          <p:cNvPr id="21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6956336" y="3270645"/>
            <a:ext cx="546641" cy="31955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22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7529649" y="3270645"/>
            <a:ext cx="546641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23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8102964" y="3270645"/>
            <a:ext cx="546641" cy="319557"/>
          </a:xfrm>
          <a:prstGeom prst="rect">
            <a:avLst/>
          </a:prstGeom>
          <a:solidFill>
            <a:srgbClr val="FFFFFF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24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6956336" y="3600845"/>
            <a:ext cx="546641" cy="31955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25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7529649" y="3600845"/>
            <a:ext cx="546641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26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8102964" y="3600845"/>
            <a:ext cx="546641" cy="319557"/>
          </a:xfrm>
          <a:prstGeom prst="rect">
            <a:avLst/>
          </a:prstGeom>
          <a:solidFill>
            <a:srgbClr val="FFFFFF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28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381364" y="4042473"/>
            <a:ext cx="6574972" cy="31955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dirty="0">
                <a:solidFill>
                  <a:schemeClr val="tx1"/>
                </a:solidFill>
              </a:rPr>
              <a:t>LEGGEREZZA: Valutazioni delle prestazioni di materiali isolanti a base di </a:t>
            </a:r>
            <a:r>
              <a:rPr lang="it-IT" sz="1400" dirty="0" err="1">
                <a:solidFill>
                  <a:schemeClr val="tx1"/>
                </a:solidFill>
              </a:rPr>
              <a:t>Aerogel</a:t>
            </a:r>
            <a:endParaRPr lang="it-IT" sz="1400" dirty="0">
              <a:solidFill>
                <a:schemeClr val="tx1"/>
              </a:solidFill>
            </a:endParaRPr>
          </a:p>
        </p:txBody>
      </p:sp>
      <p:sp>
        <p:nvSpPr>
          <p:cNvPr id="29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381364" y="4372673"/>
            <a:ext cx="6574972" cy="31955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dirty="0">
                <a:solidFill>
                  <a:schemeClr val="tx1"/>
                </a:solidFill>
              </a:rPr>
              <a:t>MASSA: Proposta di implementazione dei materiali PCM in componenti a base di CLS</a:t>
            </a:r>
          </a:p>
        </p:txBody>
      </p:sp>
      <p:sp>
        <p:nvSpPr>
          <p:cNvPr id="30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6956336" y="4042473"/>
            <a:ext cx="546641" cy="31955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31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7529649" y="4042473"/>
            <a:ext cx="546641" cy="31955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32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8102964" y="4042473"/>
            <a:ext cx="546641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33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6956336" y="4372673"/>
            <a:ext cx="546641" cy="31955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35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7529649" y="4372673"/>
            <a:ext cx="546641" cy="31955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43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8102964" y="4372673"/>
            <a:ext cx="546641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45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>
            <a:off x="381365" y="2054620"/>
            <a:ext cx="6548298" cy="319557"/>
          </a:xfrm>
          <a:prstGeom prst="rect">
            <a:avLst/>
          </a:prstGeom>
          <a:solidFill>
            <a:srgbClr val="E14B3B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dirty="0" err="1">
                <a:solidFill>
                  <a:schemeClr val="bg1"/>
                </a:solidFill>
              </a:rPr>
              <a:t>Attività</a:t>
            </a:r>
            <a:endParaRPr lang="en-GB" sz="1400" dirty="0">
              <a:solidFill>
                <a:schemeClr val="bg1"/>
              </a:solidFill>
            </a:endParaRPr>
          </a:p>
        </p:txBody>
      </p:sp>
      <p:pic>
        <p:nvPicPr>
          <p:cNvPr id="47" name="Immagine 46" descr="Immagine che contiene acqua, bianco, nero, neve&#10;&#10;Descrizione generata automaticamente">
            <a:extLst>
              <a:ext uri="{FF2B5EF4-FFF2-40B4-BE49-F238E27FC236}">
                <a16:creationId xmlns="" xmlns:a16="http://schemas.microsoft.com/office/drawing/2014/main" id="{E947D776-656E-427C-8CE0-16BC2CED0E4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8209"/>
          <a:stretch/>
        </p:blipFill>
        <p:spPr>
          <a:xfrm>
            <a:off x="434897" y="4833841"/>
            <a:ext cx="2136853" cy="1703358"/>
          </a:xfrm>
          <a:prstGeom prst="rect">
            <a:avLst/>
          </a:prstGeom>
        </p:spPr>
      </p:pic>
      <p:sp>
        <p:nvSpPr>
          <p:cNvPr id="57" name="Titolo 1">
            <a:extLst>
              <a:ext uri="{FF2B5EF4-FFF2-40B4-BE49-F238E27FC236}">
                <a16:creationId xmlns="" xmlns:a16="http://schemas.microsoft.com/office/drawing/2014/main" id="{813268A7-E2AF-48A0-BE32-88BAF86249CA}"/>
              </a:ext>
            </a:extLst>
          </p:cNvPr>
          <p:cNvSpPr txBox="1">
            <a:spLocks/>
          </p:cNvSpPr>
          <p:nvPr/>
        </p:nvSpPr>
        <p:spPr>
          <a:xfrm rot="16200000">
            <a:off x="-1150919" y="5211419"/>
            <a:ext cx="2700926" cy="363640"/>
          </a:xfrm>
          <a:prstGeom prst="rect">
            <a:avLst/>
          </a:prstGeom>
          <a:solidFill>
            <a:srgbClr val="E4E4E4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b="1" dirty="0">
                <a:solidFill>
                  <a:srgbClr val="E14B3B"/>
                </a:solidFill>
              </a:rPr>
              <a:t>S.T. 3</a:t>
            </a:r>
          </a:p>
        </p:txBody>
      </p:sp>
      <p:sp>
        <p:nvSpPr>
          <p:cNvPr id="58" name="Segnaposto contenuto 1">
            <a:extLst>
              <a:ext uri="{FF2B5EF4-FFF2-40B4-BE49-F238E27FC236}">
                <a16:creationId xmlns="" xmlns:a16="http://schemas.microsoft.com/office/drawing/2014/main" id="{90B9B2D9-014F-4BB6-AC59-D81738724300}"/>
              </a:ext>
            </a:extLst>
          </p:cNvPr>
          <p:cNvSpPr txBox="1">
            <a:spLocks/>
          </p:cNvSpPr>
          <p:nvPr/>
        </p:nvSpPr>
        <p:spPr>
          <a:xfrm>
            <a:off x="4857750" y="4692230"/>
            <a:ext cx="3791854" cy="18765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B43214"/>
              </a:buClr>
              <a:buFont typeface="Wingdings 2" pitchFamily="18" charset="2"/>
              <a:buChar char=""/>
              <a:defRPr sz="1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rgbClr val="B43214"/>
              </a:buClr>
              <a:buFont typeface="Wingdings 2" pitchFamily="18" charset="2"/>
              <a:buChar char=""/>
              <a:defRPr sz="17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rgbClr val="B43214"/>
              </a:buClr>
              <a:buFont typeface="Wingdings 2" pitchFamily="18" charset="2"/>
              <a:buChar char=""/>
              <a:defRPr sz="15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rgbClr val="B43214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rgbClr val="B43214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it-IT" sz="1400" dirty="0"/>
              <a:t>Il progetto di ricerca mira ad analizzare le potenzialità dell’integrazione di prodotti PCM all’interno di prodotti a base di cemento. La ricerca condotta in collaborazione con l’azienda SOLPREA è in fase di sviluppo. 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100" y="4833841"/>
            <a:ext cx="2099116" cy="1734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144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96AD6A48-2627-4668-8675-DDFC51BE4B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000" dirty="0"/>
              <a:t>Valutazione del contributo del comportamento degli individui alla realizzazione di obiettivi di efficientamento nel settore residenziale</a:t>
            </a:r>
            <a:endParaRPr lang="en-GB" sz="1800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9F120972-0063-4890-ADB9-59A4CF062C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it-IT" sz="1700" dirty="0"/>
              <a:t>VALERIA COSTANTINI</a:t>
            </a:r>
          </a:p>
          <a:p>
            <a:pPr marL="457200" lvl="0" indent="-457200">
              <a:buFont typeface="+mj-lt"/>
              <a:buAutoNum type="arabicPeriod"/>
            </a:pPr>
            <a:r>
              <a:rPr lang="it-IT" dirty="0"/>
              <a:t>Sviluppare una metodologia di sistematizzazione delle </a:t>
            </a:r>
            <a:r>
              <a:rPr lang="it-IT" b="1" dirty="0"/>
              <a:t>informazioni relative agli investimenti in efficienza energetica </a:t>
            </a:r>
            <a:r>
              <a:rPr lang="it-IT" dirty="0"/>
              <a:t>realizzati nello specifico settore edilizio sulla base delle diverse fonti informative oggi disponibili in Italia (in stretta collaborazione con ENEA – Agenzia Nazionale Efficienza Energetica)</a:t>
            </a:r>
            <a:endParaRPr lang="en-GB" dirty="0"/>
          </a:p>
          <a:p>
            <a:pPr marL="457200" lvl="0" indent="-457200">
              <a:buFont typeface="+mj-lt"/>
              <a:buAutoNum type="arabicPeriod"/>
            </a:pPr>
            <a:r>
              <a:rPr lang="it-IT" dirty="0"/>
              <a:t>Realizzare una </a:t>
            </a:r>
            <a:r>
              <a:rPr lang="it-IT" b="1" dirty="0"/>
              <a:t>mappatura sistemica degli interventi pubblici </a:t>
            </a:r>
            <a:r>
              <a:rPr lang="it-IT" dirty="0"/>
              <a:t>di diversa natura (incentivi fiscali, supporto alle attività di RD&amp;D, sistemi di monitoraggio e auditing, meccanismi di </a:t>
            </a:r>
            <a:r>
              <a:rPr lang="it-IT" dirty="0" err="1"/>
              <a:t>command</a:t>
            </a:r>
            <a:r>
              <a:rPr lang="it-IT" dirty="0"/>
              <a:t> &amp; control) ad oggi in vigore nel sistema italiano (settore industriale e settore civile)</a:t>
            </a:r>
            <a:endParaRPr lang="en-GB" dirty="0"/>
          </a:p>
          <a:p>
            <a:pPr marL="457200" lvl="0" indent="-457200">
              <a:buFont typeface="+mj-lt"/>
              <a:buAutoNum type="arabicPeriod"/>
            </a:pPr>
            <a:r>
              <a:rPr lang="it-IT" dirty="0" smtClean="0"/>
              <a:t>Sviluppare </a:t>
            </a:r>
            <a:r>
              <a:rPr lang="it-IT" dirty="0"/>
              <a:t>una metodologia di </a:t>
            </a:r>
            <a:r>
              <a:rPr lang="it-IT" b="1" dirty="0"/>
              <a:t>valutazione del costo-efficacia </a:t>
            </a:r>
            <a:r>
              <a:rPr lang="it-IT" dirty="0"/>
              <a:t>di tutti gli interventi di efficientamento (investimenti privati e pubblici) sopra </a:t>
            </a:r>
            <a:r>
              <a:rPr lang="it-IT" dirty="0" smtClean="0"/>
              <a:t>descritti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03338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771EC90D-B4C0-497B-BB59-96B6FB3AF0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000" dirty="0"/>
              <a:t>Valutazione del contributo del comportamento degli individui alla realizzazione di obiettivi di efficientamento nel settore residenziale</a:t>
            </a:r>
          </a:p>
        </p:txBody>
      </p:sp>
      <p:sp>
        <p:nvSpPr>
          <p:cNvPr id="4" name="Segnaposto contenuto 1">
            <a:extLst>
              <a:ext uri="{FF2B5EF4-FFF2-40B4-BE49-F238E27FC236}">
                <a16:creationId xmlns="" xmlns:a16="http://schemas.microsoft.com/office/drawing/2014/main" id="{20E953B3-8F2E-4EA3-B2FF-B436E0C894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279" y="1207565"/>
            <a:ext cx="8312326" cy="5181382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Il </a:t>
            </a:r>
            <a:r>
              <a:rPr lang="en-GB" dirty="0" err="1"/>
              <a:t>gruppo</a:t>
            </a:r>
            <a:r>
              <a:rPr lang="en-GB" dirty="0"/>
              <a:t> di </a:t>
            </a:r>
            <a:r>
              <a:rPr lang="en-GB" dirty="0" err="1"/>
              <a:t>lavoro</a:t>
            </a:r>
            <a:r>
              <a:rPr lang="en-GB" dirty="0"/>
              <a:t> del </a:t>
            </a:r>
            <a:r>
              <a:rPr lang="en-GB" dirty="0" err="1"/>
              <a:t>Dipartimento</a:t>
            </a:r>
            <a:r>
              <a:rPr lang="en-GB" dirty="0"/>
              <a:t> di </a:t>
            </a:r>
            <a:r>
              <a:rPr lang="en-GB" dirty="0" err="1"/>
              <a:t>Economia</a:t>
            </a:r>
            <a:r>
              <a:rPr lang="en-GB" dirty="0"/>
              <a:t>, sotto la </a:t>
            </a:r>
            <a:r>
              <a:rPr lang="en-GB" dirty="0" err="1"/>
              <a:t>responsabilità</a:t>
            </a:r>
            <a:r>
              <a:rPr lang="en-GB" dirty="0"/>
              <a:t> </a:t>
            </a:r>
            <a:r>
              <a:rPr lang="en-GB" dirty="0" err="1"/>
              <a:t>della</a:t>
            </a:r>
            <a:r>
              <a:rPr lang="en-GB" dirty="0"/>
              <a:t> </a:t>
            </a:r>
            <a:r>
              <a:rPr lang="en-GB" dirty="0" err="1"/>
              <a:t>Prof.ssa</a:t>
            </a:r>
            <a:r>
              <a:rPr lang="en-GB" dirty="0"/>
              <a:t> </a:t>
            </a:r>
            <a:r>
              <a:rPr lang="en-GB" b="1" dirty="0"/>
              <a:t>Valeria </a:t>
            </a:r>
            <a:r>
              <a:rPr lang="en-GB" b="1" dirty="0" err="1"/>
              <a:t>Costantini</a:t>
            </a:r>
            <a:r>
              <a:rPr lang="en-GB" dirty="0"/>
              <a:t>, </a:t>
            </a:r>
            <a:r>
              <a:rPr lang="en-GB" dirty="0" err="1"/>
              <a:t>nell’ambito</a:t>
            </a:r>
            <a:r>
              <a:rPr lang="en-GB" dirty="0"/>
              <a:t> </a:t>
            </a:r>
            <a:r>
              <a:rPr lang="en-GB" dirty="0" err="1"/>
              <a:t>delle</a:t>
            </a:r>
            <a:r>
              <a:rPr lang="en-GB" dirty="0"/>
              <a:t> </a:t>
            </a:r>
            <a:r>
              <a:rPr lang="en-GB" dirty="0" err="1"/>
              <a:t>attività</a:t>
            </a:r>
            <a:r>
              <a:rPr lang="en-GB" dirty="0"/>
              <a:t> di </a:t>
            </a:r>
            <a:r>
              <a:rPr lang="en-GB" dirty="0" err="1"/>
              <a:t>ricerca</a:t>
            </a:r>
            <a:r>
              <a:rPr lang="en-GB" dirty="0"/>
              <a:t> </a:t>
            </a:r>
            <a:r>
              <a:rPr lang="en-GB" dirty="0" err="1"/>
              <a:t>finanziate</a:t>
            </a:r>
            <a:r>
              <a:rPr lang="en-GB" dirty="0"/>
              <a:t> </a:t>
            </a:r>
            <a:r>
              <a:rPr lang="en-GB" dirty="0" err="1"/>
              <a:t>attraverso</a:t>
            </a:r>
            <a:r>
              <a:rPr lang="en-GB" dirty="0"/>
              <a:t> </a:t>
            </a:r>
            <a:r>
              <a:rPr lang="en-GB" dirty="0" err="1"/>
              <a:t>il</a:t>
            </a:r>
            <a:r>
              <a:rPr lang="en-GB" dirty="0"/>
              <a:t> </a:t>
            </a:r>
            <a:r>
              <a:rPr lang="en-GB" dirty="0" err="1"/>
              <a:t>progetto</a:t>
            </a:r>
            <a:r>
              <a:rPr lang="en-GB" dirty="0"/>
              <a:t> EDESMART ha </a:t>
            </a:r>
            <a:r>
              <a:rPr lang="en-GB" dirty="0" err="1"/>
              <a:t>conseguito</a:t>
            </a:r>
            <a:r>
              <a:rPr lang="en-GB" dirty="0"/>
              <a:t> I </a:t>
            </a:r>
            <a:r>
              <a:rPr lang="en-GB" dirty="0" err="1"/>
              <a:t>seguenti</a:t>
            </a:r>
            <a:r>
              <a:rPr lang="en-GB" dirty="0"/>
              <a:t> </a:t>
            </a:r>
            <a:r>
              <a:rPr lang="en-GB" dirty="0" err="1"/>
              <a:t>risultati</a:t>
            </a:r>
            <a:r>
              <a:rPr lang="en-GB" dirty="0"/>
              <a:t> 1/2:</a:t>
            </a:r>
          </a:p>
          <a:p>
            <a:r>
              <a:rPr lang="en-GB" b="1" dirty="0"/>
              <a:t>PRIN 2017 </a:t>
            </a:r>
            <a:r>
              <a:rPr lang="en-GB" dirty="0"/>
              <a:t>(</a:t>
            </a:r>
            <a:r>
              <a:rPr lang="en-GB" dirty="0" err="1"/>
              <a:t>progetto</a:t>
            </a:r>
            <a:r>
              <a:rPr lang="en-GB" dirty="0"/>
              <a:t> </a:t>
            </a:r>
            <a:r>
              <a:rPr lang="en-GB" dirty="0" err="1"/>
              <a:t>vincitore</a:t>
            </a:r>
            <a:r>
              <a:rPr lang="en-GB" dirty="0"/>
              <a:t> SH1, in </a:t>
            </a:r>
            <a:r>
              <a:rPr lang="en-GB" dirty="0" err="1"/>
              <a:t>attesa</a:t>
            </a:r>
            <a:r>
              <a:rPr lang="en-GB" dirty="0"/>
              <a:t> di </a:t>
            </a:r>
            <a:r>
              <a:rPr lang="en-GB" dirty="0" err="1"/>
              <a:t>ammissione</a:t>
            </a:r>
            <a:r>
              <a:rPr lang="en-GB" dirty="0"/>
              <a:t> a </a:t>
            </a:r>
            <a:r>
              <a:rPr lang="en-GB" dirty="0" err="1"/>
              <a:t>finanziamento</a:t>
            </a:r>
            <a:r>
              <a:rPr lang="en-GB" dirty="0"/>
              <a:t>): </a:t>
            </a:r>
            <a:r>
              <a:rPr lang="en-US" dirty="0"/>
              <a:t>September 2019-September 2022: Local Coordinator of Department of Economics, Roma Tre University, for the national project “Innovation for global challenges in a connected world: the role of local resources and socio-economic conditions”, financial support from the Italian Ministry of Education, University and Research (Scientific Research Program of National Relevance 2017) Grant Agreement No. 20177J2LS9_003 (three-year grant).</a:t>
            </a:r>
            <a:r>
              <a:rPr lang="it-IT" dirty="0"/>
              <a:t> </a:t>
            </a:r>
            <a:endParaRPr lang="en-GB" dirty="0"/>
          </a:p>
          <a:p>
            <a:r>
              <a:rPr lang="en-GB" b="1" dirty="0" err="1"/>
              <a:t>Finanziamento</a:t>
            </a:r>
            <a:r>
              <a:rPr lang="en-GB" b="1" dirty="0"/>
              <a:t> </a:t>
            </a:r>
            <a:r>
              <a:rPr lang="en-GB" b="1" dirty="0" err="1"/>
              <a:t>all’interno</a:t>
            </a:r>
            <a:r>
              <a:rPr lang="en-GB" b="1" dirty="0"/>
              <a:t> del topic centre ETC </a:t>
            </a:r>
            <a:r>
              <a:rPr lang="en-GB" b="1" dirty="0" err="1"/>
              <a:t>presso</a:t>
            </a:r>
            <a:r>
              <a:rPr lang="en-GB" b="1" dirty="0"/>
              <a:t> European Environmental Agency (EEA)</a:t>
            </a:r>
            <a:r>
              <a:rPr lang="en-GB" dirty="0"/>
              <a:t>: </a:t>
            </a:r>
            <a:r>
              <a:rPr lang="en-US" dirty="0"/>
              <a:t>January 2019-December 2021: Participation to the research activity under the European Topic Centre on Waste and Materials in a Green Economy (ETC/WMGE) 2019-2021 (Work Package 5 – Economics, Production and Consumption), financial support from the European Environment Agency (EEA) (three-year grant).</a:t>
            </a:r>
            <a:r>
              <a:rPr lang="it-IT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8225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8EF43A09-D5B5-4DDF-B968-D7D4E11E26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000" dirty="0"/>
              <a:t>Valutazione del contributo del comportamento degli individui alla realizzazione di obiettivi di efficientamento nel settore residenziale</a:t>
            </a:r>
          </a:p>
        </p:txBody>
      </p:sp>
      <p:sp>
        <p:nvSpPr>
          <p:cNvPr id="4" name="Segnaposto contenuto 1">
            <a:extLst>
              <a:ext uri="{FF2B5EF4-FFF2-40B4-BE49-F238E27FC236}">
                <a16:creationId xmlns="" xmlns:a16="http://schemas.microsoft.com/office/drawing/2014/main" id="{2661E0BD-8938-4685-8584-B684A2E29D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279" y="1207565"/>
            <a:ext cx="8312326" cy="5181382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Il </a:t>
            </a:r>
            <a:r>
              <a:rPr lang="en-GB" dirty="0" err="1"/>
              <a:t>gruppo</a:t>
            </a:r>
            <a:r>
              <a:rPr lang="en-GB" dirty="0"/>
              <a:t> di </a:t>
            </a:r>
            <a:r>
              <a:rPr lang="en-GB" dirty="0" err="1"/>
              <a:t>lavoro</a:t>
            </a:r>
            <a:r>
              <a:rPr lang="en-GB" dirty="0"/>
              <a:t> del </a:t>
            </a:r>
            <a:r>
              <a:rPr lang="en-GB" dirty="0" err="1"/>
              <a:t>Dipartimento</a:t>
            </a:r>
            <a:r>
              <a:rPr lang="en-GB" dirty="0"/>
              <a:t> di </a:t>
            </a:r>
            <a:r>
              <a:rPr lang="en-GB" dirty="0" err="1"/>
              <a:t>Economia</a:t>
            </a:r>
            <a:r>
              <a:rPr lang="en-GB" dirty="0"/>
              <a:t>, sotto la </a:t>
            </a:r>
            <a:r>
              <a:rPr lang="en-GB" dirty="0" err="1"/>
              <a:t>responsabilità</a:t>
            </a:r>
            <a:r>
              <a:rPr lang="en-GB" dirty="0"/>
              <a:t> </a:t>
            </a:r>
            <a:r>
              <a:rPr lang="en-GB" dirty="0" err="1"/>
              <a:t>della</a:t>
            </a:r>
            <a:r>
              <a:rPr lang="en-GB" dirty="0"/>
              <a:t> </a:t>
            </a:r>
            <a:r>
              <a:rPr lang="en-GB" dirty="0" err="1"/>
              <a:t>Prof.ssa</a:t>
            </a:r>
            <a:r>
              <a:rPr lang="en-GB" dirty="0"/>
              <a:t> Valeria </a:t>
            </a:r>
            <a:r>
              <a:rPr lang="en-GB" dirty="0" err="1"/>
              <a:t>Costantini</a:t>
            </a:r>
            <a:r>
              <a:rPr lang="en-GB" dirty="0"/>
              <a:t>, </a:t>
            </a:r>
            <a:r>
              <a:rPr lang="en-GB" dirty="0" err="1"/>
              <a:t>nell’ambito</a:t>
            </a:r>
            <a:r>
              <a:rPr lang="en-GB" dirty="0"/>
              <a:t> </a:t>
            </a:r>
            <a:r>
              <a:rPr lang="en-GB" dirty="0" err="1"/>
              <a:t>delle</a:t>
            </a:r>
            <a:r>
              <a:rPr lang="en-GB" dirty="0"/>
              <a:t> </a:t>
            </a:r>
            <a:r>
              <a:rPr lang="en-GB" dirty="0" err="1"/>
              <a:t>attività</a:t>
            </a:r>
            <a:r>
              <a:rPr lang="en-GB" dirty="0"/>
              <a:t> di </a:t>
            </a:r>
            <a:r>
              <a:rPr lang="en-GB" dirty="0" err="1"/>
              <a:t>ricerca</a:t>
            </a:r>
            <a:r>
              <a:rPr lang="en-GB" dirty="0"/>
              <a:t> </a:t>
            </a:r>
            <a:r>
              <a:rPr lang="en-GB" dirty="0" err="1"/>
              <a:t>finanziate</a:t>
            </a:r>
            <a:r>
              <a:rPr lang="en-GB" dirty="0"/>
              <a:t> </a:t>
            </a:r>
            <a:r>
              <a:rPr lang="en-GB" dirty="0" err="1"/>
              <a:t>attraverso</a:t>
            </a:r>
            <a:r>
              <a:rPr lang="en-GB" dirty="0"/>
              <a:t> </a:t>
            </a:r>
            <a:r>
              <a:rPr lang="en-GB" dirty="0" err="1"/>
              <a:t>il</a:t>
            </a:r>
            <a:r>
              <a:rPr lang="en-GB" dirty="0"/>
              <a:t> </a:t>
            </a:r>
            <a:r>
              <a:rPr lang="en-GB" dirty="0" err="1"/>
              <a:t>progetto</a:t>
            </a:r>
            <a:r>
              <a:rPr lang="en-GB" dirty="0"/>
              <a:t> EDESMART ha </a:t>
            </a:r>
            <a:r>
              <a:rPr lang="en-GB" dirty="0" err="1"/>
              <a:t>conseguito</a:t>
            </a:r>
            <a:r>
              <a:rPr lang="en-GB" dirty="0"/>
              <a:t> I </a:t>
            </a:r>
            <a:r>
              <a:rPr lang="en-GB" dirty="0" err="1"/>
              <a:t>seguenti</a:t>
            </a:r>
            <a:r>
              <a:rPr lang="en-GB" dirty="0"/>
              <a:t> </a:t>
            </a:r>
            <a:r>
              <a:rPr lang="en-GB" dirty="0" err="1"/>
              <a:t>risultati</a:t>
            </a:r>
            <a:r>
              <a:rPr lang="en-GB" dirty="0"/>
              <a:t> 2/2:</a:t>
            </a:r>
          </a:p>
          <a:p>
            <a:r>
              <a:rPr lang="en-GB" b="1" dirty="0" err="1"/>
              <a:t>Pubblicazione</a:t>
            </a:r>
            <a:r>
              <a:rPr lang="en-GB" b="1" dirty="0"/>
              <a:t> Fascia A per Area 13/2</a:t>
            </a:r>
            <a:r>
              <a:rPr lang="en-GB" dirty="0"/>
              <a:t>: </a:t>
            </a:r>
            <a:r>
              <a:rPr lang="en-GB" dirty="0" err="1"/>
              <a:t>Costantini</a:t>
            </a:r>
            <a:r>
              <a:rPr lang="en-GB" dirty="0"/>
              <a:t> V., </a:t>
            </a:r>
            <a:r>
              <a:rPr lang="en-GB" dirty="0" err="1"/>
              <a:t>Crespi</a:t>
            </a:r>
            <a:r>
              <a:rPr lang="en-GB" dirty="0"/>
              <a:t>, F., </a:t>
            </a:r>
            <a:r>
              <a:rPr lang="en-GB" dirty="0" err="1"/>
              <a:t>Paglialunga</a:t>
            </a:r>
            <a:r>
              <a:rPr lang="en-GB" dirty="0"/>
              <a:t>, E., </a:t>
            </a:r>
            <a:r>
              <a:rPr lang="en-GB" dirty="0" err="1"/>
              <a:t>Sforna</a:t>
            </a:r>
            <a:r>
              <a:rPr lang="en-GB" dirty="0"/>
              <a:t> G., 2019, System transition and structural change processes in the energy efficiency of residential sector: evidence from EU countries</a:t>
            </a:r>
            <a:r>
              <a:rPr lang="en-US" dirty="0"/>
              <a:t>. Structural Change and Economic Dynamics, forthcoming</a:t>
            </a:r>
            <a:r>
              <a:rPr lang="it-IT" dirty="0"/>
              <a:t>.</a:t>
            </a:r>
            <a:endParaRPr lang="en-GB" dirty="0"/>
          </a:p>
          <a:p>
            <a:r>
              <a:rPr lang="en-GB" b="1" dirty="0" err="1"/>
              <a:t>Presentazione</a:t>
            </a:r>
            <a:r>
              <a:rPr lang="en-GB" b="1" dirty="0"/>
              <a:t> </a:t>
            </a:r>
            <a:r>
              <a:rPr lang="en-GB" b="1" dirty="0" err="1"/>
              <a:t>Convegno</a:t>
            </a:r>
            <a:r>
              <a:rPr lang="en-GB" b="1" dirty="0"/>
              <a:t> </a:t>
            </a:r>
            <a:r>
              <a:rPr lang="en-GB" b="1" dirty="0" err="1"/>
              <a:t>internazionale</a:t>
            </a:r>
            <a:r>
              <a:rPr lang="en-GB" dirty="0"/>
              <a:t>: </a:t>
            </a:r>
            <a:r>
              <a:rPr lang="en-US" dirty="0"/>
              <a:t>25-27 September 2019: “Sustainable energy transition and policy mix design in the European Union: a trade-based supply value chain approach” (</a:t>
            </a:r>
            <a:r>
              <a:rPr lang="en-US" dirty="0" err="1"/>
              <a:t>Costantini</a:t>
            </a:r>
            <a:r>
              <a:rPr lang="en-US" dirty="0"/>
              <a:t> V., </a:t>
            </a:r>
            <a:r>
              <a:rPr lang="en-US" dirty="0" err="1"/>
              <a:t>Paglialunga</a:t>
            </a:r>
            <a:r>
              <a:rPr lang="en-US" dirty="0"/>
              <a:t> E.), </a:t>
            </a:r>
            <a:r>
              <a:rPr lang="en-US" dirty="0" err="1"/>
              <a:t>CONCORDi</a:t>
            </a:r>
            <a:r>
              <a:rPr lang="en-US" dirty="0"/>
              <a:t> 2019: 7th European Conference on Corporate R&amp;D and Innovation, Directorate for Growth and Innovation - Joint Research Centre of the European Commission in collaboration with the Directorate for Science, Technology and Innovation of the OECD, Seville (Spain).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6072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5A9E286B-0B4E-413F-AF35-9C55E1E9AA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Implementazione di una gestione SMART dei flussi energetici per Smart Building</a:t>
            </a:r>
            <a:endParaRPr lang="en-GB" dirty="0"/>
          </a:p>
        </p:txBody>
      </p:sp>
      <p:sp>
        <p:nvSpPr>
          <p:cNvPr id="6" name="CasellaDiTesto 5">
            <a:extLst>
              <a:ext uri="{FF2B5EF4-FFF2-40B4-BE49-F238E27FC236}">
                <a16:creationId xmlns="" xmlns:a16="http://schemas.microsoft.com/office/drawing/2014/main" id="{66363E41-20A9-43ED-9C7F-0C11C604F0DD}"/>
              </a:ext>
            </a:extLst>
          </p:cNvPr>
          <p:cNvSpPr txBox="1"/>
          <p:nvPr/>
        </p:nvSpPr>
        <p:spPr>
          <a:xfrm>
            <a:off x="238710" y="903460"/>
            <a:ext cx="5355771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Il progetto di ricerca </a:t>
            </a:r>
            <a:r>
              <a:rPr lang="it-IT" dirty="0" smtClean="0"/>
              <a:t>del prof. </a:t>
            </a:r>
            <a:r>
              <a:rPr lang="it-IT" b="1" dirty="0"/>
              <a:t>Francesco Riganti Fulginei</a:t>
            </a:r>
            <a:r>
              <a:rPr lang="it-IT" dirty="0"/>
              <a:t> ha </a:t>
            </a:r>
            <a:r>
              <a:rPr lang="it-IT" dirty="0" err="1" smtClean="0"/>
              <a:t>avoto</a:t>
            </a:r>
            <a:r>
              <a:rPr lang="it-IT" dirty="0" smtClean="0"/>
              <a:t> come </a:t>
            </a:r>
            <a:r>
              <a:rPr lang="it-IT" dirty="0"/>
              <a:t>oggetto:</a:t>
            </a:r>
          </a:p>
          <a:p>
            <a:endParaRPr lang="it-IT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/>
              <a:t>Lo sviluppo di algoritmi basati su tecniche di </a:t>
            </a:r>
            <a:r>
              <a:rPr lang="it-IT" i="1" dirty="0"/>
              <a:t>Intelligenza Artificiale </a:t>
            </a:r>
            <a:r>
              <a:rPr lang="it-IT" dirty="0"/>
              <a:t>per la previsione dell’energia prodotta da un impianto fotovoltaico con accumulo e per la stima del fabbisogno energetico di edifici facenti parte del complesso del CR ENEA di Casaccia; </a:t>
            </a:r>
          </a:p>
          <a:p>
            <a:endParaRPr lang="it-IT" dirty="0"/>
          </a:p>
          <a:p>
            <a:endParaRPr lang="it-IT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/>
              <a:t>l’implementazione di una gestione SMART dei flussi energetici per Smart Building di seconda generazione in grado di massimizzare l'autoconsumo da rinnovabile, dare servizi di flessibilità, immagazzinare energia e fornirla alla Rete.</a:t>
            </a:r>
          </a:p>
          <a:p>
            <a:endParaRPr lang="it-IT" sz="1400" dirty="0"/>
          </a:p>
          <a:p>
            <a:endParaRPr lang="it-IT" sz="1400" dirty="0"/>
          </a:p>
        </p:txBody>
      </p:sp>
      <p:pic>
        <p:nvPicPr>
          <p:cNvPr id="13" name="Immagine 12" descr="Immagine che contiene erba, cielo, esterni, strada&#10;&#10;Descrizione generata automaticamente">
            <a:extLst>
              <a:ext uri="{FF2B5EF4-FFF2-40B4-BE49-F238E27FC236}">
                <a16:creationId xmlns="" xmlns:a16="http://schemas.microsoft.com/office/drawing/2014/main" id="{20AD80E9-45EA-494E-B42F-72A3AB1BDC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7686" y="1608059"/>
            <a:ext cx="3047443" cy="1440000"/>
          </a:xfrm>
          <a:prstGeom prst="rect">
            <a:avLst/>
          </a:prstGeom>
          <a:ln w="6350">
            <a:solidFill>
              <a:schemeClr val="tx1">
                <a:lumMod val="65000"/>
                <a:lumOff val="35000"/>
              </a:schemeClr>
            </a:solidFill>
          </a:ln>
        </p:spPr>
      </p:pic>
      <p:pic>
        <p:nvPicPr>
          <p:cNvPr id="17" name="Immagine 16" descr="Immagine che contiene interni, parete, cucina, pavimento&#10;&#10;Descrizione generata automaticamente">
            <a:extLst>
              <a:ext uri="{FF2B5EF4-FFF2-40B4-BE49-F238E27FC236}">
                <a16:creationId xmlns="" xmlns:a16="http://schemas.microsoft.com/office/drawing/2014/main" id="{9E9FEE31-B310-40E2-85CE-E943ECC89B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9890" y="4102436"/>
            <a:ext cx="3039173" cy="1620000"/>
          </a:xfrm>
          <a:prstGeom prst="rect">
            <a:avLst/>
          </a:prstGeom>
          <a:ln w="6350">
            <a:solidFill>
              <a:schemeClr val="tx1">
                <a:lumMod val="65000"/>
                <a:lumOff val="35000"/>
              </a:schemeClr>
            </a:solidFill>
          </a:ln>
        </p:spPr>
      </p:pic>
      <p:sp>
        <p:nvSpPr>
          <p:cNvPr id="18" name="CasellaDiTesto 17">
            <a:extLst>
              <a:ext uri="{FF2B5EF4-FFF2-40B4-BE49-F238E27FC236}">
                <a16:creationId xmlns="" xmlns:a16="http://schemas.microsoft.com/office/drawing/2014/main" id="{0671A5DA-9173-4704-9A5F-714E25F076FA}"/>
              </a:ext>
            </a:extLst>
          </p:cNvPr>
          <p:cNvSpPr txBox="1"/>
          <p:nvPr/>
        </p:nvSpPr>
        <p:spPr>
          <a:xfrm>
            <a:off x="5852160" y="3085942"/>
            <a:ext cx="25995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i="1" dirty="0"/>
              <a:t>Generatore fotovoltaico del CR ENEA.</a:t>
            </a:r>
          </a:p>
        </p:txBody>
      </p:sp>
      <p:sp>
        <p:nvSpPr>
          <p:cNvPr id="19" name="CasellaDiTesto 18">
            <a:extLst>
              <a:ext uri="{FF2B5EF4-FFF2-40B4-BE49-F238E27FC236}">
                <a16:creationId xmlns="" xmlns:a16="http://schemas.microsoft.com/office/drawing/2014/main" id="{90C321B0-318D-4399-9B38-71BB5819C51D}"/>
              </a:ext>
            </a:extLst>
          </p:cNvPr>
          <p:cNvSpPr txBox="1"/>
          <p:nvPr/>
        </p:nvSpPr>
        <p:spPr>
          <a:xfrm>
            <a:off x="5669890" y="5866768"/>
            <a:ext cx="303917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i="1" dirty="0"/>
              <a:t>Inverter fotovoltaici ABB REACT UNO </a:t>
            </a:r>
            <a:r>
              <a:rPr lang="it-IT" dirty="0"/>
              <a:t>4.6 TL</a:t>
            </a:r>
            <a:r>
              <a:rPr lang="it-IT" sz="1600" i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11872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42897D9A-5772-4E46-881C-B47B3A2D3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Implementazione di una gestione SMART dei flussi energetici per Smart Building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="" xmlns:a16="http://schemas.microsoft.com/office/drawing/2014/main" id="{140E8EB4-8611-452B-A70F-B2F9FF83C9F0}"/>
              </a:ext>
            </a:extLst>
          </p:cNvPr>
          <p:cNvSpPr txBox="1"/>
          <p:nvPr/>
        </p:nvSpPr>
        <p:spPr>
          <a:xfrm>
            <a:off x="352697" y="901335"/>
            <a:ext cx="8425543" cy="1711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t-IT" dirty="0"/>
              <a:t>In particolare, sono stati implementati algoritmi basati su Reti Neurali Artificiali (ANNs: Artificial Neural Networks) in grado, sia di fornire accurate previsioni della potenza prodotta dall’impianto fotovoltaico, sia di stimare il fabbisogno energetico degli Smart Building:</a:t>
            </a:r>
          </a:p>
        </p:txBody>
      </p:sp>
      <p:cxnSp>
        <p:nvCxnSpPr>
          <p:cNvPr id="5" name="Connettore diritto 4">
            <a:extLst>
              <a:ext uri="{FF2B5EF4-FFF2-40B4-BE49-F238E27FC236}">
                <a16:creationId xmlns="" xmlns:a16="http://schemas.microsoft.com/office/drawing/2014/main" id="{97A46969-1018-4874-A9AF-6857B73A52EC}"/>
              </a:ext>
            </a:extLst>
          </p:cNvPr>
          <p:cNvCxnSpPr>
            <a:cxnSpLocks/>
          </p:cNvCxnSpPr>
          <p:nvPr/>
        </p:nvCxnSpPr>
        <p:spPr>
          <a:xfrm>
            <a:off x="2571799" y="3281143"/>
            <a:ext cx="720000" cy="0"/>
          </a:xfrm>
          <a:prstGeom prst="line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nettore diritto 5">
            <a:extLst>
              <a:ext uri="{FF2B5EF4-FFF2-40B4-BE49-F238E27FC236}">
                <a16:creationId xmlns="" xmlns:a16="http://schemas.microsoft.com/office/drawing/2014/main" id="{ECB382AF-465C-4D0D-841E-DC79B154B52C}"/>
              </a:ext>
            </a:extLst>
          </p:cNvPr>
          <p:cNvCxnSpPr>
            <a:cxnSpLocks/>
          </p:cNvCxnSpPr>
          <p:nvPr/>
        </p:nvCxnSpPr>
        <p:spPr>
          <a:xfrm>
            <a:off x="2571799" y="3569143"/>
            <a:ext cx="720000" cy="0"/>
          </a:xfrm>
          <a:prstGeom prst="line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ttore diritto 6">
            <a:extLst>
              <a:ext uri="{FF2B5EF4-FFF2-40B4-BE49-F238E27FC236}">
                <a16:creationId xmlns="" xmlns:a16="http://schemas.microsoft.com/office/drawing/2014/main" id="{F3374416-B54B-415D-97BB-4D862126C929}"/>
              </a:ext>
            </a:extLst>
          </p:cNvPr>
          <p:cNvCxnSpPr/>
          <p:nvPr/>
        </p:nvCxnSpPr>
        <p:spPr>
          <a:xfrm>
            <a:off x="2571799" y="3857143"/>
            <a:ext cx="720000" cy="0"/>
          </a:xfrm>
          <a:prstGeom prst="line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asellaDiTesto 7">
            <a:extLst>
              <a:ext uri="{FF2B5EF4-FFF2-40B4-BE49-F238E27FC236}">
                <a16:creationId xmlns="" xmlns:a16="http://schemas.microsoft.com/office/drawing/2014/main" id="{A2D18891-6559-43F5-8A98-B83B1FA5B2BC}"/>
              </a:ext>
            </a:extLst>
          </p:cNvPr>
          <p:cNvSpPr txBox="1"/>
          <p:nvPr/>
        </p:nvSpPr>
        <p:spPr>
          <a:xfrm>
            <a:off x="1508716" y="3072577"/>
            <a:ext cx="1301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i="1" dirty="0"/>
              <a:t>Irradianza</a:t>
            </a:r>
            <a:endParaRPr lang="it-IT" sz="1200" i="1" dirty="0"/>
          </a:p>
        </p:txBody>
      </p:sp>
      <p:sp>
        <p:nvSpPr>
          <p:cNvPr id="9" name="CasellaDiTesto 8">
            <a:extLst>
              <a:ext uri="{FF2B5EF4-FFF2-40B4-BE49-F238E27FC236}">
                <a16:creationId xmlns="" xmlns:a16="http://schemas.microsoft.com/office/drawing/2014/main" id="{1836A736-8BA6-41F3-89C4-355C9114D1C6}"/>
              </a:ext>
            </a:extLst>
          </p:cNvPr>
          <p:cNvSpPr txBox="1"/>
          <p:nvPr/>
        </p:nvSpPr>
        <p:spPr>
          <a:xfrm>
            <a:off x="1203134" y="3381465"/>
            <a:ext cx="16668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i="1" dirty="0"/>
              <a:t>Temperatura</a:t>
            </a:r>
            <a:endParaRPr lang="it-IT" sz="1600" i="1" dirty="0"/>
          </a:p>
        </p:txBody>
      </p:sp>
      <p:sp>
        <p:nvSpPr>
          <p:cNvPr id="10" name="CasellaDiTesto 9">
            <a:extLst>
              <a:ext uri="{FF2B5EF4-FFF2-40B4-BE49-F238E27FC236}">
                <a16:creationId xmlns="" xmlns:a16="http://schemas.microsoft.com/office/drawing/2014/main" id="{342C93A0-6095-4540-BC7E-31468A8F3E09}"/>
              </a:ext>
            </a:extLst>
          </p:cNvPr>
          <p:cNvSpPr txBox="1"/>
          <p:nvPr/>
        </p:nvSpPr>
        <p:spPr>
          <a:xfrm>
            <a:off x="1065388" y="3665053"/>
            <a:ext cx="1942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i="1" dirty="0"/>
              <a:t>Dati temporali</a:t>
            </a:r>
            <a:endParaRPr lang="it-IT" sz="1600" i="1" dirty="0"/>
          </a:p>
        </p:txBody>
      </p:sp>
      <p:sp>
        <p:nvSpPr>
          <p:cNvPr id="11" name="Rettangolo 10">
            <a:extLst>
              <a:ext uri="{FF2B5EF4-FFF2-40B4-BE49-F238E27FC236}">
                <a16:creationId xmlns="" xmlns:a16="http://schemas.microsoft.com/office/drawing/2014/main" id="{4E657F02-B04E-4B63-8946-F8B5DB75C1BA}"/>
              </a:ext>
            </a:extLst>
          </p:cNvPr>
          <p:cNvSpPr/>
          <p:nvPr/>
        </p:nvSpPr>
        <p:spPr>
          <a:xfrm>
            <a:off x="3302048" y="2829814"/>
            <a:ext cx="2160000" cy="1440000"/>
          </a:xfrm>
          <a:prstGeom prst="rect">
            <a:avLst/>
          </a:prstGeom>
          <a:solidFill>
            <a:srgbClr val="E14B3B">
              <a:alpha val="60000"/>
            </a:srgb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  <a:p>
            <a:pPr algn="ctr"/>
            <a:endParaRPr lang="it-IT" dirty="0"/>
          </a:p>
        </p:txBody>
      </p:sp>
      <p:sp>
        <p:nvSpPr>
          <p:cNvPr id="12" name="CasellaDiTesto 11">
            <a:extLst>
              <a:ext uri="{FF2B5EF4-FFF2-40B4-BE49-F238E27FC236}">
                <a16:creationId xmlns="" xmlns:a16="http://schemas.microsoft.com/office/drawing/2014/main" id="{CA159E6B-236C-4094-8335-604E4030A2B0}"/>
              </a:ext>
            </a:extLst>
          </p:cNvPr>
          <p:cNvSpPr txBox="1"/>
          <p:nvPr/>
        </p:nvSpPr>
        <p:spPr>
          <a:xfrm>
            <a:off x="3465970" y="2982887"/>
            <a:ext cx="19040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/>
              <a:t>ANN per il calcolo della potenza prodotta da fotovoltaico</a:t>
            </a:r>
          </a:p>
        </p:txBody>
      </p:sp>
      <p:cxnSp>
        <p:nvCxnSpPr>
          <p:cNvPr id="13" name="Connettore diritto 12">
            <a:extLst>
              <a:ext uri="{FF2B5EF4-FFF2-40B4-BE49-F238E27FC236}">
                <a16:creationId xmlns="" xmlns:a16="http://schemas.microsoft.com/office/drawing/2014/main" id="{F3D01690-3349-4C1D-B2CD-B21A967F2B7B}"/>
              </a:ext>
            </a:extLst>
          </p:cNvPr>
          <p:cNvCxnSpPr/>
          <p:nvPr/>
        </p:nvCxnSpPr>
        <p:spPr>
          <a:xfrm>
            <a:off x="5462048" y="3508297"/>
            <a:ext cx="720000" cy="0"/>
          </a:xfrm>
          <a:prstGeom prst="line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CasellaDiTesto 13">
                <a:extLst>
                  <a:ext uri="{FF2B5EF4-FFF2-40B4-BE49-F238E27FC236}">
                    <a16:creationId xmlns="" xmlns:a16="http://schemas.microsoft.com/office/drawing/2014/main" id="{761224AD-A73B-43FE-9064-D10DDFA8F888}"/>
                  </a:ext>
                </a:extLst>
              </p:cNvPr>
              <p:cNvSpPr txBox="1"/>
              <p:nvPr/>
            </p:nvSpPr>
            <p:spPr>
              <a:xfrm>
                <a:off x="5939748" y="3311063"/>
                <a:ext cx="99277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t-IT" i="1" dirty="0" smtClean="0">
                              <a:latin typeface="Cambria Math" charset="0"/>
                            </a:rPr>
                          </m:ctrlPr>
                        </m:sSubPr>
                        <m:e>
                          <m:r>
                            <a:rPr lang="it-IT" b="0" i="1" dirty="0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it-IT" b="0" i="1" dirty="0" smtClean="0">
                              <a:latin typeface="Cambria Math" panose="02040503050406030204" pitchFamily="18" charset="0"/>
                            </a:rPr>
                            <m:t>𝐷𝐶</m:t>
                          </m:r>
                        </m:sub>
                      </m:sSub>
                    </m:oMath>
                  </m:oMathPara>
                </a14:m>
                <a:endParaRPr lang="it-IT" sz="1400" dirty="0"/>
              </a:p>
            </p:txBody>
          </p:sp>
        </mc:Choice>
        <mc:Fallback xmlns="">
          <p:sp>
            <p:nvSpPr>
              <p:cNvPr id="14" name="CasellaDiTesto 13">
                <a:extLst>
                  <a:ext uri="{FF2B5EF4-FFF2-40B4-BE49-F238E27FC236}">
                    <a16:creationId xmlns:a16="http://schemas.microsoft.com/office/drawing/2014/main" id="{761224AD-A73B-43FE-9064-D10DDFA8F88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9748" y="3311063"/>
                <a:ext cx="992779" cy="36933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" name="Connettore diritto 14">
            <a:extLst>
              <a:ext uri="{FF2B5EF4-FFF2-40B4-BE49-F238E27FC236}">
                <a16:creationId xmlns="" xmlns:a16="http://schemas.microsoft.com/office/drawing/2014/main" id="{19DDB542-9968-4D45-90E2-75C7AAB862A7}"/>
              </a:ext>
            </a:extLst>
          </p:cNvPr>
          <p:cNvCxnSpPr>
            <a:cxnSpLocks/>
          </p:cNvCxnSpPr>
          <p:nvPr/>
        </p:nvCxnSpPr>
        <p:spPr>
          <a:xfrm>
            <a:off x="4310028" y="5143752"/>
            <a:ext cx="720000" cy="0"/>
          </a:xfrm>
          <a:prstGeom prst="line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ttore diritto 15">
            <a:extLst>
              <a:ext uri="{FF2B5EF4-FFF2-40B4-BE49-F238E27FC236}">
                <a16:creationId xmlns="" xmlns:a16="http://schemas.microsoft.com/office/drawing/2014/main" id="{B20E86EE-F19E-4F7F-ACE6-D8796DFA40A1}"/>
              </a:ext>
            </a:extLst>
          </p:cNvPr>
          <p:cNvCxnSpPr>
            <a:cxnSpLocks/>
          </p:cNvCxnSpPr>
          <p:nvPr/>
        </p:nvCxnSpPr>
        <p:spPr>
          <a:xfrm>
            <a:off x="4310028" y="5431752"/>
            <a:ext cx="720000" cy="0"/>
          </a:xfrm>
          <a:prstGeom prst="line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ttore diritto 16">
            <a:extLst>
              <a:ext uri="{FF2B5EF4-FFF2-40B4-BE49-F238E27FC236}">
                <a16:creationId xmlns="" xmlns:a16="http://schemas.microsoft.com/office/drawing/2014/main" id="{139CDAFC-B589-47C4-ADF8-ED6D140E3C02}"/>
              </a:ext>
            </a:extLst>
          </p:cNvPr>
          <p:cNvCxnSpPr/>
          <p:nvPr/>
        </p:nvCxnSpPr>
        <p:spPr>
          <a:xfrm>
            <a:off x="4310028" y="5719752"/>
            <a:ext cx="720000" cy="0"/>
          </a:xfrm>
          <a:prstGeom prst="line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ttore diritto 17">
            <a:extLst>
              <a:ext uri="{FF2B5EF4-FFF2-40B4-BE49-F238E27FC236}">
                <a16:creationId xmlns="" xmlns:a16="http://schemas.microsoft.com/office/drawing/2014/main" id="{EA9AB99D-ED2D-4255-AAC8-22F7789DC5D3}"/>
              </a:ext>
            </a:extLst>
          </p:cNvPr>
          <p:cNvCxnSpPr/>
          <p:nvPr/>
        </p:nvCxnSpPr>
        <p:spPr>
          <a:xfrm>
            <a:off x="4310028" y="6007752"/>
            <a:ext cx="720000" cy="0"/>
          </a:xfrm>
          <a:prstGeom prst="line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asellaDiTesto 18">
            <a:extLst>
              <a:ext uri="{FF2B5EF4-FFF2-40B4-BE49-F238E27FC236}">
                <a16:creationId xmlns="" xmlns:a16="http://schemas.microsoft.com/office/drawing/2014/main" id="{24777D88-2F95-422A-84A8-188D0B5E9DFA}"/>
              </a:ext>
            </a:extLst>
          </p:cNvPr>
          <p:cNvSpPr txBox="1"/>
          <p:nvPr/>
        </p:nvSpPr>
        <p:spPr>
          <a:xfrm>
            <a:off x="3332043" y="4937034"/>
            <a:ext cx="1291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i="1" dirty="0"/>
              <a:t>Stagione</a:t>
            </a:r>
            <a:endParaRPr lang="it-IT" sz="1600" i="1" dirty="0"/>
          </a:p>
        </p:txBody>
      </p:sp>
      <p:sp>
        <p:nvSpPr>
          <p:cNvPr id="20" name="CasellaDiTesto 19">
            <a:extLst>
              <a:ext uri="{FF2B5EF4-FFF2-40B4-BE49-F238E27FC236}">
                <a16:creationId xmlns="" xmlns:a16="http://schemas.microsoft.com/office/drawing/2014/main" id="{99E685A8-AA17-4B7C-A0F0-D2811876E444}"/>
              </a:ext>
            </a:extLst>
          </p:cNvPr>
          <p:cNvSpPr txBox="1"/>
          <p:nvPr/>
        </p:nvSpPr>
        <p:spPr>
          <a:xfrm>
            <a:off x="2055079" y="5206618"/>
            <a:ext cx="2697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i="1" dirty="0"/>
              <a:t>Giorno della settimana</a:t>
            </a:r>
            <a:endParaRPr lang="it-IT" sz="1600" i="1" dirty="0"/>
          </a:p>
        </p:txBody>
      </p:sp>
      <p:sp>
        <p:nvSpPr>
          <p:cNvPr id="21" name="CasellaDiTesto 20">
            <a:extLst>
              <a:ext uri="{FF2B5EF4-FFF2-40B4-BE49-F238E27FC236}">
                <a16:creationId xmlns="" xmlns:a16="http://schemas.microsoft.com/office/drawing/2014/main" id="{70824CCF-F31C-4B7F-BD98-A4EE20ED1A1A}"/>
              </a:ext>
            </a:extLst>
          </p:cNvPr>
          <p:cNvSpPr txBox="1"/>
          <p:nvPr/>
        </p:nvSpPr>
        <p:spPr>
          <a:xfrm>
            <a:off x="2159961" y="5516893"/>
            <a:ext cx="26720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i="1" dirty="0"/>
              <a:t>Dimensione del locale</a:t>
            </a:r>
            <a:endParaRPr lang="it-IT" sz="1600" i="1" dirty="0"/>
          </a:p>
        </p:txBody>
      </p:sp>
      <p:sp>
        <p:nvSpPr>
          <p:cNvPr id="22" name="CasellaDiTesto 21">
            <a:extLst>
              <a:ext uri="{FF2B5EF4-FFF2-40B4-BE49-F238E27FC236}">
                <a16:creationId xmlns="" xmlns:a16="http://schemas.microsoft.com/office/drawing/2014/main" id="{8C607A0D-4D4B-4958-9BA2-4642000E1CAF}"/>
              </a:ext>
            </a:extLst>
          </p:cNvPr>
          <p:cNvSpPr txBox="1"/>
          <p:nvPr/>
        </p:nvSpPr>
        <p:spPr>
          <a:xfrm>
            <a:off x="1505376" y="5801034"/>
            <a:ext cx="29497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i="1" dirty="0"/>
              <a:t>Destinazione d’uso del locale</a:t>
            </a:r>
            <a:endParaRPr lang="it-IT" sz="1600" i="1" dirty="0"/>
          </a:p>
        </p:txBody>
      </p:sp>
      <p:sp>
        <p:nvSpPr>
          <p:cNvPr id="23" name="Rettangolo 22">
            <a:extLst>
              <a:ext uri="{FF2B5EF4-FFF2-40B4-BE49-F238E27FC236}">
                <a16:creationId xmlns="" xmlns:a16="http://schemas.microsoft.com/office/drawing/2014/main" id="{3A8E5E3A-25D8-423D-BA82-C30DFFF39390}"/>
              </a:ext>
            </a:extLst>
          </p:cNvPr>
          <p:cNvSpPr/>
          <p:nvPr/>
        </p:nvSpPr>
        <p:spPr>
          <a:xfrm>
            <a:off x="5040277" y="4849179"/>
            <a:ext cx="2160000" cy="1440000"/>
          </a:xfrm>
          <a:prstGeom prst="rect">
            <a:avLst/>
          </a:prstGeom>
          <a:solidFill>
            <a:srgbClr val="E14B3B">
              <a:alpha val="60000"/>
            </a:srgb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  <a:p>
            <a:pPr algn="ctr"/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="" xmlns:a16="http://schemas.microsoft.com/office/drawing/2014/main" id="{02FC8C3A-BDB8-4B87-909C-CC58D2E7B13D}"/>
              </a:ext>
            </a:extLst>
          </p:cNvPr>
          <p:cNvSpPr txBox="1"/>
          <p:nvPr/>
        </p:nvSpPr>
        <p:spPr>
          <a:xfrm>
            <a:off x="5204199" y="5002252"/>
            <a:ext cx="19040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/>
              <a:t>ANN per la previsione della potenza richiesta dal carico</a:t>
            </a:r>
          </a:p>
        </p:txBody>
      </p:sp>
      <p:cxnSp>
        <p:nvCxnSpPr>
          <p:cNvPr id="25" name="Connettore diritto 24">
            <a:extLst>
              <a:ext uri="{FF2B5EF4-FFF2-40B4-BE49-F238E27FC236}">
                <a16:creationId xmlns="" xmlns:a16="http://schemas.microsoft.com/office/drawing/2014/main" id="{552A415E-54A3-4FD9-94BD-BD7A2626FAF4}"/>
              </a:ext>
            </a:extLst>
          </p:cNvPr>
          <p:cNvCxnSpPr/>
          <p:nvPr/>
        </p:nvCxnSpPr>
        <p:spPr>
          <a:xfrm>
            <a:off x="7200277" y="5527662"/>
            <a:ext cx="720000" cy="0"/>
          </a:xfrm>
          <a:prstGeom prst="line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asellaDiTesto 25">
                <a:extLst>
                  <a:ext uri="{FF2B5EF4-FFF2-40B4-BE49-F238E27FC236}">
                    <a16:creationId xmlns="" xmlns:a16="http://schemas.microsoft.com/office/drawing/2014/main" id="{EA2E1DFD-8D01-4147-8E9F-415C090EA144}"/>
                  </a:ext>
                </a:extLst>
              </p:cNvPr>
              <p:cNvSpPr txBox="1"/>
              <p:nvPr/>
            </p:nvSpPr>
            <p:spPr>
              <a:xfrm>
                <a:off x="7785461" y="5332843"/>
                <a:ext cx="99277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t-IT" i="1" dirty="0" smtClean="0">
                              <a:latin typeface="Cambria Math" charset="0"/>
                            </a:rPr>
                          </m:ctrlPr>
                        </m:sSubPr>
                        <m:e>
                          <m:r>
                            <a:rPr lang="it-IT" b="0" i="1" dirty="0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it-IT" b="0" i="1" dirty="0" smtClean="0">
                              <a:latin typeface="Cambria Math" panose="02040503050406030204" pitchFamily="18" charset="0"/>
                            </a:rPr>
                            <m:t>𝐿𝑂𝐴𝐷</m:t>
                          </m:r>
                        </m:sub>
                      </m:sSub>
                    </m:oMath>
                  </m:oMathPara>
                </a14:m>
                <a:endParaRPr lang="it-IT" sz="1400" dirty="0"/>
              </a:p>
            </p:txBody>
          </p:sp>
        </mc:Choice>
        <mc:Fallback xmlns="">
          <p:sp>
            <p:nvSpPr>
              <p:cNvPr id="26" name="CasellaDiTesto 25">
                <a:extLst>
                  <a:ext uri="{FF2B5EF4-FFF2-40B4-BE49-F238E27FC236}">
                    <a16:creationId xmlns:a16="http://schemas.microsoft.com/office/drawing/2014/main" id="{EA2E1DFD-8D01-4147-8E9F-415C090EA1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85461" y="5332843"/>
                <a:ext cx="992779" cy="3693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61154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80011CDB-1BE5-44C7-8DA4-A77DA0939A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it-IT" sz="2300" dirty="0"/>
              <a:t>Sviluppo di metodologie e strumenti per la gestione ottimizzata di impianti di condizionamento articolati su più unità operanti in parallelo</a:t>
            </a:r>
          </a:p>
          <a:p>
            <a:r>
              <a:rPr lang="it-IT" b="1" dirty="0"/>
              <a:t>Gruppo di lavoro: O. Chiavola, A. Giovannelli, C. Salvini</a:t>
            </a:r>
          </a:p>
          <a:p>
            <a:pPr marL="502920" lvl="1" indent="0">
              <a:buNone/>
            </a:pPr>
            <a:endParaRPr lang="it-IT" sz="1800" dirty="0"/>
          </a:p>
          <a:p>
            <a:pPr marL="0" indent="0">
              <a:buNone/>
            </a:pPr>
            <a:r>
              <a:rPr lang="it-IT" sz="2200" b="1" dirty="0"/>
              <a:t>OBIETTIVI</a:t>
            </a:r>
            <a:r>
              <a:rPr lang="it-IT" sz="2200" dirty="0"/>
              <a:t>: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200" dirty="0"/>
              <a:t>Definizione di metodologie per la gestione ottimizzata (riduzione dei consumi) di impianti frigoriferi costituiti da più gruppi operanti in parallelo.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200" dirty="0"/>
              <a:t>Realizzazioni di strumenti di calcolo per la modellizzazione dell’impianto e la gestione ottimizzata.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200" dirty="0"/>
              <a:t>Definizione di un procedura di applicabilità generale basata su misure sul campo e algoritmi di ottimizzazione.</a:t>
            </a:r>
          </a:p>
        </p:txBody>
      </p:sp>
      <p:sp>
        <p:nvSpPr>
          <p:cNvPr id="2" name="Titolo 1">
            <a:extLst>
              <a:ext uri="{FF2B5EF4-FFF2-40B4-BE49-F238E27FC236}">
                <a16:creationId xmlns="" xmlns:a16="http://schemas.microsoft.com/office/drawing/2014/main" id="{5077DD29-66EC-42D1-81EE-D43C6C497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000" dirty="0"/>
              <a:t>Sviluppo di metodologie e strumenti per la gestione ottimizzata di impianti di condizionamento articolati su più unità operanti in parallelo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711984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5077DD29-66EC-42D1-81EE-D43C6C497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000" dirty="0"/>
              <a:t>Sviluppo di metodologie e strumenti per la gestione ottimizzata di impianti di condizionamento articolati su più unità operanti in parallelo</a:t>
            </a:r>
            <a:endParaRPr lang="en-GB" sz="1800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80011CDB-1BE5-44C7-8DA4-A77DA0939A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0500" y="864974"/>
            <a:ext cx="8459105" cy="59707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2400" b="1" dirty="0"/>
              <a:t>Attività’ Completate</a:t>
            </a:r>
          </a:p>
          <a:p>
            <a:pPr marL="502920" lvl="1" indent="0">
              <a:buNone/>
            </a:pPr>
            <a:r>
              <a:rPr lang="it-IT" sz="2100" dirty="0"/>
              <a:t>Sviluppo modelli semi-empirici generalizzati per tutte le tipologie di gruppi frigoriferi:</a:t>
            </a:r>
          </a:p>
          <a:p>
            <a:pPr marL="502920" lvl="1" indent="0">
              <a:buNone/>
            </a:pPr>
            <a:endParaRPr lang="it-IT" sz="2000" dirty="0"/>
          </a:p>
          <a:p>
            <a:pPr marL="1417320" lvl="2" indent="-457200">
              <a:buFont typeface="+mj-lt"/>
              <a:buAutoNum type="arabicPeriod"/>
            </a:pPr>
            <a:r>
              <a:rPr lang="it-IT" sz="2100" dirty="0"/>
              <a:t>approccio di Gordon  e </a:t>
            </a:r>
            <a:r>
              <a:rPr lang="it-IT" sz="2100" dirty="0" err="1"/>
              <a:t>Ng</a:t>
            </a:r>
            <a:r>
              <a:rPr lang="it-IT" sz="2100" dirty="0"/>
              <a:t>: modelli basati sulle equazioni di governo con coefficienti valutati con quantità misurate </a:t>
            </a:r>
            <a:r>
              <a:rPr lang="it-IT" sz="2100" dirty="0" smtClean="0"/>
              <a:t>sull’impianto</a:t>
            </a:r>
            <a:endParaRPr lang="it-IT" sz="2100" dirty="0"/>
          </a:p>
          <a:p>
            <a:pPr marL="1417320" lvl="2" indent="-457200">
              <a:buFont typeface="+mj-lt"/>
              <a:buAutoNum type="arabicPeriod"/>
            </a:pPr>
            <a:r>
              <a:rPr lang="it-IT" sz="2100" dirty="0"/>
              <a:t>Sviluppo di  </a:t>
            </a:r>
            <a:r>
              <a:rPr lang="it-IT" sz="2100" b="1" dirty="0"/>
              <a:t>modelli predittivi </a:t>
            </a:r>
            <a:r>
              <a:rPr lang="it-IT" sz="2100" dirty="0"/>
              <a:t>del comportamento del gruppo al variare del carico e delle condizioni al </a:t>
            </a:r>
            <a:r>
              <a:rPr lang="it-IT" sz="2100" dirty="0" smtClean="0"/>
              <a:t>contorno</a:t>
            </a:r>
            <a:endParaRPr lang="it-IT" sz="2100" dirty="0"/>
          </a:p>
          <a:p>
            <a:pPr marL="1417320" lvl="2" indent="-457200">
              <a:buFont typeface="+mj-lt"/>
              <a:buAutoNum type="arabicPeriod"/>
            </a:pPr>
            <a:r>
              <a:rPr lang="it-IT" sz="2100" dirty="0"/>
              <a:t>Sviluppo di </a:t>
            </a:r>
            <a:r>
              <a:rPr lang="it-IT" sz="2100" b="1" dirty="0"/>
              <a:t>modelli per la diagnostica </a:t>
            </a:r>
            <a:r>
              <a:rPr lang="it-IT" sz="2100" dirty="0"/>
              <a:t>in grado di valutare il degrado delle prestazioni del </a:t>
            </a:r>
            <a:r>
              <a:rPr lang="it-IT" sz="2100" dirty="0" smtClean="0"/>
              <a:t>gruppo</a:t>
            </a:r>
            <a:endParaRPr lang="it-IT" sz="2100" dirty="0"/>
          </a:p>
          <a:p>
            <a:pPr marL="1417320" lvl="2" indent="-457200">
              <a:buFont typeface="+mj-lt"/>
              <a:buAutoNum type="arabicPeriod"/>
            </a:pPr>
            <a:r>
              <a:rPr lang="it-IT" sz="2100" dirty="0" smtClean="0"/>
              <a:t>Sviluppo </a:t>
            </a:r>
            <a:r>
              <a:rPr lang="it-IT" sz="2100" dirty="0"/>
              <a:t>di tecniche basate su </a:t>
            </a:r>
            <a:r>
              <a:rPr lang="it-IT" sz="2100" b="1" dirty="0"/>
              <a:t>algoritmi evolutivi </a:t>
            </a:r>
            <a:r>
              <a:rPr lang="it-IT" sz="2100" dirty="0"/>
              <a:t>per la pianificazione ottimale della  produzione con l’obiettivo della riduzione dei consumi </a:t>
            </a:r>
            <a:r>
              <a:rPr lang="it-IT" sz="2100" dirty="0" smtClean="0"/>
              <a:t>energetici</a:t>
            </a:r>
            <a:endParaRPr lang="it-IT" sz="2100" dirty="0"/>
          </a:p>
          <a:p>
            <a:pPr marL="1417320" lvl="2" indent="-457200">
              <a:buFont typeface="+mj-lt"/>
              <a:buAutoNum type="arabicPeriod"/>
            </a:pPr>
            <a:endParaRPr lang="it-IT" sz="2100" dirty="0"/>
          </a:p>
          <a:p>
            <a:pPr marL="502920" lvl="1" indent="0">
              <a:buNone/>
            </a:pPr>
            <a:endParaRPr lang="it-IT" sz="2100" dirty="0"/>
          </a:p>
        </p:txBody>
      </p:sp>
    </p:spTree>
    <p:extLst>
      <p:ext uri="{BB962C8B-B14F-4D97-AF65-F5344CB8AC3E}">
        <p14:creationId xmlns:p14="http://schemas.microsoft.com/office/powerpoint/2010/main" val="1956482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5077DD29-66EC-42D1-81EE-D43C6C497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000" dirty="0"/>
              <a:t>Sviluppo di metodologie e strumenti per la gestione ottimizzata di impianti di condizionamento articolati su più unità operanti in parallelo</a:t>
            </a:r>
            <a:endParaRPr lang="en-GB" sz="1800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80011CDB-1BE5-44C7-8DA4-A77DA0939A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0500" y="1495313"/>
            <a:ext cx="8459105" cy="4893634"/>
          </a:xfrm>
        </p:spPr>
        <p:txBody>
          <a:bodyPr>
            <a:noAutofit/>
          </a:bodyPr>
          <a:lstStyle/>
          <a:p>
            <a:pPr marL="502920" lvl="1" indent="0">
              <a:buNone/>
            </a:pPr>
            <a:endParaRPr lang="it-IT" sz="2000" b="1" dirty="0"/>
          </a:p>
          <a:p>
            <a:pPr marL="502920" lvl="1" indent="0">
              <a:buNone/>
            </a:pPr>
            <a:r>
              <a:rPr lang="it-IT" sz="2800" b="1" dirty="0"/>
              <a:t>Attività’ in corso di svolgimento</a:t>
            </a:r>
          </a:p>
          <a:p>
            <a:pPr marL="1417320" lvl="2" indent="-457200">
              <a:buFont typeface="+mj-lt"/>
              <a:buAutoNum type="arabicPeriod"/>
            </a:pPr>
            <a:r>
              <a:rPr lang="it-IT" sz="2000" dirty="0"/>
              <a:t>Installazione di un sistema di monitoraggio su un impianto  costituito da due gruppi operanti in parallelo.</a:t>
            </a:r>
          </a:p>
          <a:p>
            <a:pPr marL="1417320" lvl="2" indent="-457200">
              <a:buFont typeface="+mj-lt"/>
              <a:buAutoNum type="arabicPeriod"/>
            </a:pPr>
            <a:r>
              <a:rPr lang="it-IT" sz="2000" dirty="0"/>
              <a:t>Rilievo delle prestazioni e dei consumi dell’impianto. </a:t>
            </a:r>
          </a:p>
          <a:p>
            <a:pPr marL="1417320" lvl="2" indent="-457200">
              <a:buFont typeface="+mj-lt"/>
              <a:buAutoNum type="arabicPeriod"/>
            </a:pPr>
            <a:r>
              <a:rPr lang="it-IT" sz="2000" dirty="0"/>
              <a:t>Uso dei dati rilevati per la calibrazione dei modelli dei gruppi.</a:t>
            </a:r>
          </a:p>
          <a:p>
            <a:pPr marL="1417320" lvl="2" indent="-457200">
              <a:buFont typeface="+mj-lt"/>
              <a:buAutoNum type="arabicPeriod"/>
            </a:pPr>
            <a:r>
              <a:rPr lang="it-IT" sz="2000" dirty="0"/>
              <a:t>Definizione di politiche alternative di gestione dell’impianto e confronto con la gestione effettiva.</a:t>
            </a:r>
          </a:p>
          <a:p>
            <a:pPr marL="960120" lvl="2" indent="0">
              <a:buNone/>
            </a:pPr>
            <a:r>
              <a:rPr lang="it-IT" sz="2000" dirty="0"/>
              <a:t>   </a:t>
            </a:r>
          </a:p>
          <a:p>
            <a:r>
              <a:rPr lang="it-IT" sz="2000" dirty="0"/>
              <a:t>Concluso a luglio 2019 un contratto di prestazione </a:t>
            </a:r>
            <a:r>
              <a:rPr lang="it-IT" sz="2000" dirty="0" smtClean="0"/>
              <a:t>occasionale</a:t>
            </a:r>
            <a:r>
              <a:rPr lang="it-IT" sz="2000" cap="all" dirty="0" smtClean="0"/>
              <a:t>.</a:t>
            </a:r>
            <a:endParaRPr lang="it-IT" sz="2000" cap="all" dirty="0"/>
          </a:p>
          <a:p>
            <a:r>
              <a:rPr lang="it-IT" sz="2000" dirty="0"/>
              <a:t>Assegnata sull’argomento una tesi di laurea.</a:t>
            </a:r>
          </a:p>
        </p:txBody>
      </p:sp>
    </p:spTree>
    <p:extLst>
      <p:ext uri="{BB962C8B-B14F-4D97-AF65-F5344CB8AC3E}">
        <p14:creationId xmlns:p14="http://schemas.microsoft.com/office/powerpoint/2010/main" val="327211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72B14227-734A-4BD2-9023-1EADC1FA3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Setup del </a:t>
            </a:r>
            <a:r>
              <a:rPr lang="it-IT" dirty="0" err="1"/>
              <a:t>testbed</a:t>
            </a:r>
            <a:r>
              <a:rPr lang="it-IT" dirty="0"/>
              <a:t> per il posizionamento indoor tramite luce visibile </a:t>
            </a:r>
          </a:p>
        </p:txBody>
      </p:sp>
      <p:sp>
        <p:nvSpPr>
          <p:cNvPr id="4" name="Segnaposto contenuto 2">
            <a:extLst>
              <a:ext uri="{FF2B5EF4-FFF2-40B4-BE49-F238E27FC236}">
                <a16:creationId xmlns="" xmlns:a16="http://schemas.microsoft.com/office/drawing/2014/main" id="{DDE512B6-7558-40B0-B653-6002561EA0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279" y="1606569"/>
            <a:ext cx="3775759" cy="2352274"/>
          </a:xfrm>
        </p:spPr>
        <p:txBody>
          <a:bodyPr>
            <a:normAutofit/>
          </a:bodyPr>
          <a:lstStyle/>
          <a:p>
            <a:r>
              <a:rPr lang="en-US" sz="2000" dirty="0"/>
              <a:t>5 </a:t>
            </a:r>
            <a:r>
              <a:rPr lang="en-US" sz="2000" dirty="0" err="1"/>
              <a:t>trasmettitori</a:t>
            </a:r>
            <a:r>
              <a:rPr lang="en-US" sz="2000" dirty="0"/>
              <a:t> LED (access points) e 1 </a:t>
            </a:r>
            <a:r>
              <a:rPr lang="en-US" sz="2000" dirty="0" err="1"/>
              <a:t>fotorivelatore</a:t>
            </a:r>
            <a:r>
              <a:rPr lang="en-US" sz="2000" dirty="0"/>
              <a:t> in </a:t>
            </a:r>
            <a:r>
              <a:rPr lang="en-US" sz="2000" dirty="0" err="1"/>
              <a:t>ricezione</a:t>
            </a:r>
            <a:r>
              <a:rPr lang="en-US" sz="2000" dirty="0"/>
              <a:t> (dispositive off-the-shelf)</a:t>
            </a:r>
            <a:endParaRPr lang="it-IT" sz="2000" dirty="0">
              <a:effectLst/>
            </a:endParaRPr>
          </a:p>
          <a:p>
            <a:pPr marL="182563" lvl="1" indent="-182563"/>
            <a:r>
              <a:rPr lang="it-IT" sz="2000" dirty="0"/>
              <a:t>Il trasmettitore è composto da 7 LED bianchi e il ricevitore da 2 </a:t>
            </a:r>
            <a:r>
              <a:rPr lang="it-IT" sz="2000" dirty="0" err="1"/>
              <a:t>fotorivelatori</a:t>
            </a:r>
            <a:r>
              <a:rPr lang="it-IT" sz="2000" dirty="0"/>
              <a:t> e un circuito di amplificazione. </a:t>
            </a:r>
          </a:p>
        </p:txBody>
      </p:sp>
      <p:sp>
        <p:nvSpPr>
          <p:cNvPr id="18" name="Segnaposto piè di pagina 25">
            <a:extLst>
              <a:ext uri="{FF2B5EF4-FFF2-40B4-BE49-F238E27FC236}">
                <a16:creationId xmlns="" xmlns:a16="http://schemas.microsoft.com/office/drawing/2014/main" id="{A218D1A3-A6BC-4A69-B4A1-413FEBB7B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7053" y="949315"/>
            <a:ext cx="6642052" cy="638598"/>
          </a:xfrm>
        </p:spPr>
        <p:txBody>
          <a:bodyPr/>
          <a:lstStyle/>
          <a:p>
            <a:r>
              <a:rPr lang="it-IT" dirty="0"/>
              <a:t>EDESMART - </a:t>
            </a:r>
            <a:r>
              <a:rPr lang="it-IT" dirty="0" err="1"/>
              <a:t>Visible</a:t>
            </a:r>
            <a:r>
              <a:rPr lang="it-IT" dirty="0"/>
              <a:t> Light Positioning - </a:t>
            </a:r>
            <a:r>
              <a:rPr lang="it-IT" b="1" dirty="0"/>
              <a:t>Dr. A.M. Vegni</a:t>
            </a:r>
          </a:p>
        </p:txBody>
      </p:sp>
      <p:grpSp>
        <p:nvGrpSpPr>
          <p:cNvPr id="5" name="Gruppo 4">
            <a:extLst>
              <a:ext uri="{FF2B5EF4-FFF2-40B4-BE49-F238E27FC236}">
                <a16:creationId xmlns="" xmlns:a16="http://schemas.microsoft.com/office/drawing/2014/main" id="{E10F271E-401D-4A57-9B84-2A8E17A866C9}"/>
              </a:ext>
            </a:extLst>
          </p:cNvPr>
          <p:cNvGrpSpPr/>
          <p:nvPr/>
        </p:nvGrpSpPr>
        <p:grpSpPr>
          <a:xfrm>
            <a:off x="4113038" y="1597241"/>
            <a:ext cx="1991592" cy="2352274"/>
            <a:chOff x="3123651" y="1047061"/>
            <a:chExt cx="1991592" cy="2352274"/>
          </a:xfrm>
        </p:grpSpPr>
        <p:pic>
          <p:nvPicPr>
            <p:cNvPr id="6" name="Picture 1">
              <a:extLst>
                <a:ext uri="{FF2B5EF4-FFF2-40B4-BE49-F238E27FC236}">
                  <a16:creationId xmlns="" xmlns:a16="http://schemas.microsoft.com/office/drawing/2014/main" id="{7F6BFAC8-F1D8-4095-B0E7-AAEDE4F88857}"/>
                </a:ext>
              </a:extLst>
            </p:cNvPr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943310" y="1227402"/>
              <a:ext cx="2352274" cy="1991592"/>
            </a:xfrm>
            <a:prstGeom prst="rect">
              <a:avLst/>
            </a:prstGeom>
          </p:spPr>
        </p:pic>
        <p:sp>
          <p:nvSpPr>
            <p:cNvPr id="7" name="CasellaDiTesto 6">
              <a:extLst>
                <a:ext uri="{FF2B5EF4-FFF2-40B4-BE49-F238E27FC236}">
                  <a16:creationId xmlns="" xmlns:a16="http://schemas.microsoft.com/office/drawing/2014/main" id="{33A7C476-F725-4157-9E23-CCEEC8E251AE}"/>
                </a:ext>
              </a:extLst>
            </p:cNvPr>
            <p:cNvSpPr txBox="1"/>
            <p:nvPr/>
          </p:nvSpPr>
          <p:spPr>
            <a:xfrm>
              <a:off x="4498848" y="2911237"/>
              <a:ext cx="43633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dirty="0"/>
                <a:t>(a)</a:t>
              </a:r>
            </a:p>
          </p:txBody>
        </p:sp>
      </p:grpSp>
      <p:grpSp>
        <p:nvGrpSpPr>
          <p:cNvPr id="8" name="Gruppo 7">
            <a:extLst>
              <a:ext uri="{FF2B5EF4-FFF2-40B4-BE49-F238E27FC236}">
                <a16:creationId xmlns="" xmlns:a16="http://schemas.microsoft.com/office/drawing/2014/main" id="{A87D117D-FE3C-43BA-B81C-8F459A906460}"/>
              </a:ext>
            </a:extLst>
          </p:cNvPr>
          <p:cNvGrpSpPr>
            <a:grpSpLocks noChangeAspect="1"/>
          </p:cNvGrpSpPr>
          <p:nvPr/>
        </p:nvGrpSpPr>
        <p:grpSpPr>
          <a:xfrm>
            <a:off x="6365876" y="1809068"/>
            <a:ext cx="2428110" cy="1919460"/>
            <a:chOff x="6809716" y="1027906"/>
            <a:chExt cx="2849611" cy="2252663"/>
          </a:xfrm>
        </p:grpSpPr>
        <p:pic>
          <p:nvPicPr>
            <p:cNvPr id="9" name="Picture 2">
              <a:extLst>
                <a:ext uri="{FF2B5EF4-FFF2-40B4-BE49-F238E27FC236}">
                  <a16:creationId xmlns="" xmlns:a16="http://schemas.microsoft.com/office/drawing/2014/main" id="{66427BF3-E3FF-45F3-BFAA-3493DB9EBA24}"/>
                </a:ext>
              </a:extLst>
            </p:cNvPr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09716" y="1027906"/>
              <a:ext cx="2849611" cy="2252663"/>
            </a:xfrm>
            <a:prstGeom prst="rect">
              <a:avLst/>
            </a:prstGeom>
          </p:spPr>
        </p:pic>
        <p:sp>
          <p:nvSpPr>
            <p:cNvPr id="10" name="CasellaDiTesto 9">
              <a:extLst>
                <a:ext uri="{FF2B5EF4-FFF2-40B4-BE49-F238E27FC236}">
                  <a16:creationId xmlns="" xmlns:a16="http://schemas.microsoft.com/office/drawing/2014/main" id="{CAD738D0-1D62-45E5-A592-D07F48CCEBDF}"/>
                </a:ext>
              </a:extLst>
            </p:cNvPr>
            <p:cNvSpPr txBox="1"/>
            <p:nvPr/>
          </p:nvSpPr>
          <p:spPr>
            <a:xfrm>
              <a:off x="8948928" y="2803445"/>
              <a:ext cx="44755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dirty="0"/>
                <a:t>(b)</a:t>
              </a:r>
            </a:p>
          </p:txBody>
        </p:sp>
      </p:grpSp>
      <p:grpSp>
        <p:nvGrpSpPr>
          <p:cNvPr id="11" name="Gruppo 10">
            <a:extLst>
              <a:ext uri="{FF2B5EF4-FFF2-40B4-BE49-F238E27FC236}">
                <a16:creationId xmlns="" xmlns:a16="http://schemas.microsoft.com/office/drawing/2014/main" id="{FAFCCD4A-DC1A-4805-8419-1E6CD8683D8D}"/>
              </a:ext>
            </a:extLst>
          </p:cNvPr>
          <p:cNvGrpSpPr>
            <a:grpSpLocks noChangeAspect="1"/>
          </p:cNvGrpSpPr>
          <p:nvPr/>
        </p:nvGrpSpPr>
        <p:grpSpPr>
          <a:xfrm>
            <a:off x="3801964" y="4503711"/>
            <a:ext cx="2428110" cy="1798372"/>
            <a:chOff x="2633547" y="3760331"/>
            <a:chExt cx="2971800" cy="2201054"/>
          </a:xfrm>
        </p:grpSpPr>
        <p:pic>
          <p:nvPicPr>
            <p:cNvPr id="12" name="Picture 4">
              <a:extLst>
                <a:ext uri="{FF2B5EF4-FFF2-40B4-BE49-F238E27FC236}">
                  <a16:creationId xmlns="" xmlns:a16="http://schemas.microsoft.com/office/drawing/2014/main" id="{549295B8-9584-455F-BD75-08CD808D977F}"/>
                </a:ext>
              </a:extLst>
            </p:cNvPr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33547" y="3760331"/>
              <a:ext cx="2971800" cy="2047307"/>
            </a:xfrm>
            <a:prstGeom prst="rect">
              <a:avLst/>
            </a:prstGeom>
          </p:spPr>
        </p:pic>
        <p:sp>
          <p:nvSpPr>
            <p:cNvPr id="13" name="CasellaDiTesto 12">
              <a:extLst>
                <a:ext uri="{FF2B5EF4-FFF2-40B4-BE49-F238E27FC236}">
                  <a16:creationId xmlns="" xmlns:a16="http://schemas.microsoft.com/office/drawing/2014/main" id="{02FA7C4E-70E4-4097-8F61-2F9CD25FB310}"/>
                </a:ext>
              </a:extLst>
            </p:cNvPr>
            <p:cNvSpPr txBox="1"/>
            <p:nvPr/>
          </p:nvSpPr>
          <p:spPr>
            <a:xfrm>
              <a:off x="4935186" y="5592053"/>
              <a:ext cx="43633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dirty="0"/>
                <a:t>(c)</a:t>
              </a:r>
            </a:p>
          </p:txBody>
        </p:sp>
      </p:grpSp>
      <p:grpSp>
        <p:nvGrpSpPr>
          <p:cNvPr id="14" name="Gruppo 13">
            <a:extLst>
              <a:ext uri="{FF2B5EF4-FFF2-40B4-BE49-F238E27FC236}">
                <a16:creationId xmlns="" xmlns:a16="http://schemas.microsoft.com/office/drawing/2014/main" id="{0E407C41-BC4D-4732-B35F-3B8276BF4E64}"/>
              </a:ext>
            </a:extLst>
          </p:cNvPr>
          <p:cNvGrpSpPr>
            <a:grpSpLocks noChangeAspect="1"/>
          </p:cNvGrpSpPr>
          <p:nvPr/>
        </p:nvGrpSpPr>
        <p:grpSpPr>
          <a:xfrm>
            <a:off x="6365876" y="4466184"/>
            <a:ext cx="2454332" cy="1754326"/>
            <a:chOff x="6482334" y="3612600"/>
            <a:chExt cx="3504375" cy="2445322"/>
          </a:xfrm>
        </p:grpSpPr>
        <p:pic>
          <p:nvPicPr>
            <p:cNvPr id="15" name="Picture 3">
              <a:extLst>
                <a:ext uri="{FF2B5EF4-FFF2-40B4-BE49-F238E27FC236}">
                  <a16:creationId xmlns="" xmlns:a16="http://schemas.microsoft.com/office/drawing/2014/main" id="{076446EC-9F79-4BC4-A517-1353A595D94A}"/>
                </a:ext>
              </a:extLst>
            </p:cNvPr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82334" y="3612600"/>
              <a:ext cx="3504375" cy="2445322"/>
            </a:xfrm>
            <a:prstGeom prst="rect">
              <a:avLst/>
            </a:prstGeom>
          </p:spPr>
        </p:pic>
        <p:sp>
          <p:nvSpPr>
            <p:cNvPr id="16" name="CasellaDiTesto 15">
              <a:extLst>
                <a:ext uri="{FF2B5EF4-FFF2-40B4-BE49-F238E27FC236}">
                  <a16:creationId xmlns="" xmlns:a16="http://schemas.microsoft.com/office/drawing/2014/main" id="{2F685554-4B2B-4D5E-957B-DA8151182FAC}"/>
                </a:ext>
              </a:extLst>
            </p:cNvPr>
            <p:cNvSpPr txBox="1"/>
            <p:nvPr/>
          </p:nvSpPr>
          <p:spPr>
            <a:xfrm>
              <a:off x="6497988" y="3748121"/>
              <a:ext cx="44755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dirty="0"/>
                <a:t>(d)</a:t>
              </a:r>
            </a:p>
          </p:txBody>
        </p:sp>
      </p:grpSp>
      <p:sp>
        <p:nvSpPr>
          <p:cNvPr id="17" name="CasellaDiTesto 16">
            <a:extLst>
              <a:ext uri="{FF2B5EF4-FFF2-40B4-BE49-F238E27FC236}">
                <a16:creationId xmlns="" xmlns:a16="http://schemas.microsoft.com/office/drawing/2014/main" id="{7DE7F821-697C-457A-B44D-4407D973BD45}"/>
              </a:ext>
            </a:extLst>
          </p:cNvPr>
          <p:cNvSpPr txBox="1"/>
          <p:nvPr/>
        </p:nvSpPr>
        <p:spPr>
          <a:xfrm>
            <a:off x="323792" y="4629348"/>
            <a:ext cx="347946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Fig.1 (a) </a:t>
            </a:r>
            <a:r>
              <a:rPr lang="en-US" dirty="0" err="1"/>
              <a:t>Trasmettitore</a:t>
            </a:r>
            <a:r>
              <a:rPr lang="en-US" dirty="0"/>
              <a:t> a LED, </a:t>
            </a:r>
          </a:p>
          <a:p>
            <a:r>
              <a:rPr lang="en-US" dirty="0"/>
              <a:t>(b) </a:t>
            </a:r>
            <a:r>
              <a:rPr lang="en-US" dirty="0" err="1"/>
              <a:t>ricevitore</a:t>
            </a:r>
            <a:r>
              <a:rPr lang="en-US" dirty="0"/>
              <a:t> a </a:t>
            </a:r>
            <a:r>
              <a:rPr lang="en-US" dirty="0" err="1"/>
              <a:t>fotorivelatore</a:t>
            </a:r>
            <a:r>
              <a:rPr lang="en-US" dirty="0"/>
              <a:t>, </a:t>
            </a:r>
          </a:p>
          <a:p>
            <a:r>
              <a:rPr lang="en-US" dirty="0"/>
              <a:t>(c) </a:t>
            </a:r>
            <a:r>
              <a:rPr lang="en-US" dirty="0" err="1"/>
              <a:t>spazio</a:t>
            </a:r>
            <a:r>
              <a:rPr lang="en-US" dirty="0"/>
              <a:t> di </a:t>
            </a:r>
            <a:r>
              <a:rPr lang="en-US" dirty="0" err="1"/>
              <a:t>localizzazione</a:t>
            </a:r>
            <a:r>
              <a:rPr lang="en-US" dirty="0"/>
              <a:t> </a:t>
            </a:r>
            <a:r>
              <a:rPr lang="it-IT" dirty="0"/>
              <a:t>(L,W,H) a (110,85,70) cm,</a:t>
            </a:r>
          </a:p>
          <a:p>
            <a:r>
              <a:rPr lang="it-IT" dirty="0"/>
              <a:t>(d) 2 TX/RX </a:t>
            </a:r>
            <a:r>
              <a:rPr lang="it-IT" dirty="0" err="1"/>
              <a:t>USRPs</a:t>
            </a:r>
            <a:r>
              <a:rPr lang="it-IT" dirty="0"/>
              <a:t>.</a:t>
            </a:r>
            <a:r>
              <a:rPr lang="en-US" dirty="0"/>
              <a:t> </a:t>
            </a:r>
            <a:endParaRPr lang="it-IT" dirty="0"/>
          </a:p>
          <a:p>
            <a:r>
              <a:rPr lang="en-US" dirty="0"/>
              <a:t>          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04722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53B309B5-BE49-48E9-92E9-06ED78E94C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Setup del </a:t>
            </a:r>
            <a:r>
              <a:rPr lang="it-IT" dirty="0" err="1"/>
              <a:t>testbed</a:t>
            </a:r>
            <a:r>
              <a:rPr lang="it-IT" dirty="0"/>
              <a:t> per il posizionamento indoor tramite luce visibile </a:t>
            </a:r>
          </a:p>
        </p:txBody>
      </p:sp>
      <p:sp>
        <p:nvSpPr>
          <p:cNvPr id="4" name="Segnaposto contenuto 2">
            <a:extLst>
              <a:ext uri="{FF2B5EF4-FFF2-40B4-BE49-F238E27FC236}">
                <a16:creationId xmlns="" xmlns:a16="http://schemas.microsoft.com/office/drawing/2014/main" id="{D9C5499A-F5EF-4F29-B669-D288DBC6FC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710" y="2163779"/>
            <a:ext cx="8730472" cy="4037846"/>
          </a:xfrm>
        </p:spPr>
        <p:txBody>
          <a:bodyPr>
            <a:normAutofit/>
          </a:bodyPr>
          <a:lstStyle/>
          <a:p>
            <a:pPr algn="just">
              <a:lnSpc>
                <a:spcPct val="110000"/>
              </a:lnSpc>
            </a:pPr>
            <a:r>
              <a:rPr lang="en-US" sz="2000" i="1" dirty="0"/>
              <a:t>Optical CDMA.</a:t>
            </a:r>
            <a:r>
              <a:rPr lang="en-US" sz="2000" dirty="0"/>
              <a:t> </a:t>
            </a:r>
            <a:r>
              <a:rPr lang="en-US" sz="2000" dirty="0" err="1"/>
              <a:t>Assegnango</a:t>
            </a:r>
            <a:r>
              <a:rPr lang="en-US" sz="2000" dirty="0"/>
              <a:t> </a:t>
            </a:r>
            <a:r>
              <a:rPr lang="en-US" sz="2000" dirty="0" err="1"/>
              <a:t>codici</a:t>
            </a:r>
            <a:r>
              <a:rPr lang="en-US" sz="2000" dirty="0"/>
              <a:t> </a:t>
            </a:r>
            <a:r>
              <a:rPr lang="en-US" sz="2000" dirty="0" err="1"/>
              <a:t>ottici</a:t>
            </a:r>
            <a:r>
              <a:rPr lang="en-US" sz="2000" dirty="0"/>
              <a:t> </a:t>
            </a:r>
            <a:r>
              <a:rPr lang="en-US" sz="2000" dirty="0" err="1"/>
              <a:t>ortogonali</a:t>
            </a:r>
            <a:r>
              <a:rPr lang="en-US" sz="2000" dirty="0"/>
              <a:t> a </a:t>
            </a:r>
            <a:r>
              <a:rPr lang="en-US" sz="2000" dirty="0" err="1"/>
              <a:t>ciascun</a:t>
            </a:r>
            <a:r>
              <a:rPr lang="en-US" sz="2000" dirty="0"/>
              <a:t> </a:t>
            </a:r>
            <a:r>
              <a:rPr lang="en-US" sz="2000" dirty="0" err="1"/>
              <a:t>trasmettitore</a:t>
            </a:r>
            <a:r>
              <a:rPr lang="en-US" sz="2000" dirty="0"/>
              <a:t>, </a:t>
            </a:r>
            <a:r>
              <a:rPr lang="en-US" sz="2000" dirty="0" err="1"/>
              <a:t>il</a:t>
            </a:r>
            <a:r>
              <a:rPr lang="en-US" sz="2000" dirty="0"/>
              <a:t> </a:t>
            </a:r>
            <a:r>
              <a:rPr lang="en-US" sz="2000" dirty="0" err="1"/>
              <a:t>ricevitore</a:t>
            </a:r>
            <a:r>
              <a:rPr lang="en-US" sz="2000" dirty="0"/>
              <a:t> </a:t>
            </a:r>
            <a:r>
              <a:rPr lang="en-US" sz="2000" dirty="0" err="1"/>
              <a:t>può</a:t>
            </a:r>
            <a:r>
              <a:rPr lang="en-US" sz="2000" dirty="0"/>
              <a:t> </a:t>
            </a:r>
            <a:r>
              <a:rPr lang="en-US" sz="2000" dirty="0" err="1"/>
              <a:t>rilevare</a:t>
            </a:r>
            <a:r>
              <a:rPr lang="en-US" sz="2000" dirty="0"/>
              <a:t> e </a:t>
            </a:r>
            <a:r>
              <a:rPr lang="en-US" sz="2000" dirty="0" err="1"/>
              <a:t>separare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diversi</a:t>
            </a:r>
            <a:r>
              <a:rPr lang="en-US" sz="2000" dirty="0"/>
              <a:t> </a:t>
            </a:r>
            <a:r>
              <a:rPr lang="en-US" sz="2000" dirty="0" err="1"/>
              <a:t>codici</a:t>
            </a:r>
            <a:r>
              <a:rPr lang="en-US" sz="2000" dirty="0"/>
              <a:t> </a:t>
            </a:r>
            <a:r>
              <a:rPr lang="en-US" sz="2000" dirty="0" err="1"/>
              <a:t>che</a:t>
            </a:r>
            <a:r>
              <a:rPr lang="en-US" sz="2000" dirty="0"/>
              <a:t> </a:t>
            </a:r>
            <a:r>
              <a:rPr lang="en-US" sz="2000" dirty="0" err="1"/>
              <a:t>riceve</a:t>
            </a:r>
            <a:r>
              <a:rPr lang="en-US" sz="2000" dirty="0"/>
              <a:t>. </a:t>
            </a:r>
          </a:p>
          <a:p>
            <a:pPr lvl="1" algn="just">
              <a:lnSpc>
                <a:spcPct val="110000"/>
              </a:lnSpc>
            </a:pPr>
            <a:r>
              <a:rPr lang="en-US" sz="2000" dirty="0" err="1"/>
              <a:t>L’informazione</a:t>
            </a:r>
            <a:r>
              <a:rPr lang="en-US" sz="2000" dirty="0"/>
              <a:t> del </a:t>
            </a:r>
            <a:r>
              <a:rPr lang="en-US" sz="2000" dirty="0" err="1"/>
              <a:t>trasmettitore</a:t>
            </a:r>
            <a:r>
              <a:rPr lang="en-US" sz="2000" dirty="0"/>
              <a:t> </a:t>
            </a:r>
            <a:r>
              <a:rPr lang="en-US" sz="2000" dirty="0" err="1"/>
              <a:t>che</a:t>
            </a:r>
            <a:r>
              <a:rPr lang="en-US" sz="2000" dirty="0"/>
              <a:t> </a:t>
            </a:r>
            <a:r>
              <a:rPr lang="en-US" sz="2000" dirty="0" err="1"/>
              <a:t>sta</a:t>
            </a:r>
            <a:r>
              <a:rPr lang="en-US" sz="2000" dirty="0"/>
              <a:t> “</a:t>
            </a:r>
            <a:r>
              <a:rPr lang="en-US" sz="2000" dirty="0" err="1"/>
              <a:t>servendo</a:t>
            </a:r>
            <a:r>
              <a:rPr lang="en-US" sz="2000" dirty="0"/>
              <a:t>” </a:t>
            </a:r>
            <a:r>
              <a:rPr lang="en-US" sz="2000" dirty="0" err="1"/>
              <a:t>il</a:t>
            </a:r>
            <a:r>
              <a:rPr lang="en-US" sz="2000" dirty="0"/>
              <a:t> </a:t>
            </a:r>
            <a:r>
              <a:rPr lang="en-US" sz="2000" dirty="0" err="1"/>
              <a:t>ricevitore</a:t>
            </a:r>
            <a:r>
              <a:rPr lang="en-US" sz="2000" dirty="0"/>
              <a:t> </a:t>
            </a:r>
            <a:r>
              <a:rPr lang="en-US" sz="2000" dirty="0" err="1"/>
              <a:t>può</a:t>
            </a:r>
            <a:r>
              <a:rPr lang="en-US" sz="2000" dirty="0"/>
              <a:t> </a:t>
            </a:r>
            <a:r>
              <a:rPr lang="en-US" sz="2000" dirty="0" err="1"/>
              <a:t>essere</a:t>
            </a:r>
            <a:r>
              <a:rPr lang="en-US" sz="2000" dirty="0"/>
              <a:t> </a:t>
            </a:r>
            <a:r>
              <a:rPr lang="en-US" sz="2000" dirty="0" err="1"/>
              <a:t>sufficiente</a:t>
            </a:r>
            <a:r>
              <a:rPr lang="en-US" sz="2000" dirty="0"/>
              <a:t> per </a:t>
            </a:r>
            <a:r>
              <a:rPr lang="en-US" sz="2000" dirty="0" err="1"/>
              <a:t>impostare</a:t>
            </a:r>
            <a:r>
              <a:rPr lang="en-US" sz="2000" dirty="0"/>
              <a:t> </a:t>
            </a:r>
            <a:r>
              <a:rPr lang="en-US" sz="2000" dirty="0" err="1"/>
              <a:t>differenti</a:t>
            </a:r>
            <a:r>
              <a:rPr lang="en-US" sz="2000" dirty="0"/>
              <a:t> </a:t>
            </a:r>
            <a:r>
              <a:rPr lang="en-US" sz="2000" dirty="0" err="1"/>
              <a:t>algoritmi</a:t>
            </a:r>
            <a:r>
              <a:rPr lang="en-US" sz="2000" dirty="0"/>
              <a:t> di </a:t>
            </a:r>
            <a:r>
              <a:rPr lang="en-US" sz="2000" dirty="0" err="1"/>
              <a:t>allocazione</a:t>
            </a:r>
            <a:r>
              <a:rPr lang="en-US" sz="2000" dirty="0"/>
              <a:t> </a:t>
            </a:r>
            <a:r>
              <a:rPr lang="en-US" sz="2000" dirty="0" err="1"/>
              <a:t>delle</a:t>
            </a:r>
            <a:r>
              <a:rPr lang="en-US" sz="2000" dirty="0"/>
              <a:t> </a:t>
            </a:r>
            <a:r>
              <a:rPr lang="en-US" sz="2000" dirty="0" err="1"/>
              <a:t>risorse</a:t>
            </a:r>
            <a:r>
              <a:rPr lang="en-US" sz="2000" dirty="0"/>
              <a:t>. Tale </a:t>
            </a:r>
            <a:r>
              <a:rPr lang="en-US" sz="2000" dirty="0" err="1"/>
              <a:t>processo</a:t>
            </a:r>
            <a:r>
              <a:rPr lang="en-US" sz="2000" dirty="0"/>
              <a:t> di detection </a:t>
            </a:r>
            <a:r>
              <a:rPr lang="en-US" sz="2000" dirty="0" err="1"/>
              <a:t>funziona</a:t>
            </a:r>
            <a:r>
              <a:rPr lang="en-US" sz="2000" dirty="0"/>
              <a:t> </a:t>
            </a:r>
            <a:r>
              <a:rPr lang="en-US" sz="2000" dirty="0" err="1"/>
              <a:t>anche</a:t>
            </a:r>
            <a:r>
              <a:rPr lang="en-US" sz="2000" dirty="0"/>
              <a:t> </a:t>
            </a:r>
            <a:r>
              <a:rPr lang="en-US" sz="2000" dirty="0" err="1"/>
              <a:t>quando</a:t>
            </a:r>
            <a:r>
              <a:rPr lang="en-US" sz="2000" dirty="0"/>
              <a:t> </a:t>
            </a:r>
            <a:r>
              <a:rPr lang="en-US" sz="2000" dirty="0" err="1"/>
              <a:t>l’utente</a:t>
            </a:r>
            <a:r>
              <a:rPr lang="en-US" sz="2000" dirty="0"/>
              <a:t> (</a:t>
            </a:r>
            <a:r>
              <a:rPr lang="en-US" sz="2000" dirty="0" err="1"/>
              <a:t>il</a:t>
            </a:r>
            <a:r>
              <a:rPr lang="en-US" sz="2000" dirty="0"/>
              <a:t> </a:t>
            </a:r>
            <a:r>
              <a:rPr lang="en-US" sz="2000" dirty="0" err="1"/>
              <a:t>ricevitore</a:t>
            </a:r>
            <a:r>
              <a:rPr lang="en-US" sz="2000" dirty="0"/>
              <a:t>) </a:t>
            </a:r>
            <a:r>
              <a:rPr lang="en-US" sz="2000" dirty="0" err="1"/>
              <a:t>è</a:t>
            </a:r>
            <a:r>
              <a:rPr lang="en-US" sz="2000" dirty="0"/>
              <a:t> in </a:t>
            </a:r>
            <a:r>
              <a:rPr lang="en-US" sz="2000" dirty="0" err="1"/>
              <a:t>movimento</a:t>
            </a:r>
            <a:r>
              <a:rPr lang="en-US" sz="2000" dirty="0"/>
              <a:t>. </a:t>
            </a:r>
          </a:p>
          <a:p>
            <a:pPr lvl="1" algn="just">
              <a:lnSpc>
                <a:spcPct val="110000"/>
              </a:lnSpc>
            </a:pPr>
            <a:endParaRPr lang="en-US" sz="2000" dirty="0"/>
          </a:p>
          <a:p>
            <a:pPr algn="just">
              <a:lnSpc>
                <a:spcPct val="110000"/>
              </a:lnSpc>
            </a:pPr>
            <a:r>
              <a:rPr lang="en-US" sz="2000" i="1" dirty="0" err="1"/>
              <a:t>Attività</a:t>
            </a:r>
            <a:r>
              <a:rPr lang="en-US" sz="2000" i="1" dirty="0"/>
              <a:t> </a:t>
            </a:r>
            <a:r>
              <a:rPr lang="en-US" sz="2000" i="1" dirty="0" err="1"/>
              <a:t>futura</a:t>
            </a:r>
            <a:r>
              <a:rPr lang="en-US" sz="2000" dirty="0"/>
              <a:t>. Il testbed </a:t>
            </a:r>
            <a:r>
              <a:rPr lang="en-US" sz="2000" dirty="0" err="1"/>
              <a:t>verrà</a:t>
            </a:r>
            <a:r>
              <a:rPr lang="en-US" sz="2000" dirty="0"/>
              <a:t> </a:t>
            </a:r>
            <a:r>
              <a:rPr lang="en-US" sz="2000" dirty="0" err="1"/>
              <a:t>utilizzato</a:t>
            </a:r>
            <a:r>
              <a:rPr lang="en-US" sz="2000" dirty="0"/>
              <a:t> per </a:t>
            </a:r>
            <a:r>
              <a:rPr lang="en-US" sz="2000" dirty="0" err="1"/>
              <a:t>confrontare</a:t>
            </a:r>
            <a:r>
              <a:rPr lang="en-US" sz="2000" dirty="0"/>
              <a:t> le </a:t>
            </a:r>
            <a:r>
              <a:rPr lang="en-US" sz="2000" dirty="0" err="1"/>
              <a:t>prestazioni</a:t>
            </a:r>
            <a:r>
              <a:rPr lang="en-US" sz="2000" dirty="0"/>
              <a:t> di </a:t>
            </a:r>
            <a:r>
              <a:rPr lang="en-US" sz="2000" dirty="0" err="1"/>
              <a:t>differenti</a:t>
            </a:r>
            <a:r>
              <a:rPr lang="en-US" sz="2000" dirty="0"/>
              <a:t> </a:t>
            </a:r>
            <a:r>
              <a:rPr lang="en-US" sz="2000" dirty="0" err="1"/>
              <a:t>algoritmi</a:t>
            </a:r>
            <a:r>
              <a:rPr lang="en-US" sz="2000" dirty="0"/>
              <a:t> di </a:t>
            </a:r>
            <a:r>
              <a:rPr lang="en-US" sz="2000" dirty="0" err="1"/>
              <a:t>localizzazione</a:t>
            </a:r>
            <a:r>
              <a:rPr lang="en-US" sz="2000" dirty="0"/>
              <a:t> indoor </a:t>
            </a:r>
            <a:r>
              <a:rPr lang="en-US" sz="2000" dirty="0" err="1"/>
              <a:t>sia</a:t>
            </a:r>
            <a:r>
              <a:rPr lang="en-US" sz="2000" dirty="0"/>
              <a:t> </a:t>
            </a:r>
            <a:r>
              <a:rPr lang="en-US" sz="2000" dirty="0" err="1"/>
              <a:t>esistenti</a:t>
            </a:r>
            <a:r>
              <a:rPr lang="en-US" sz="2000" dirty="0"/>
              <a:t> (i.e., RSS, </a:t>
            </a:r>
            <a:r>
              <a:rPr lang="en-US" sz="2000" dirty="0" err="1"/>
              <a:t>ToA</a:t>
            </a:r>
            <a:r>
              <a:rPr lang="en-US" sz="2000" dirty="0"/>
              <a:t>, </a:t>
            </a:r>
            <a:r>
              <a:rPr lang="en-US" sz="2000" dirty="0" err="1"/>
              <a:t>AoA</a:t>
            </a:r>
            <a:r>
              <a:rPr lang="en-US" sz="2000" dirty="0"/>
              <a:t>, e </a:t>
            </a:r>
            <a:r>
              <a:rPr lang="en-US" sz="2000" dirty="0" err="1"/>
              <a:t>TDoA</a:t>
            </a:r>
            <a:r>
              <a:rPr lang="en-US" sz="2000" dirty="0"/>
              <a:t>) </a:t>
            </a:r>
            <a:r>
              <a:rPr lang="en-US" sz="2000" dirty="0" err="1"/>
              <a:t>che</a:t>
            </a:r>
            <a:r>
              <a:rPr lang="en-US" sz="2000" dirty="0"/>
              <a:t> </a:t>
            </a:r>
            <a:r>
              <a:rPr lang="en-US" sz="2000" dirty="0" err="1"/>
              <a:t>nuovi</a:t>
            </a:r>
            <a:r>
              <a:rPr lang="en-US" sz="2000" dirty="0"/>
              <a:t> </a:t>
            </a:r>
            <a:r>
              <a:rPr lang="en-US" sz="2000" dirty="0" err="1"/>
              <a:t>approcci</a:t>
            </a:r>
            <a:r>
              <a:rPr lang="en-US" sz="2000" dirty="0"/>
              <a:t> </a:t>
            </a:r>
            <a:r>
              <a:rPr lang="en-US" sz="2000" dirty="0" err="1"/>
              <a:t>ibridi</a:t>
            </a:r>
            <a:r>
              <a:rPr lang="en-US" sz="2000" dirty="0"/>
              <a:t> (e.g., </a:t>
            </a:r>
            <a:r>
              <a:rPr lang="en-US" sz="2000" dirty="0" err="1"/>
              <a:t>RSS+ToA</a:t>
            </a:r>
            <a:r>
              <a:rPr lang="en-US" sz="2000" dirty="0"/>
              <a:t>). </a:t>
            </a:r>
          </a:p>
        </p:txBody>
      </p:sp>
      <p:sp>
        <p:nvSpPr>
          <p:cNvPr id="5" name="Titolo 1">
            <a:extLst>
              <a:ext uri="{FF2B5EF4-FFF2-40B4-BE49-F238E27FC236}">
                <a16:creationId xmlns="" xmlns:a16="http://schemas.microsoft.com/office/drawing/2014/main" id="{2CEE42EA-0172-46D5-86BE-B3F77E40742B}"/>
              </a:ext>
            </a:extLst>
          </p:cNvPr>
          <p:cNvSpPr txBox="1">
            <a:spLocks/>
          </p:cNvSpPr>
          <p:nvPr/>
        </p:nvSpPr>
        <p:spPr>
          <a:xfrm>
            <a:off x="2083472" y="991722"/>
            <a:ext cx="477494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b="1">
                <a:solidFill>
                  <a:schemeClr val="tx1"/>
                </a:solidFill>
              </a:rPr>
              <a:t>Risultati preliminari e attesi</a:t>
            </a:r>
            <a:endParaRPr lang="it-IT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915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711073"/>
            <a:ext cx="4038600" cy="211455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811" y="2567573"/>
            <a:ext cx="3135112" cy="240155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8" name="Titolo 1">
            <a:extLst>
              <a:ext uri="{FF2B5EF4-FFF2-40B4-BE49-F238E27FC236}">
                <a16:creationId xmlns="" xmlns:a16="http://schemas.microsoft.com/office/drawing/2014/main" id="{5A9E286B-0B4E-413F-AF35-9C55E1E9AAE3}"/>
              </a:ext>
            </a:extLst>
          </p:cNvPr>
          <p:cNvSpPr txBox="1">
            <a:spLocks/>
          </p:cNvSpPr>
          <p:nvPr/>
        </p:nvSpPr>
        <p:spPr>
          <a:xfrm>
            <a:off x="32084" y="153456"/>
            <a:ext cx="6734476" cy="7115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/>
              <a:t>Realizzazione di un sensore di fiamma indoor basato su Quantum Dot Colloidali in PbS</a:t>
            </a:r>
          </a:p>
        </p:txBody>
      </p:sp>
      <p:pic>
        <p:nvPicPr>
          <p:cNvPr id="20" name="Immagine 19" descr="Immagine che contiene interni, bottiglia&#10;&#10;Descrizione generata automaticamente">
            <a:extLst>
              <a:ext uri="{FF2B5EF4-FFF2-40B4-BE49-F238E27FC236}">
                <a16:creationId xmlns="" xmlns:a16="http://schemas.microsoft.com/office/drawing/2014/main" id="{EF256D91-692F-4460-B23D-CD37C600F1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2980" y="1098537"/>
            <a:ext cx="2247620" cy="1159542"/>
          </a:xfrm>
          <a:prstGeom prst="rect">
            <a:avLst/>
          </a:prstGeom>
          <a:effectLst>
            <a:outerShdw blurRad="63500" sx="102000" sy="102000" algn="ctr" rotWithShape="0">
              <a:srgbClr val="002060">
                <a:alpha val="40000"/>
              </a:srgbClr>
            </a:outerShdw>
          </a:effectLst>
        </p:spPr>
      </p:pic>
      <p:sp>
        <p:nvSpPr>
          <p:cNvPr id="22" name="Rettangolo 21">
            <a:extLst>
              <a:ext uri="{FF2B5EF4-FFF2-40B4-BE49-F238E27FC236}">
                <a16:creationId xmlns="" xmlns:a16="http://schemas.microsoft.com/office/drawing/2014/main" id="{D5F5AB9D-DF21-47E8-832E-A75CAF178263}"/>
              </a:ext>
            </a:extLst>
          </p:cNvPr>
          <p:cNvSpPr/>
          <p:nvPr/>
        </p:nvSpPr>
        <p:spPr>
          <a:xfrm>
            <a:off x="203325" y="5117302"/>
            <a:ext cx="4150942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/>
              <a:t>Lo spettro di assorbimento tipico dei fotorivelatori a quantum dot presenta una risposta passa-basso, con un caratteristico picco eccitonico differente a seconda della dimensione delle nanoparticelle.</a:t>
            </a:r>
          </a:p>
          <a:p>
            <a:pPr algn="just"/>
            <a:endParaRPr lang="en-US" sz="500" dirty="0"/>
          </a:p>
          <a:p>
            <a:pPr algn="just"/>
            <a:r>
              <a:rPr lang="it-IT" sz="1400" dirty="0">
                <a:solidFill>
                  <a:schemeClr val="tx2">
                    <a:lumMod val="50000"/>
                  </a:schemeClr>
                </a:solidFill>
                <a:latin typeface="+mj-lt"/>
                <a:ea typeface="Cambria Math" panose="02040503050406030204" pitchFamily="18" charset="0"/>
                <a:cs typeface="Arial" panose="020B0604020202020204" pitchFamily="34" charset="0"/>
              </a:rPr>
              <a:t>Per i nanocristalli in PbS di 4.7 nm utilizzati questo si presenta intorno a 1300 nm.</a:t>
            </a:r>
            <a:endParaRPr lang="it-IT" sz="1100" dirty="0">
              <a:solidFill>
                <a:schemeClr val="tx2">
                  <a:lumMod val="50000"/>
                </a:schemeClr>
              </a:solidFill>
              <a:latin typeface="+mj-lt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2" name="Rettangolo 1">
            <a:extLst>
              <a:ext uri="{FF2B5EF4-FFF2-40B4-BE49-F238E27FC236}">
                <a16:creationId xmlns="" xmlns:a16="http://schemas.microsoft.com/office/drawing/2014/main" id="{9308425D-5F0E-4671-AE70-0D6DE6C03E21}"/>
              </a:ext>
            </a:extLst>
          </p:cNvPr>
          <p:cNvSpPr/>
          <p:nvPr/>
        </p:nvSpPr>
        <p:spPr>
          <a:xfrm>
            <a:off x="203324" y="910694"/>
            <a:ext cx="61596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600" dirty="0"/>
              <a:t>Il gruppo </a:t>
            </a:r>
            <a:r>
              <a:rPr lang="it-IT" sz="1600" dirty="0" smtClean="0"/>
              <a:t>del prof. </a:t>
            </a:r>
            <a:r>
              <a:rPr lang="it-IT" sz="1600" b="1" dirty="0"/>
              <a:t>Lorenzo Colace </a:t>
            </a:r>
            <a:r>
              <a:rPr lang="it-IT" sz="1600" dirty="0"/>
              <a:t>ha studiato la possibilità di realizzare </a:t>
            </a:r>
            <a:r>
              <a:rPr lang="it-IT" sz="1600" b="1" dirty="0"/>
              <a:t>dispositivi optoelettronici </a:t>
            </a:r>
            <a:r>
              <a:rPr lang="it-IT" sz="1600" dirty="0"/>
              <a:t>utilizzando come materiali attivi i quantum dot colloidali (CQD), ovvero nanocristalli di semiconduttori sospesi in soluzione. Questi materiali promettono di superare i limiti della tecnologia attuale grazie alla possibilità di essere depositati su diversi substrati, tramite processi semplici ed economici.</a:t>
            </a:r>
          </a:p>
        </p:txBody>
      </p:sp>
      <p:sp>
        <p:nvSpPr>
          <p:cNvPr id="3" name="Rettangolo 2">
            <a:extLst>
              <a:ext uri="{FF2B5EF4-FFF2-40B4-BE49-F238E27FC236}">
                <a16:creationId xmlns="" xmlns:a16="http://schemas.microsoft.com/office/drawing/2014/main" id="{5C1FAD9F-695C-4207-AD90-D3D7DCAB2A76}"/>
              </a:ext>
            </a:extLst>
          </p:cNvPr>
          <p:cNvSpPr/>
          <p:nvPr/>
        </p:nvSpPr>
        <p:spPr>
          <a:xfrm>
            <a:off x="4572000" y="5117302"/>
            <a:ext cx="398078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400" dirty="0"/>
              <a:t>Ponendo un filtro in silicio sopra il film di nanocristalli è possibile rendere i dispositivi non sensibili alle lunghezze d’onda dello spettro visibile (400-750 nm), dove tipicamente emettono le lampade a LED o a Neon (T5, T8).</a:t>
            </a:r>
          </a:p>
        </p:txBody>
      </p:sp>
    </p:spTree>
    <p:extLst>
      <p:ext uri="{BB962C8B-B14F-4D97-AF65-F5344CB8AC3E}">
        <p14:creationId xmlns:p14="http://schemas.microsoft.com/office/powerpoint/2010/main" val="2822171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840" y="2065754"/>
            <a:ext cx="3309863" cy="312639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634" y="2065754"/>
            <a:ext cx="3558610" cy="312639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6" name="Rettangolo 5">
            <a:extLst>
              <a:ext uri="{FF2B5EF4-FFF2-40B4-BE49-F238E27FC236}">
                <a16:creationId xmlns="" xmlns:a16="http://schemas.microsoft.com/office/drawing/2014/main" id="{8C621A61-DA27-4408-BFD6-183D29E22000}"/>
              </a:ext>
            </a:extLst>
          </p:cNvPr>
          <p:cNvSpPr/>
          <p:nvPr/>
        </p:nvSpPr>
        <p:spPr>
          <a:xfrm>
            <a:off x="513834" y="5280868"/>
            <a:ext cx="38902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600" dirty="0">
                <a:solidFill>
                  <a:schemeClr val="tx2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Sensitivity &gt; 3m in condizione di illuminazione indoor (LED, Neon)</a:t>
            </a:r>
            <a:endParaRPr lang="en-US" sz="1200" dirty="0">
              <a:solidFill>
                <a:schemeClr val="tx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7" name="Rettangolo 6">
            <a:extLst>
              <a:ext uri="{FF2B5EF4-FFF2-40B4-BE49-F238E27FC236}">
                <a16:creationId xmlns="" xmlns:a16="http://schemas.microsoft.com/office/drawing/2014/main" id="{8C621A61-DA27-4408-BFD6-183D29E22000}"/>
              </a:ext>
            </a:extLst>
          </p:cNvPr>
          <p:cNvSpPr/>
          <p:nvPr/>
        </p:nvSpPr>
        <p:spPr>
          <a:xfrm>
            <a:off x="4775559" y="5403978"/>
            <a:ext cx="351042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600" dirty="0">
                <a:solidFill>
                  <a:schemeClr val="tx2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Field Of View   ≈   120° </a:t>
            </a:r>
            <a:endParaRPr lang="en-US" sz="1200" dirty="0">
              <a:solidFill>
                <a:schemeClr val="tx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" name="Rettangolo 2">
            <a:extLst>
              <a:ext uri="{FF2B5EF4-FFF2-40B4-BE49-F238E27FC236}">
                <a16:creationId xmlns="" xmlns:a16="http://schemas.microsoft.com/office/drawing/2014/main" id="{087CBC91-721C-4430-943A-AF8DA56329E1}"/>
              </a:ext>
            </a:extLst>
          </p:cNvPr>
          <p:cNvSpPr/>
          <p:nvPr/>
        </p:nvSpPr>
        <p:spPr>
          <a:xfrm>
            <a:off x="190500" y="988871"/>
            <a:ext cx="8458200" cy="9079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600" dirty="0"/>
              <a:t>E’ possibile utilizzare i fotoconduttori schermati come </a:t>
            </a:r>
            <a:r>
              <a:rPr lang="it-IT" sz="1600" b="1" dirty="0"/>
              <a:t>rivelatori di fiamma </a:t>
            </a:r>
            <a:r>
              <a:rPr lang="it-IT" sz="1600" dirty="0"/>
              <a:t>per uso interno.</a:t>
            </a:r>
          </a:p>
          <a:p>
            <a:pPr algn="just"/>
            <a:endParaRPr lang="it-IT" sz="500" dirty="0"/>
          </a:p>
          <a:p>
            <a:pPr algn="just"/>
            <a:r>
              <a:rPr lang="it-IT" sz="1600" dirty="0"/>
              <a:t>I sensori sono stati caratterizzati valutando la loro variazione di resistenza in funzione della distanza da una fiamma, misurando contemporaneamente la potenza ottica irradiata.</a:t>
            </a:r>
          </a:p>
        </p:txBody>
      </p:sp>
      <p:sp>
        <p:nvSpPr>
          <p:cNvPr id="10" name="Titolo 1">
            <a:extLst>
              <a:ext uri="{FF2B5EF4-FFF2-40B4-BE49-F238E27FC236}">
                <a16:creationId xmlns="" xmlns:a16="http://schemas.microsoft.com/office/drawing/2014/main" id="{5A9E286B-0B4E-413F-AF35-9C55E1E9AAE3}"/>
              </a:ext>
            </a:extLst>
          </p:cNvPr>
          <p:cNvSpPr txBox="1">
            <a:spLocks/>
          </p:cNvSpPr>
          <p:nvPr/>
        </p:nvSpPr>
        <p:spPr>
          <a:xfrm>
            <a:off x="32084" y="153456"/>
            <a:ext cx="6734476" cy="7115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/>
              <a:t>Realizzazione di un sensore di fiamma indoor basato su Quantum Dot Colloidali in PbS</a:t>
            </a:r>
          </a:p>
        </p:txBody>
      </p:sp>
      <p:sp>
        <p:nvSpPr>
          <p:cNvPr id="11" name="Rettangolo 10">
            <a:extLst>
              <a:ext uri="{FF2B5EF4-FFF2-40B4-BE49-F238E27FC236}">
                <a16:creationId xmlns="" xmlns:a16="http://schemas.microsoft.com/office/drawing/2014/main" id="{8C621A61-DA27-4408-BFD6-183D29E22000}"/>
              </a:ext>
            </a:extLst>
          </p:cNvPr>
          <p:cNvSpPr/>
          <p:nvPr/>
        </p:nvSpPr>
        <p:spPr>
          <a:xfrm>
            <a:off x="426300" y="5954366"/>
            <a:ext cx="80109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600" dirty="0"/>
              <a:t>Grazie al basso costo di produzione, il ridotto ingombro (area &lt; 2 cm</a:t>
            </a:r>
            <a:r>
              <a:rPr lang="it-IT" sz="1600" baseline="30000" dirty="0"/>
              <a:t>2</a:t>
            </a:r>
            <a:r>
              <a:rPr lang="it-IT" sz="1600" dirty="0"/>
              <a:t>) e il limitato consumo energetico, risulta integrabile in una piattaforma multisensore gestita da un microcontrollore.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894925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5A9E286B-0B4E-413F-AF35-9C55E1E9AA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Definizione</a:t>
            </a:r>
            <a:r>
              <a:rPr lang="en-GB" dirty="0"/>
              <a:t> e </a:t>
            </a:r>
            <a:r>
              <a:rPr lang="en-GB" dirty="0" err="1"/>
              <a:t>realizzazione</a:t>
            </a:r>
            <a:r>
              <a:rPr lang="en-GB" dirty="0"/>
              <a:t> di un </a:t>
            </a:r>
            <a:r>
              <a:rPr lang="en-GB" dirty="0" err="1"/>
              <a:t>sistema</a:t>
            </a:r>
            <a:r>
              <a:rPr lang="en-GB" dirty="0"/>
              <a:t> di </a:t>
            </a:r>
            <a:r>
              <a:rPr lang="en-GB" dirty="0" err="1"/>
              <a:t>monitoraggio</a:t>
            </a:r>
            <a:r>
              <a:rPr lang="en-GB" dirty="0"/>
              <a:t> </a:t>
            </a:r>
            <a:r>
              <a:rPr lang="en-GB" dirty="0" err="1"/>
              <a:t>ambientale</a:t>
            </a:r>
            <a:r>
              <a:rPr lang="en-GB" dirty="0"/>
              <a:t> per Smart Buildings</a:t>
            </a:r>
          </a:p>
        </p:txBody>
      </p:sp>
      <p:sp>
        <p:nvSpPr>
          <p:cNvPr id="4" name="Rettangolo 3">
            <a:extLst>
              <a:ext uri="{FF2B5EF4-FFF2-40B4-BE49-F238E27FC236}">
                <a16:creationId xmlns="" xmlns:a16="http://schemas.microsoft.com/office/drawing/2014/main" id="{35A45E58-72FF-4889-93F8-F53F78D1637B}"/>
              </a:ext>
            </a:extLst>
          </p:cNvPr>
          <p:cNvSpPr/>
          <p:nvPr/>
        </p:nvSpPr>
        <p:spPr>
          <a:xfrm>
            <a:off x="105710" y="1024902"/>
            <a:ext cx="847136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dirty="0"/>
              <a:t>In collaborazione con il laboratorio di Elettronica, </a:t>
            </a:r>
            <a:r>
              <a:rPr lang="it-IT" dirty="0" smtClean="0"/>
              <a:t>nel gruppo di </a:t>
            </a:r>
            <a:r>
              <a:rPr lang="it-IT" dirty="0" err="1" smtClean="0"/>
              <a:t>Panzieri</a:t>
            </a:r>
            <a:r>
              <a:rPr lang="it-IT" dirty="0" smtClean="0"/>
              <a:t> è </a:t>
            </a:r>
            <a:r>
              <a:rPr lang="it-IT" dirty="0"/>
              <a:t>stato realizzato un dispositivo sensorizzato in grado di riconoscere e segnalare l’insorgere di potenziali situazioni di emergenza all’interno di un edificio.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="" xmlns:a16="http://schemas.microsoft.com/office/drawing/2014/main" id="{1A1A61E2-E60B-43A9-8F9D-F8E9626668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087" y="2209203"/>
            <a:ext cx="4029103" cy="1703249"/>
          </a:xfrm>
          <a:prstGeom prst="rect">
            <a:avLst/>
          </a:prstGeom>
        </p:spPr>
      </p:pic>
      <p:pic>
        <p:nvPicPr>
          <p:cNvPr id="7" name="Immagine 6" descr="Immagine che contiene interni, sedendo, pensile, bianco&#10;&#10;Descrizione generata automaticamente">
            <a:extLst>
              <a:ext uri="{FF2B5EF4-FFF2-40B4-BE49-F238E27FC236}">
                <a16:creationId xmlns="" xmlns:a16="http://schemas.microsoft.com/office/drawing/2014/main" id="{44C4EB99-D060-4114-B3DA-AF5A1BB2BF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7969" y="2393082"/>
            <a:ext cx="4235681" cy="1335493"/>
          </a:xfrm>
          <a:prstGeom prst="rect">
            <a:avLst/>
          </a:prstGeom>
        </p:spPr>
      </p:pic>
      <p:sp>
        <p:nvSpPr>
          <p:cNvPr id="11" name="Rettangolo 10">
            <a:extLst>
              <a:ext uri="{FF2B5EF4-FFF2-40B4-BE49-F238E27FC236}">
                <a16:creationId xmlns="" xmlns:a16="http://schemas.microsoft.com/office/drawing/2014/main" id="{705AAB85-012A-4951-999E-62AE5E3AFFE1}"/>
              </a:ext>
            </a:extLst>
          </p:cNvPr>
          <p:cNvSpPr/>
          <p:nvPr/>
        </p:nvSpPr>
        <p:spPr>
          <a:xfrm>
            <a:off x="139087" y="5038269"/>
            <a:ext cx="40828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/>
              <a:t>Caratterizzata da dispositivi IoT Siemens, microcontrollori ATMEGA </a:t>
            </a:r>
            <a:r>
              <a:rPr lang="it-IT" dirty="0" err="1"/>
              <a:t>based</a:t>
            </a:r>
            <a:r>
              <a:rPr lang="it-IT" dirty="0"/>
              <a:t> e sensori Arduino </a:t>
            </a:r>
            <a:r>
              <a:rPr lang="it-IT" dirty="0" err="1"/>
              <a:t>compliant</a:t>
            </a:r>
            <a:endParaRPr lang="it-IT" dirty="0"/>
          </a:p>
        </p:txBody>
      </p:sp>
      <p:sp>
        <p:nvSpPr>
          <p:cNvPr id="12" name="CasellaDiTesto 11">
            <a:extLst>
              <a:ext uri="{FF2B5EF4-FFF2-40B4-BE49-F238E27FC236}">
                <a16:creationId xmlns="" xmlns:a16="http://schemas.microsoft.com/office/drawing/2014/main" id="{5159D760-F529-4CC1-8BF0-C3D552F4C3B4}"/>
              </a:ext>
            </a:extLst>
          </p:cNvPr>
          <p:cNvSpPr txBox="1"/>
          <p:nvPr/>
        </p:nvSpPr>
        <p:spPr>
          <a:xfrm>
            <a:off x="158503" y="4638159"/>
            <a:ext cx="15742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dirty="0"/>
              <a:t>Rete custom</a:t>
            </a:r>
          </a:p>
        </p:txBody>
      </p:sp>
      <p:pic>
        <p:nvPicPr>
          <p:cNvPr id="13" name="Immagine 12">
            <a:extLst>
              <a:ext uri="{FF2B5EF4-FFF2-40B4-BE49-F238E27FC236}">
                <a16:creationId xmlns="" xmlns:a16="http://schemas.microsoft.com/office/drawing/2014/main" id="{ED747B44-55A6-414A-9858-F2145A1C0B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5164" y="4386191"/>
            <a:ext cx="4224894" cy="1960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257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3FE067E9-DB36-4AC8-A6BC-5EADE4B208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Definizione</a:t>
            </a:r>
            <a:r>
              <a:rPr lang="en-GB" dirty="0"/>
              <a:t> e </a:t>
            </a:r>
            <a:r>
              <a:rPr lang="en-GB" dirty="0" err="1"/>
              <a:t>realizzazione</a:t>
            </a:r>
            <a:r>
              <a:rPr lang="en-GB" dirty="0"/>
              <a:t> di un </a:t>
            </a:r>
            <a:r>
              <a:rPr lang="en-GB" dirty="0" err="1"/>
              <a:t>sistema</a:t>
            </a:r>
            <a:r>
              <a:rPr lang="en-GB" dirty="0"/>
              <a:t> di </a:t>
            </a:r>
            <a:r>
              <a:rPr lang="en-GB" dirty="0" err="1"/>
              <a:t>monitoraggio</a:t>
            </a:r>
            <a:r>
              <a:rPr lang="en-GB" dirty="0"/>
              <a:t> </a:t>
            </a:r>
            <a:r>
              <a:rPr lang="en-GB" dirty="0" err="1"/>
              <a:t>ambientale</a:t>
            </a:r>
            <a:r>
              <a:rPr lang="en-GB" dirty="0"/>
              <a:t> per Smart Buildings</a:t>
            </a:r>
            <a:endParaRPr lang="it-IT" dirty="0"/>
          </a:p>
        </p:txBody>
      </p:sp>
      <p:pic>
        <p:nvPicPr>
          <p:cNvPr id="4" name="Immagine 3">
            <a:extLst>
              <a:ext uri="{FF2B5EF4-FFF2-40B4-BE49-F238E27FC236}">
                <a16:creationId xmlns="" xmlns:a16="http://schemas.microsoft.com/office/drawing/2014/main" id="{E665AB09-EA10-482A-966C-3162848687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8417" y="4404224"/>
            <a:ext cx="5790194" cy="2411945"/>
          </a:xfrm>
          <a:prstGeom prst="rect">
            <a:avLst/>
          </a:prstGeom>
          <a:ln>
            <a:noFill/>
          </a:ln>
        </p:spPr>
      </p:pic>
      <p:sp>
        <p:nvSpPr>
          <p:cNvPr id="8" name="Rettangolo 7">
            <a:extLst>
              <a:ext uri="{FF2B5EF4-FFF2-40B4-BE49-F238E27FC236}">
                <a16:creationId xmlns="" xmlns:a16="http://schemas.microsoft.com/office/drawing/2014/main" id="{B3BA5D3C-DDC1-46BE-9874-0D6AF2ACFB0B}"/>
              </a:ext>
            </a:extLst>
          </p:cNvPr>
          <p:cNvSpPr/>
          <p:nvPr/>
        </p:nvSpPr>
        <p:spPr>
          <a:xfrm>
            <a:off x="252548" y="1298492"/>
            <a:ext cx="82385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dirty="0"/>
              <a:t>Caratterizzata da dispositivi </a:t>
            </a:r>
            <a:r>
              <a:rPr lang="it-IT" dirty="0" err="1"/>
              <a:t>Beckhoff</a:t>
            </a:r>
            <a:r>
              <a:rPr lang="it-IT" dirty="0"/>
              <a:t> industriale e sensori </a:t>
            </a:r>
            <a:r>
              <a:rPr lang="it-IT" dirty="0" err="1"/>
              <a:t>EnOcean</a:t>
            </a:r>
            <a:r>
              <a:rPr lang="it-IT" dirty="0"/>
              <a:t> e Ducati </a:t>
            </a:r>
            <a:r>
              <a:rPr lang="it-IT" dirty="0" err="1"/>
              <a:t>Meter</a:t>
            </a:r>
            <a:r>
              <a:rPr lang="it-IT" dirty="0"/>
              <a:t>.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="" xmlns:a16="http://schemas.microsoft.com/office/drawing/2014/main" id="{93F53BAC-88E5-41F0-A9A9-409181EB1345}"/>
              </a:ext>
            </a:extLst>
          </p:cNvPr>
          <p:cNvSpPr txBox="1"/>
          <p:nvPr/>
        </p:nvSpPr>
        <p:spPr>
          <a:xfrm>
            <a:off x="271964" y="974011"/>
            <a:ext cx="12520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dirty="0"/>
              <a:t>Rete fissa</a:t>
            </a:r>
          </a:p>
        </p:txBody>
      </p:sp>
      <p:pic>
        <p:nvPicPr>
          <p:cNvPr id="28" name="Immagine 27">
            <a:extLst>
              <a:ext uri="{FF2B5EF4-FFF2-40B4-BE49-F238E27FC236}">
                <a16:creationId xmlns="" xmlns:a16="http://schemas.microsoft.com/office/drawing/2014/main" id="{672EB8D3-F11B-432B-A1C0-4550933863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1688" y="1667824"/>
            <a:ext cx="5619364" cy="2700214"/>
          </a:xfrm>
          <a:prstGeom prst="rect">
            <a:avLst/>
          </a:prstGeom>
        </p:spPr>
      </p:pic>
      <p:pic>
        <p:nvPicPr>
          <p:cNvPr id="30" name="Immagine 29" descr="Immagine che contiene scatola, luce&#10;&#10;Descrizione generata automaticamente">
            <a:extLst>
              <a:ext uri="{FF2B5EF4-FFF2-40B4-BE49-F238E27FC236}">
                <a16:creationId xmlns="" xmlns:a16="http://schemas.microsoft.com/office/drawing/2014/main" id="{6D6BF44F-DA2F-4FEE-827A-DFCC6C862C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556" y="2957635"/>
            <a:ext cx="2476963" cy="1816688"/>
          </a:xfrm>
          <a:prstGeom prst="rect">
            <a:avLst/>
          </a:prstGeom>
        </p:spPr>
      </p:pic>
      <p:pic>
        <p:nvPicPr>
          <p:cNvPr id="32" name="Immagine 31" descr="Immagine che contiene interni, bianco, stanza, sedendo&#10;&#10;Descrizione generata automaticamente">
            <a:extLst>
              <a:ext uri="{FF2B5EF4-FFF2-40B4-BE49-F238E27FC236}">
                <a16:creationId xmlns="" xmlns:a16="http://schemas.microsoft.com/office/drawing/2014/main" id="{C645D0E6-C5B0-4D81-ABE3-CABDABCEAC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5556" y="4867564"/>
            <a:ext cx="2476963" cy="186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509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rnice">
  <a:themeElements>
    <a:clrScheme name="Giallo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ornic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Cornic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TM03457475[[fn=Cornice]]</Template>
  <TotalTime>1525</TotalTime>
  <Words>4629</Words>
  <Application>Microsoft Macintosh PowerPoint</Application>
  <PresentationFormat>Presentazione su schermo (4:3)</PresentationFormat>
  <Paragraphs>339</Paragraphs>
  <Slides>25</Slides>
  <Notes>11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25</vt:i4>
      </vt:variant>
    </vt:vector>
  </HeadingPairs>
  <TitlesOfParts>
    <vt:vector size="33" baseType="lpstr">
      <vt:lpstr>Arial</vt:lpstr>
      <vt:lpstr>Calibri</vt:lpstr>
      <vt:lpstr>Cambria Math</vt:lpstr>
      <vt:lpstr>Corbel</vt:lpstr>
      <vt:lpstr>Times New Roman</vt:lpstr>
      <vt:lpstr>Verdana</vt:lpstr>
      <vt:lpstr>Wingdings 2</vt:lpstr>
      <vt:lpstr>Cornice</vt:lpstr>
      <vt:lpstr>Giornata della Ricerca</vt:lpstr>
      <vt:lpstr>Teamwork per Dipartimento</vt:lpstr>
      <vt:lpstr>Keywords</vt:lpstr>
      <vt:lpstr>Obiettivi</vt:lpstr>
      <vt:lpstr>Ricerche in essere</vt:lpstr>
      <vt:lpstr>Alcune ricerche finanziate da EDESMART</vt:lpstr>
      <vt:lpstr>Smart Material for low carbon building</vt:lpstr>
      <vt:lpstr>Smart Material for low carbon building</vt:lpstr>
      <vt:lpstr>Smart Material for low carbon building</vt:lpstr>
      <vt:lpstr>Smart Material for low carbon building</vt:lpstr>
      <vt:lpstr>Smart Material for low carbon building</vt:lpstr>
      <vt:lpstr>Valutazione del contributo del comportamento degli individui alla realizzazione di obiettivi di efficientamento nel settore residenziale</vt:lpstr>
      <vt:lpstr>Valutazione del contributo del comportamento degli individui alla realizzazione di obiettivi di efficientamento nel settore residenziale</vt:lpstr>
      <vt:lpstr>Valutazione del contributo del comportamento degli individui alla realizzazione di obiettivi di efficientamento nel settore residenziale</vt:lpstr>
      <vt:lpstr>Implementazione di una gestione SMART dei flussi energetici per Smart Building</vt:lpstr>
      <vt:lpstr>Implementazione di una gestione SMART dei flussi energetici per Smart Building</vt:lpstr>
      <vt:lpstr>Sviluppo di metodologie e strumenti per la gestione ottimizzata di impianti di condizionamento articolati su più unità operanti in parallelo</vt:lpstr>
      <vt:lpstr>Sviluppo di metodologie e strumenti per la gestione ottimizzata di impianti di condizionamento articolati su più unità operanti in parallelo</vt:lpstr>
      <vt:lpstr>Sviluppo di metodologie e strumenti per la gestione ottimizzata di impianti di condizionamento articolati su più unità operanti in parallelo</vt:lpstr>
      <vt:lpstr>Setup del testbed per il posizionamento indoor tramite luce visibile </vt:lpstr>
      <vt:lpstr>Setup del testbed per il posizionamento indoor tramite luce visibile </vt:lpstr>
      <vt:lpstr>Presentazione di PowerPoint</vt:lpstr>
      <vt:lpstr>Presentazione di PowerPoint</vt:lpstr>
      <vt:lpstr>Definizione e realizzazione di un sistema di monitoraggio ambientale per Smart Buildings</vt:lpstr>
      <vt:lpstr>Definizione e realizzazione di un sistema di monitoraggio ambientale per Smart Buildings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Stefano Panzieri</dc:creator>
  <cp:lastModifiedBy>Stefano Panzieri</cp:lastModifiedBy>
  <cp:revision>102</cp:revision>
  <dcterms:created xsi:type="dcterms:W3CDTF">2018-06-07T08:39:03Z</dcterms:created>
  <dcterms:modified xsi:type="dcterms:W3CDTF">2019-10-14T20:18:35Z</dcterms:modified>
</cp:coreProperties>
</file>