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22" r:id="rId1"/>
  </p:sldMasterIdLst>
  <p:notesMasterIdLst>
    <p:notesMasterId r:id="rId19"/>
  </p:notesMasterIdLst>
  <p:sldIdLst>
    <p:sldId id="256" r:id="rId2"/>
    <p:sldId id="286" r:id="rId3"/>
    <p:sldId id="260" r:id="rId4"/>
    <p:sldId id="262" r:id="rId5"/>
    <p:sldId id="270" r:id="rId6"/>
    <p:sldId id="269" r:id="rId7"/>
    <p:sldId id="271" r:id="rId8"/>
    <p:sldId id="276" r:id="rId9"/>
    <p:sldId id="280" r:id="rId10"/>
    <p:sldId id="277" r:id="rId11"/>
    <p:sldId id="284" r:id="rId12"/>
    <p:sldId id="285" r:id="rId13"/>
    <p:sldId id="278" r:id="rId14"/>
    <p:sldId id="279" r:id="rId15"/>
    <p:sldId id="272" r:id="rId16"/>
    <p:sldId id="273" r:id="rId17"/>
    <p:sldId id="275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33"/>
    <p:restoredTop sz="94654"/>
  </p:normalViewPr>
  <p:slideViewPr>
    <p:cSldViewPr snapToGrid="0" snapToObjects="1">
      <p:cViewPr varScale="1">
        <p:scale>
          <a:sx n="104" d="100"/>
          <a:sy n="104" d="100"/>
        </p:scale>
        <p:origin x="68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/D:\WORKS_IN_PROGRESS\Tevere\SchedeRilievi\elenco_floristico_da_nomenclatur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8981-AB48-A76E-3BA487D45333}"/>
              </c:ext>
            </c:extLst>
          </c:dPt>
          <c:dPt>
            <c:idx val="1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8981-AB48-A76E-3BA487D45333}"/>
              </c:ext>
            </c:extLst>
          </c:dPt>
          <c:dPt>
            <c:idx val="2"/>
            <c:bubble3D val="0"/>
            <c:spPr>
              <a:solidFill>
                <a:schemeClr val="accent6">
                  <a:lumMod val="7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5-8981-AB48-A76E-3BA487D45333}"/>
              </c:ext>
            </c:extLst>
          </c:dPt>
          <c:dPt>
            <c:idx val="4"/>
            <c:bubble3D val="0"/>
            <c:spPr>
              <a:solidFill>
                <a:schemeClr val="accent5">
                  <a:lumMod val="20000"/>
                  <a:lumOff val="8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7-8981-AB48-A76E-3BA487D45333}"/>
              </c:ext>
            </c:extLst>
          </c:dPt>
          <c:dPt>
            <c:idx val="5"/>
            <c:bubble3D val="0"/>
            <c:spPr>
              <a:solidFill>
                <a:srgbClr val="0070C0"/>
              </a:solidFill>
            </c:spPr>
            <c:extLst>
              <c:ext xmlns:c16="http://schemas.microsoft.com/office/drawing/2014/chart" uri="{C3380CC4-5D6E-409C-BE32-E72D297353CC}">
                <c16:uniqueId val="{00000009-8981-AB48-A76E-3BA487D45333}"/>
              </c:ext>
            </c:extLst>
          </c:dPt>
          <c:dPt>
            <c:idx val="6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B-8981-AB48-A76E-3BA487D45333}"/>
              </c:ext>
            </c:extLst>
          </c:dPt>
          <c:dLbls>
            <c:dLbl>
              <c:idx val="0"/>
              <c:layout>
                <c:manualLayout>
                  <c:x val="-2.4729768153980747E-2"/>
                  <c:y val="-1.1143919510061247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981-AB48-A76E-3BA487D45333}"/>
                </c:ext>
              </c:extLst>
            </c:dLbl>
            <c:dLbl>
              <c:idx val="1"/>
              <c:layout>
                <c:manualLayout>
                  <c:x val="-5.9689413823272154E-4"/>
                  <c:y val="-0.12271653543307104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981-AB48-A76E-3BA487D45333}"/>
                </c:ext>
              </c:extLst>
            </c:dLbl>
            <c:dLbl>
              <c:idx val="2"/>
              <c:layout>
                <c:manualLayout>
                  <c:x val="-1.6884514435695563E-2"/>
                  <c:y val="7.4198016914552439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981-AB48-A76E-3BA487D45333}"/>
                </c:ext>
              </c:extLst>
            </c:dLbl>
            <c:dLbl>
              <c:idx val="3"/>
              <c:layout>
                <c:manualLayout>
                  <c:x val="1.6061570428696433E-2"/>
                  <c:y val="6.4337270341207481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8981-AB48-A76E-3BA487D45333}"/>
                </c:ext>
              </c:extLst>
            </c:dLbl>
            <c:dLbl>
              <c:idx val="4"/>
              <c:layout>
                <c:manualLayout>
                  <c:x val="-2.4935914260717423E-2"/>
                  <c:y val="6.504009915427240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981-AB48-A76E-3BA487D45333}"/>
                </c:ext>
              </c:extLst>
            </c:dLbl>
            <c:dLbl>
              <c:idx val="5"/>
              <c:layout>
                <c:manualLayout>
                  <c:x val="-4.8657699037620329E-2"/>
                  <c:y val="4.6394721493146747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8981-AB48-A76E-3BA487D45333}"/>
                </c:ext>
              </c:extLst>
            </c:dLbl>
            <c:dLbl>
              <c:idx val="6"/>
              <c:layout>
                <c:manualLayout>
                  <c:x val="1.3501312335958013E-2"/>
                  <c:y val="-2.910578885972588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8981-AB48-A76E-3BA487D4533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FB!$D$3:$D$9</c:f>
              <c:strCache>
                <c:ptCount val="7"/>
                <c:pt idx="0">
                  <c:v>P</c:v>
                </c:pt>
                <c:pt idx="1">
                  <c:v>H</c:v>
                </c:pt>
                <c:pt idx="2">
                  <c:v>Ch</c:v>
                </c:pt>
                <c:pt idx="3">
                  <c:v>G</c:v>
                </c:pt>
                <c:pt idx="4">
                  <c:v>He</c:v>
                </c:pt>
                <c:pt idx="5">
                  <c:v>I</c:v>
                </c:pt>
                <c:pt idx="6">
                  <c:v>T</c:v>
                </c:pt>
              </c:strCache>
            </c:strRef>
          </c:cat>
          <c:val>
            <c:numRef>
              <c:f>FB!$E$3:$E$9</c:f>
              <c:numCache>
                <c:formatCode>General</c:formatCode>
                <c:ptCount val="7"/>
                <c:pt idx="0">
                  <c:v>49</c:v>
                </c:pt>
                <c:pt idx="1">
                  <c:v>120</c:v>
                </c:pt>
                <c:pt idx="2">
                  <c:v>8</c:v>
                </c:pt>
                <c:pt idx="3">
                  <c:v>23</c:v>
                </c:pt>
                <c:pt idx="4">
                  <c:v>3</c:v>
                </c:pt>
                <c:pt idx="5">
                  <c:v>4</c:v>
                </c:pt>
                <c:pt idx="6">
                  <c:v>156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8981-AB48-A76E-3BA487D453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zero"/>
    <c:showDLblsOverMax val="0"/>
  </c:chart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4F9D9A-E1E3-A540-B0E8-A4FC49321052}" type="doc">
      <dgm:prSet loTypeId="urn:microsoft.com/office/officeart/2005/8/layout/hList7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B6B74CB7-9339-4B4C-B5A2-4E6B7E5915D1}">
      <dgm:prSet phldrT="[Text]"/>
      <dgm:spPr/>
      <dgm:t>
        <a:bodyPr/>
        <a:lstStyle/>
        <a:p>
          <a:r>
            <a:rPr lang="en-GB" dirty="0"/>
            <a:t>RICERCA</a:t>
          </a:r>
        </a:p>
      </dgm:t>
    </dgm:pt>
    <dgm:pt modelId="{5C7FF84B-01A3-264B-8D10-3C45FA36C15F}" type="parTrans" cxnId="{1A5C7E77-416E-9840-8904-FF68B92BB854}">
      <dgm:prSet/>
      <dgm:spPr/>
      <dgm:t>
        <a:bodyPr/>
        <a:lstStyle/>
        <a:p>
          <a:endParaRPr lang="en-GB"/>
        </a:p>
      </dgm:t>
    </dgm:pt>
    <dgm:pt modelId="{0E3C7E23-BE7D-F64A-BB0C-9AF87D856618}" type="sibTrans" cxnId="{1A5C7E77-416E-9840-8904-FF68B92BB854}">
      <dgm:prSet/>
      <dgm:spPr/>
      <dgm:t>
        <a:bodyPr/>
        <a:lstStyle/>
        <a:p>
          <a:endParaRPr lang="en-GB"/>
        </a:p>
      </dgm:t>
    </dgm:pt>
    <dgm:pt modelId="{C9863908-F416-A342-B752-37D061561165}">
      <dgm:prSet phldrT="[Text]"/>
      <dgm:spPr/>
      <dgm:t>
        <a:bodyPr/>
        <a:lstStyle/>
        <a:p>
          <a:r>
            <a:rPr lang="en-GB" dirty="0" err="1"/>
            <a:t>Ricerca</a:t>
          </a:r>
          <a:r>
            <a:rPr lang="en-GB" dirty="0"/>
            <a:t> </a:t>
          </a:r>
          <a:r>
            <a:rPr lang="en-GB" dirty="0" err="1"/>
            <a:t>bibliografica</a:t>
          </a:r>
          <a:endParaRPr lang="en-GB" dirty="0"/>
        </a:p>
      </dgm:t>
    </dgm:pt>
    <dgm:pt modelId="{2350076A-F891-194C-9ECE-D3B530F01E48}" type="parTrans" cxnId="{8BF97456-391F-9947-89E6-7F97CE3B9B5F}">
      <dgm:prSet/>
      <dgm:spPr/>
      <dgm:t>
        <a:bodyPr/>
        <a:lstStyle/>
        <a:p>
          <a:endParaRPr lang="en-GB"/>
        </a:p>
      </dgm:t>
    </dgm:pt>
    <dgm:pt modelId="{CAF1C98F-162F-EF4D-B355-6A40A87D8D41}" type="sibTrans" cxnId="{8BF97456-391F-9947-89E6-7F97CE3B9B5F}">
      <dgm:prSet/>
      <dgm:spPr/>
      <dgm:t>
        <a:bodyPr/>
        <a:lstStyle/>
        <a:p>
          <a:endParaRPr lang="en-GB"/>
        </a:p>
      </dgm:t>
    </dgm:pt>
    <dgm:pt modelId="{63E0506B-A7BD-AC4E-9520-51D6FE1702BD}">
      <dgm:prSet phldrT="[Text]"/>
      <dgm:spPr/>
      <dgm:t>
        <a:bodyPr/>
        <a:lstStyle/>
        <a:p>
          <a:r>
            <a:rPr lang="en-GB" dirty="0"/>
            <a:t>ANALISI</a:t>
          </a:r>
        </a:p>
      </dgm:t>
    </dgm:pt>
    <dgm:pt modelId="{FC9B9E58-D603-8041-B36E-BE8E162AF762}" type="parTrans" cxnId="{372EB7F4-4036-9B4F-ADEE-84C12FC881B9}">
      <dgm:prSet/>
      <dgm:spPr/>
      <dgm:t>
        <a:bodyPr/>
        <a:lstStyle/>
        <a:p>
          <a:endParaRPr lang="en-GB"/>
        </a:p>
      </dgm:t>
    </dgm:pt>
    <dgm:pt modelId="{C921BF48-1800-6546-9D7C-DE53CCD0BEDE}" type="sibTrans" cxnId="{372EB7F4-4036-9B4F-ADEE-84C12FC881B9}">
      <dgm:prSet/>
      <dgm:spPr/>
      <dgm:t>
        <a:bodyPr/>
        <a:lstStyle/>
        <a:p>
          <a:endParaRPr lang="en-GB"/>
        </a:p>
      </dgm:t>
    </dgm:pt>
    <dgm:pt modelId="{B700EB34-E782-6D45-8FEC-A71407089950}">
      <dgm:prSet phldrT="[Text]"/>
      <dgm:spPr/>
      <dgm:t>
        <a:bodyPr/>
        <a:lstStyle/>
        <a:p>
          <a:r>
            <a:rPr lang="en-GB" dirty="0" err="1"/>
            <a:t>Costruzione</a:t>
          </a:r>
          <a:r>
            <a:rPr lang="en-GB" dirty="0"/>
            <a:t> </a:t>
          </a:r>
          <a:r>
            <a:rPr lang="en-GB" dirty="0" err="1"/>
            <a:t>degli</a:t>
          </a:r>
          <a:r>
            <a:rPr lang="en-GB" dirty="0"/>
            <a:t> </a:t>
          </a:r>
          <a:r>
            <a:rPr lang="en-GB" dirty="0" err="1"/>
            <a:t>indicatori</a:t>
          </a:r>
          <a:endParaRPr lang="en-GB" dirty="0"/>
        </a:p>
      </dgm:t>
    </dgm:pt>
    <dgm:pt modelId="{0AC11205-5258-CA48-A0CE-FB8DE24FEE8F}" type="parTrans" cxnId="{5F4F6901-4E16-7345-8003-487386A13B30}">
      <dgm:prSet/>
      <dgm:spPr/>
      <dgm:t>
        <a:bodyPr/>
        <a:lstStyle/>
        <a:p>
          <a:endParaRPr lang="en-GB"/>
        </a:p>
      </dgm:t>
    </dgm:pt>
    <dgm:pt modelId="{F291F3AA-4C56-9240-BFE5-2F32C71D9CF0}" type="sibTrans" cxnId="{5F4F6901-4E16-7345-8003-487386A13B30}">
      <dgm:prSet/>
      <dgm:spPr/>
      <dgm:t>
        <a:bodyPr/>
        <a:lstStyle/>
        <a:p>
          <a:endParaRPr lang="en-GB"/>
        </a:p>
      </dgm:t>
    </dgm:pt>
    <dgm:pt modelId="{A264876A-B338-484F-8B36-63843D68055A}">
      <dgm:prSet phldrT="[Text]"/>
      <dgm:spPr/>
      <dgm:t>
        <a:bodyPr/>
        <a:lstStyle/>
        <a:p>
          <a:r>
            <a:rPr lang="en-GB" dirty="0" err="1"/>
            <a:t>Analisi</a:t>
          </a:r>
          <a:r>
            <a:rPr lang="en-GB" dirty="0"/>
            <a:t> </a:t>
          </a:r>
          <a:r>
            <a:rPr lang="en-GB" dirty="0" err="1"/>
            <a:t>integrata</a:t>
          </a:r>
          <a:r>
            <a:rPr lang="en-GB" dirty="0"/>
            <a:t> </a:t>
          </a:r>
          <a:r>
            <a:rPr lang="en-GB" dirty="0" err="1"/>
            <a:t>dei</a:t>
          </a:r>
          <a:r>
            <a:rPr lang="en-GB" dirty="0"/>
            <a:t> </a:t>
          </a:r>
          <a:r>
            <a:rPr lang="en-GB" dirty="0" err="1"/>
            <a:t>dati</a:t>
          </a:r>
          <a:endParaRPr lang="en-GB" dirty="0"/>
        </a:p>
      </dgm:t>
    </dgm:pt>
    <dgm:pt modelId="{0D3467D8-4BF4-9A45-97F5-6DE1D39DA3F3}" type="parTrans" cxnId="{FBD995DA-C0B9-4946-97BC-FE1A4F8BFC14}">
      <dgm:prSet/>
      <dgm:spPr/>
      <dgm:t>
        <a:bodyPr/>
        <a:lstStyle/>
        <a:p>
          <a:endParaRPr lang="en-GB"/>
        </a:p>
      </dgm:t>
    </dgm:pt>
    <dgm:pt modelId="{1202E055-63A9-F349-9335-41808CB707CA}" type="sibTrans" cxnId="{FBD995DA-C0B9-4946-97BC-FE1A4F8BFC14}">
      <dgm:prSet/>
      <dgm:spPr/>
      <dgm:t>
        <a:bodyPr/>
        <a:lstStyle/>
        <a:p>
          <a:endParaRPr lang="en-GB"/>
        </a:p>
      </dgm:t>
    </dgm:pt>
    <dgm:pt modelId="{E066E5EE-3554-E54E-85BC-D6688C438023}">
      <dgm:prSet phldrT="[Text]"/>
      <dgm:spPr/>
      <dgm:t>
        <a:bodyPr/>
        <a:lstStyle/>
        <a:p>
          <a:r>
            <a:rPr lang="en-GB" dirty="0"/>
            <a:t>COMUNICAZIONE</a:t>
          </a:r>
        </a:p>
      </dgm:t>
    </dgm:pt>
    <dgm:pt modelId="{210A7A56-8CCF-FF4F-95EE-10BB84FD4A7A}" type="parTrans" cxnId="{AD4364AD-1EA5-9D4C-9C8D-FCF630767729}">
      <dgm:prSet/>
      <dgm:spPr/>
      <dgm:t>
        <a:bodyPr/>
        <a:lstStyle/>
        <a:p>
          <a:endParaRPr lang="en-GB"/>
        </a:p>
      </dgm:t>
    </dgm:pt>
    <dgm:pt modelId="{C93902B2-115D-3A49-A58A-3BD155725DAE}" type="sibTrans" cxnId="{AD4364AD-1EA5-9D4C-9C8D-FCF630767729}">
      <dgm:prSet/>
      <dgm:spPr/>
      <dgm:t>
        <a:bodyPr/>
        <a:lstStyle/>
        <a:p>
          <a:endParaRPr lang="en-GB"/>
        </a:p>
      </dgm:t>
    </dgm:pt>
    <dgm:pt modelId="{B0240602-D309-1B44-8A1A-90ADC6E94858}">
      <dgm:prSet phldrT="[Text]"/>
      <dgm:spPr/>
      <dgm:t>
        <a:bodyPr/>
        <a:lstStyle/>
        <a:p>
          <a:r>
            <a:rPr lang="en-GB" dirty="0" err="1"/>
            <a:t>Concorso</a:t>
          </a:r>
          <a:r>
            <a:rPr lang="en-GB" dirty="0"/>
            <a:t> </a:t>
          </a:r>
          <a:r>
            <a:rPr lang="en-GB" dirty="0" err="1"/>
            <a:t>fotografico</a:t>
          </a:r>
          <a:endParaRPr lang="en-GB" dirty="0"/>
        </a:p>
      </dgm:t>
    </dgm:pt>
    <dgm:pt modelId="{F14D252B-D7E9-8A42-957B-71F449B0565A}" type="parTrans" cxnId="{68A7AF75-404D-A843-95DB-5BE91268D337}">
      <dgm:prSet/>
      <dgm:spPr/>
      <dgm:t>
        <a:bodyPr/>
        <a:lstStyle/>
        <a:p>
          <a:endParaRPr lang="en-GB"/>
        </a:p>
      </dgm:t>
    </dgm:pt>
    <dgm:pt modelId="{45A68F34-2EDE-B54E-AE02-F9518266E6A5}" type="sibTrans" cxnId="{68A7AF75-404D-A843-95DB-5BE91268D337}">
      <dgm:prSet/>
      <dgm:spPr/>
      <dgm:t>
        <a:bodyPr/>
        <a:lstStyle/>
        <a:p>
          <a:endParaRPr lang="en-GB"/>
        </a:p>
      </dgm:t>
    </dgm:pt>
    <dgm:pt modelId="{84FDC86F-90CD-2E43-97BD-3D4DE2EE1E2C}">
      <dgm:prSet phldrT="[Text]"/>
      <dgm:spPr/>
      <dgm:t>
        <a:bodyPr/>
        <a:lstStyle/>
        <a:p>
          <a:r>
            <a:rPr lang="en-GB" dirty="0" err="1"/>
            <a:t>Ricerca</a:t>
          </a:r>
          <a:r>
            <a:rPr lang="en-GB" dirty="0"/>
            <a:t> </a:t>
          </a:r>
          <a:r>
            <a:rPr lang="en-GB" dirty="0" err="1"/>
            <a:t>archivistica</a:t>
          </a:r>
          <a:endParaRPr lang="en-GB" dirty="0"/>
        </a:p>
      </dgm:t>
    </dgm:pt>
    <dgm:pt modelId="{D1A27BBF-31BD-894D-A992-DC67E93A1893}" type="parTrans" cxnId="{AEAA9282-B511-E945-98FC-FB4CD90FE718}">
      <dgm:prSet/>
      <dgm:spPr/>
      <dgm:t>
        <a:bodyPr/>
        <a:lstStyle/>
        <a:p>
          <a:endParaRPr lang="en-GB"/>
        </a:p>
      </dgm:t>
    </dgm:pt>
    <dgm:pt modelId="{618E4206-005D-6241-9272-9F60589EC2AB}" type="sibTrans" cxnId="{AEAA9282-B511-E945-98FC-FB4CD90FE718}">
      <dgm:prSet/>
      <dgm:spPr/>
      <dgm:t>
        <a:bodyPr/>
        <a:lstStyle/>
        <a:p>
          <a:endParaRPr lang="en-GB"/>
        </a:p>
      </dgm:t>
    </dgm:pt>
    <dgm:pt modelId="{125222F5-057C-3B45-8D54-AE947028ACBE}">
      <dgm:prSet phldrT="[Text]"/>
      <dgm:spPr/>
      <dgm:t>
        <a:bodyPr/>
        <a:lstStyle/>
        <a:p>
          <a:r>
            <a:rPr lang="en-GB" dirty="0" err="1"/>
            <a:t>Banche</a:t>
          </a:r>
          <a:r>
            <a:rPr lang="en-GB" dirty="0"/>
            <a:t> </a:t>
          </a:r>
          <a:r>
            <a:rPr lang="en-GB" dirty="0" err="1"/>
            <a:t>dati</a:t>
          </a:r>
          <a:r>
            <a:rPr lang="en-GB" dirty="0"/>
            <a:t> </a:t>
          </a:r>
          <a:r>
            <a:rPr lang="en-GB" dirty="0" err="1"/>
            <a:t>esistenti</a:t>
          </a:r>
          <a:endParaRPr lang="en-GB" dirty="0"/>
        </a:p>
      </dgm:t>
    </dgm:pt>
    <dgm:pt modelId="{A0844164-6A82-6540-A812-35BF8FA25A80}" type="parTrans" cxnId="{CC381B11-D3C9-9341-992F-96B17327C34C}">
      <dgm:prSet/>
      <dgm:spPr/>
      <dgm:t>
        <a:bodyPr/>
        <a:lstStyle/>
        <a:p>
          <a:endParaRPr lang="en-GB"/>
        </a:p>
      </dgm:t>
    </dgm:pt>
    <dgm:pt modelId="{ACBA355A-E7B2-9F4E-BB09-C56596326062}" type="sibTrans" cxnId="{CC381B11-D3C9-9341-992F-96B17327C34C}">
      <dgm:prSet/>
      <dgm:spPr/>
      <dgm:t>
        <a:bodyPr/>
        <a:lstStyle/>
        <a:p>
          <a:endParaRPr lang="en-GB"/>
        </a:p>
      </dgm:t>
    </dgm:pt>
    <dgm:pt modelId="{99419AE9-287F-3046-9972-0E5ADE78F25D}">
      <dgm:prSet phldrT="[Text]"/>
      <dgm:spPr/>
      <dgm:t>
        <a:bodyPr/>
        <a:lstStyle/>
        <a:p>
          <a:r>
            <a:rPr lang="en-GB" dirty="0" err="1"/>
            <a:t>Georeferenziazione</a:t>
          </a:r>
          <a:r>
            <a:rPr lang="en-GB" dirty="0"/>
            <a:t> </a:t>
          </a:r>
          <a:r>
            <a:rPr lang="en-GB" dirty="0" err="1"/>
            <a:t>dei</a:t>
          </a:r>
          <a:r>
            <a:rPr lang="en-GB" dirty="0"/>
            <a:t> </a:t>
          </a:r>
          <a:r>
            <a:rPr lang="en-GB" dirty="0" err="1"/>
            <a:t>dati</a:t>
          </a:r>
          <a:endParaRPr lang="en-GB" dirty="0"/>
        </a:p>
      </dgm:t>
    </dgm:pt>
    <dgm:pt modelId="{1F9338E6-1F01-004B-8CB5-7194D182277B}" type="parTrans" cxnId="{9C1296D0-7E0E-D848-999C-31A89BE836EE}">
      <dgm:prSet/>
      <dgm:spPr/>
      <dgm:t>
        <a:bodyPr/>
        <a:lstStyle/>
        <a:p>
          <a:endParaRPr lang="en-GB"/>
        </a:p>
      </dgm:t>
    </dgm:pt>
    <dgm:pt modelId="{2C3B9995-4F5D-144A-98EE-695BD58A788F}" type="sibTrans" cxnId="{9C1296D0-7E0E-D848-999C-31A89BE836EE}">
      <dgm:prSet/>
      <dgm:spPr/>
      <dgm:t>
        <a:bodyPr/>
        <a:lstStyle/>
        <a:p>
          <a:endParaRPr lang="en-GB"/>
        </a:p>
      </dgm:t>
    </dgm:pt>
    <dgm:pt modelId="{C4F60391-AE48-AF4D-8B5D-513B6B9A1253}">
      <dgm:prSet phldrT="[Text]"/>
      <dgm:spPr/>
      <dgm:t>
        <a:bodyPr/>
        <a:lstStyle/>
        <a:p>
          <a:r>
            <a:rPr lang="en-GB" dirty="0" err="1"/>
            <a:t>Modellizzazione</a:t>
          </a:r>
          <a:endParaRPr lang="en-GB" dirty="0"/>
        </a:p>
      </dgm:t>
    </dgm:pt>
    <dgm:pt modelId="{7C945031-9778-7E4F-9181-A4AB49CC25BA}" type="parTrans" cxnId="{D0B6D4FD-07F2-2446-BE07-5DF40916FD1B}">
      <dgm:prSet/>
      <dgm:spPr/>
      <dgm:t>
        <a:bodyPr/>
        <a:lstStyle/>
        <a:p>
          <a:endParaRPr lang="en-GB"/>
        </a:p>
      </dgm:t>
    </dgm:pt>
    <dgm:pt modelId="{81B7EAF7-B80C-CC4C-9107-5CFFE513C32B}" type="sibTrans" cxnId="{D0B6D4FD-07F2-2446-BE07-5DF40916FD1B}">
      <dgm:prSet/>
      <dgm:spPr/>
      <dgm:t>
        <a:bodyPr/>
        <a:lstStyle/>
        <a:p>
          <a:endParaRPr lang="en-GB"/>
        </a:p>
      </dgm:t>
    </dgm:pt>
    <dgm:pt modelId="{02C02EA9-A7E4-E94B-900B-3FEECA5628F5}">
      <dgm:prSet phldrT="[Text]"/>
      <dgm:spPr/>
      <dgm:t>
        <a:bodyPr/>
        <a:lstStyle/>
        <a:p>
          <a:r>
            <a:rPr lang="en-GB" dirty="0" err="1"/>
            <a:t>Mostra</a:t>
          </a:r>
          <a:r>
            <a:rPr lang="en-GB" dirty="0"/>
            <a:t> </a:t>
          </a:r>
          <a:r>
            <a:rPr lang="en-GB" dirty="0" err="1"/>
            <a:t>fotografica</a:t>
          </a:r>
          <a:r>
            <a:rPr lang="en-GB" dirty="0"/>
            <a:t> e </a:t>
          </a:r>
          <a:r>
            <a:rPr lang="en-GB" dirty="0" err="1"/>
            <a:t>catalogo</a:t>
          </a:r>
          <a:endParaRPr lang="en-GB" dirty="0"/>
        </a:p>
      </dgm:t>
    </dgm:pt>
    <dgm:pt modelId="{7A97280E-865C-0840-8DF2-761F25769418}" type="parTrans" cxnId="{44ED325A-B502-124E-AD79-26C74B05F488}">
      <dgm:prSet/>
      <dgm:spPr/>
    </dgm:pt>
    <dgm:pt modelId="{5E249530-19A2-514B-8833-3F843232885F}" type="sibTrans" cxnId="{44ED325A-B502-124E-AD79-26C74B05F488}">
      <dgm:prSet/>
      <dgm:spPr/>
    </dgm:pt>
    <dgm:pt modelId="{12BBD0E9-4671-AF48-8792-D47568960D99}">
      <dgm:prSet phldrT="[Text]"/>
      <dgm:spPr/>
      <dgm:t>
        <a:bodyPr/>
        <a:lstStyle/>
        <a:p>
          <a:r>
            <a:rPr lang="en-GB" dirty="0" err="1"/>
            <a:t>Pubblicazione</a:t>
          </a:r>
          <a:r>
            <a:rPr lang="en-GB" dirty="0"/>
            <a:t> </a:t>
          </a:r>
          <a:r>
            <a:rPr lang="en-GB" dirty="0" err="1"/>
            <a:t>dei</a:t>
          </a:r>
          <a:r>
            <a:rPr lang="en-GB" dirty="0"/>
            <a:t> </a:t>
          </a:r>
          <a:r>
            <a:rPr lang="en-GB" dirty="0" err="1"/>
            <a:t>risultati</a:t>
          </a:r>
          <a:endParaRPr lang="en-GB" dirty="0"/>
        </a:p>
      </dgm:t>
    </dgm:pt>
    <dgm:pt modelId="{0531EDC9-237E-A141-93DE-970404A3D0A2}" type="parTrans" cxnId="{53F763CF-F5A1-E64C-AD46-E1AD68FACCFF}">
      <dgm:prSet/>
      <dgm:spPr/>
    </dgm:pt>
    <dgm:pt modelId="{84C37566-F23D-A547-8BBA-CCB108F98D95}" type="sibTrans" cxnId="{53F763CF-F5A1-E64C-AD46-E1AD68FACCFF}">
      <dgm:prSet/>
      <dgm:spPr/>
    </dgm:pt>
    <dgm:pt modelId="{308865EA-9613-0C45-A239-23B2AB432409}">
      <dgm:prSet phldrT="[Text]"/>
      <dgm:spPr/>
      <dgm:t>
        <a:bodyPr/>
        <a:lstStyle/>
        <a:p>
          <a:r>
            <a:rPr lang="en-GB" dirty="0" err="1"/>
            <a:t>Rilevazioni</a:t>
          </a:r>
          <a:r>
            <a:rPr lang="en-GB" dirty="0"/>
            <a:t> </a:t>
          </a:r>
          <a:r>
            <a:rPr lang="en-GB" dirty="0" err="1"/>
            <a:t>sul</a:t>
          </a:r>
          <a:r>
            <a:rPr lang="en-GB" dirty="0"/>
            <a:t> campo</a:t>
          </a:r>
        </a:p>
      </dgm:t>
    </dgm:pt>
    <dgm:pt modelId="{D7668AE0-8C90-F445-9350-7D91EC934144}" type="parTrans" cxnId="{E7A484B9-614F-6E40-97F7-3F41D3E60544}">
      <dgm:prSet/>
      <dgm:spPr/>
    </dgm:pt>
    <dgm:pt modelId="{702B6663-94CD-2745-A360-3850CBE9F52A}" type="sibTrans" cxnId="{E7A484B9-614F-6E40-97F7-3F41D3E60544}">
      <dgm:prSet/>
      <dgm:spPr/>
    </dgm:pt>
    <dgm:pt modelId="{EC8EA80D-3385-4645-84F0-A3F8806659ED}">
      <dgm:prSet phldrT="[Text]"/>
      <dgm:spPr/>
      <dgm:t>
        <a:bodyPr/>
        <a:lstStyle/>
        <a:p>
          <a:r>
            <a:rPr lang="en-GB" dirty="0" err="1"/>
            <a:t>Seminari</a:t>
          </a:r>
          <a:r>
            <a:rPr lang="en-GB" dirty="0"/>
            <a:t> e </a:t>
          </a:r>
          <a:r>
            <a:rPr lang="en-GB" dirty="0" err="1"/>
            <a:t>convegni</a:t>
          </a:r>
          <a:endParaRPr lang="en-GB" dirty="0"/>
        </a:p>
      </dgm:t>
    </dgm:pt>
    <dgm:pt modelId="{175E4DEF-2955-8849-A509-0FED74F4BABC}" type="parTrans" cxnId="{C0E8BA78-BE44-254E-89E6-D15E254DF5AB}">
      <dgm:prSet/>
      <dgm:spPr/>
    </dgm:pt>
    <dgm:pt modelId="{4943633E-D129-B640-BC02-01B8E4027464}" type="sibTrans" cxnId="{C0E8BA78-BE44-254E-89E6-D15E254DF5AB}">
      <dgm:prSet/>
      <dgm:spPr/>
    </dgm:pt>
    <dgm:pt modelId="{BC28896C-8792-904B-BED3-D9E91F78FA69}">
      <dgm:prSet phldrT="[Text]"/>
      <dgm:spPr/>
      <dgm:t>
        <a:bodyPr/>
        <a:lstStyle/>
        <a:p>
          <a:r>
            <a:rPr lang="en-GB" dirty="0" err="1"/>
            <a:t>Sito</a:t>
          </a:r>
          <a:r>
            <a:rPr lang="en-GB" dirty="0"/>
            <a:t> web</a:t>
          </a:r>
        </a:p>
      </dgm:t>
    </dgm:pt>
    <dgm:pt modelId="{F2955F38-51E3-3E4E-8324-1C95FAEA45CB}" type="parTrans" cxnId="{E07D7597-F2CC-B64E-9F28-0382A771ABCF}">
      <dgm:prSet/>
      <dgm:spPr/>
    </dgm:pt>
    <dgm:pt modelId="{45ECA15D-075A-6740-B79F-3C98E14ACC91}" type="sibTrans" cxnId="{E07D7597-F2CC-B64E-9F28-0382A771ABCF}">
      <dgm:prSet/>
      <dgm:spPr/>
    </dgm:pt>
    <dgm:pt modelId="{D99EBB43-3BDF-8D40-AA4F-B81AE125F7E4}">
      <dgm:prSet phldrT="[Text]"/>
      <dgm:spPr/>
      <dgm:t>
        <a:bodyPr/>
        <a:lstStyle/>
        <a:p>
          <a:r>
            <a:rPr lang="en-GB" dirty="0"/>
            <a:t>Call per </a:t>
          </a:r>
          <a:r>
            <a:rPr lang="en-GB" dirty="0" err="1"/>
            <a:t>convegni</a:t>
          </a:r>
          <a:endParaRPr lang="en-GB" dirty="0"/>
        </a:p>
      </dgm:t>
    </dgm:pt>
    <dgm:pt modelId="{3F879681-907A-B941-94CC-7E67E306F709}" type="parTrans" cxnId="{6486F1F9-9ECC-B64F-8229-445FA1C101DE}">
      <dgm:prSet/>
      <dgm:spPr/>
    </dgm:pt>
    <dgm:pt modelId="{22CE1CCE-5D16-6E46-A195-E2C75839EDE3}" type="sibTrans" cxnId="{6486F1F9-9ECC-B64F-8229-445FA1C101DE}">
      <dgm:prSet/>
      <dgm:spPr/>
    </dgm:pt>
    <dgm:pt modelId="{90E37DDF-86DA-7647-81E7-D458A46260BB}" type="pres">
      <dgm:prSet presAssocID="{8A4F9D9A-E1E3-A540-B0E8-A4FC49321052}" presName="Name0" presStyleCnt="0">
        <dgm:presLayoutVars>
          <dgm:dir/>
          <dgm:resizeHandles val="exact"/>
        </dgm:presLayoutVars>
      </dgm:prSet>
      <dgm:spPr/>
    </dgm:pt>
    <dgm:pt modelId="{260B08CC-F502-5948-8902-EEF021CB26AA}" type="pres">
      <dgm:prSet presAssocID="{8A4F9D9A-E1E3-A540-B0E8-A4FC49321052}" presName="fgShape" presStyleLbl="fgShp" presStyleIdx="0" presStyleCnt="1"/>
      <dgm:spPr>
        <a:gradFill rotWithShape="0"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</dgm:spPr>
    </dgm:pt>
    <dgm:pt modelId="{A9A0C8E5-0ACF-9645-9FCB-7E042DE9B80E}" type="pres">
      <dgm:prSet presAssocID="{8A4F9D9A-E1E3-A540-B0E8-A4FC49321052}" presName="linComp" presStyleCnt="0"/>
      <dgm:spPr/>
    </dgm:pt>
    <dgm:pt modelId="{4B5CF80C-9220-544C-A3AD-07819AA6DACF}" type="pres">
      <dgm:prSet presAssocID="{B6B74CB7-9339-4B4C-B5A2-4E6B7E5915D1}" presName="compNode" presStyleCnt="0"/>
      <dgm:spPr/>
    </dgm:pt>
    <dgm:pt modelId="{177BBA4E-459D-484C-AD18-2836C947B7CB}" type="pres">
      <dgm:prSet presAssocID="{B6B74CB7-9339-4B4C-B5A2-4E6B7E5915D1}" presName="bkgdShape" presStyleLbl="node1" presStyleIdx="0" presStyleCnt="3"/>
      <dgm:spPr/>
    </dgm:pt>
    <dgm:pt modelId="{7661A493-91A2-BF4D-A565-0F3D26D0D1D9}" type="pres">
      <dgm:prSet presAssocID="{B6B74CB7-9339-4B4C-B5A2-4E6B7E5915D1}" presName="nodeTx" presStyleLbl="node1" presStyleIdx="0" presStyleCnt="3">
        <dgm:presLayoutVars>
          <dgm:bulletEnabled val="1"/>
        </dgm:presLayoutVars>
      </dgm:prSet>
      <dgm:spPr/>
    </dgm:pt>
    <dgm:pt modelId="{E533DFFC-368D-1C4E-8E63-76E12A4603BE}" type="pres">
      <dgm:prSet presAssocID="{B6B74CB7-9339-4B4C-B5A2-4E6B7E5915D1}" presName="invisiNode" presStyleLbl="node1" presStyleIdx="0" presStyleCnt="3"/>
      <dgm:spPr/>
    </dgm:pt>
    <dgm:pt modelId="{C0700F25-2935-C444-9939-48DF2B1B7541}" type="pres">
      <dgm:prSet presAssocID="{B6B74CB7-9339-4B4C-B5A2-4E6B7E5915D1}" presName="imagNode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11430E5A-9ACC-2547-84BC-F9E104DCEACD}" type="pres">
      <dgm:prSet presAssocID="{0E3C7E23-BE7D-F64A-BB0C-9AF87D856618}" presName="sibTrans" presStyleLbl="sibTrans2D1" presStyleIdx="0" presStyleCnt="0"/>
      <dgm:spPr/>
    </dgm:pt>
    <dgm:pt modelId="{1C9D33F6-F82F-E240-BF0C-61482DCB4D24}" type="pres">
      <dgm:prSet presAssocID="{63E0506B-A7BD-AC4E-9520-51D6FE1702BD}" presName="compNode" presStyleCnt="0"/>
      <dgm:spPr/>
    </dgm:pt>
    <dgm:pt modelId="{F5F7A5C4-68BF-5440-81BB-5AA5186B37A9}" type="pres">
      <dgm:prSet presAssocID="{63E0506B-A7BD-AC4E-9520-51D6FE1702BD}" presName="bkgdShape" presStyleLbl="node1" presStyleIdx="1" presStyleCnt="3"/>
      <dgm:spPr/>
    </dgm:pt>
    <dgm:pt modelId="{1FA0058E-5E8C-0F41-A38B-65D371738C89}" type="pres">
      <dgm:prSet presAssocID="{63E0506B-A7BD-AC4E-9520-51D6FE1702BD}" presName="nodeTx" presStyleLbl="node1" presStyleIdx="1" presStyleCnt="3">
        <dgm:presLayoutVars>
          <dgm:bulletEnabled val="1"/>
        </dgm:presLayoutVars>
      </dgm:prSet>
      <dgm:spPr/>
    </dgm:pt>
    <dgm:pt modelId="{C90BDC4D-FAAC-414E-8D09-2A1807C28693}" type="pres">
      <dgm:prSet presAssocID="{63E0506B-A7BD-AC4E-9520-51D6FE1702BD}" presName="invisiNode" presStyleLbl="node1" presStyleIdx="1" presStyleCnt="3"/>
      <dgm:spPr/>
    </dgm:pt>
    <dgm:pt modelId="{90A2881B-1A79-2343-BACA-6DE39C1312E1}" type="pres">
      <dgm:prSet presAssocID="{63E0506B-A7BD-AC4E-9520-51D6FE1702BD}" presName="imagNode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</dgm:spPr>
    </dgm:pt>
    <dgm:pt modelId="{E1C9F051-C987-5D4A-B819-F91F9AF10F4D}" type="pres">
      <dgm:prSet presAssocID="{C921BF48-1800-6546-9D7C-DE53CCD0BEDE}" presName="sibTrans" presStyleLbl="sibTrans2D1" presStyleIdx="0" presStyleCnt="0"/>
      <dgm:spPr/>
    </dgm:pt>
    <dgm:pt modelId="{A5196755-B69E-4D49-98D0-7F90EC20B916}" type="pres">
      <dgm:prSet presAssocID="{E066E5EE-3554-E54E-85BC-D6688C438023}" presName="compNode" presStyleCnt="0"/>
      <dgm:spPr/>
    </dgm:pt>
    <dgm:pt modelId="{EBFA83E7-F5C4-5144-AF35-968366642531}" type="pres">
      <dgm:prSet presAssocID="{E066E5EE-3554-E54E-85BC-D6688C438023}" presName="bkgdShape" presStyleLbl="node1" presStyleIdx="2" presStyleCnt="3"/>
      <dgm:spPr/>
    </dgm:pt>
    <dgm:pt modelId="{997CA596-078D-0847-96F7-0D10CF94C4FC}" type="pres">
      <dgm:prSet presAssocID="{E066E5EE-3554-E54E-85BC-D6688C438023}" presName="nodeTx" presStyleLbl="node1" presStyleIdx="2" presStyleCnt="3">
        <dgm:presLayoutVars>
          <dgm:bulletEnabled val="1"/>
        </dgm:presLayoutVars>
      </dgm:prSet>
      <dgm:spPr/>
    </dgm:pt>
    <dgm:pt modelId="{0FAB888F-DB88-D24E-9FFD-5B4916B08C19}" type="pres">
      <dgm:prSet presAssocID="{E066E5EE-3554-E54E-85BC-D6688C438023}" presName="invisiNode" presStyleLbl="node1" presStyleIdx="2" presStyleCnt="3"/>
      <dgm:spPr/>
    </dgm:pt>
    <dgm:pt modelId="{AB991CB0-9062-5942-ACBF-2139671441DF}" type="pres">
      <dgm:prSet presAssocID="{E066E5EE-3554-E54E-85BC-D6688C438023}" presName="imagNode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" r="-10000"/>
          </a:stretch>
        </a:blipFill>
      </dgm:spPr>
    </dgm:pt>
  </dgm:ptLst>
  <dgm:cxnLst>
    <dgm:cxn modelId="{5F4F6901-4E16-7345-8003-487386A13B30}" srcId="{63E0506B-A7BD-AC4E-9520-51D6FE1702BD}" destId="{B700EB34-E782-6D45-8FEC-A71407089950}" srcOrd="0" destOrd="0" parTransId="{0AC11205-5258-CA48-A0CE-FB8DE24FEE8F}" sibTransId="{F291F3AA-4C56-9240-BFE5-2F32C71D9CF0}"/>
    <dgm:cxn modelId="{72F8F106-580F-7D43-8F69-E06490070EAE}" type="presOf" srcId="{E066E5EE-3554-E54E-85BC-D6688C438023}" destId="{997CA596-078D-0847-96F7-0D10CF94C4FC}" srcOrd="1" destOrd="0" presId="urn:microsoft.com/office/officeart/2005/8/layout/hList7"/>
    <dgm:cxn modelId="{8D1C7208-4003-0D47-9A59-0696FA5CFAFB}" type="presOf" srcId="{B6B74CB7-9339-4B4C-B5A2-4E6B7E5915D1}" destId="{7661A493-91A2-BF4D-A565-0F3D26D0D1D9}" srcOrd="1" destOrd="0" presId="urn:microsoft.com/office/officeart/2005/8/layout/hList7"/>
    <dgm:cxn modelId="{CC381B11-D3C9-9341-992F-96B17327C34C}" srcId="{B6B74CB7-9339-4B4C-B5A2-4E6B7E5915D1}" destId="{125222F5-057C-3B45-8D54-AE947028ACBE}" srcOrd="2" destOrd="0" parTransId="{A0844164-6A82-6540-A812-35BF8FA25A80}" sibTransId="{ACBA355A-E7B2-9F4E-BB09-C56596326062}"/>
    <dgm:cxn modelId="{73A52B17-9C61-0C4A-999A-FADAC6CD9928}" type="presOf" srcId="{99419AE9-287F-3046-9972-0E5ADE78F25D}" destId="{F5F7A5C4-68BF-5440-81BB-5AA5186B37A9}" srcOrd="0" destOrd="2" presId="urn:microsoft.com/office/officeart/2005/8/layout/hList7"/>
    <dgm:cxn modelId="{65275F18-1C6E-7E41-A2A4-B5F2DDD94EEC}" type="presOf" srcId="{C921BF48-1800-6546-9D7C-DE53CCD0BEDE}" destId="{E1C9F051-C987-5D4A-B819-F91F9AF10F4D}" srcOrd="0" destOrd="0" presId="urn:microsoft.com/office/officeart/2005/8/layout/hList7"/>
    <dgm:cxn modelId="{35E0C12C-D12E-C946-A73D-6C72ABA541F3}" type="presOf" srcId="{308865EA-9613-0C45-A239-23B2AB432409}" destId="{177BBA4E-459D-484C-AD18-2836C947B7CB}" srcOrd="0" destOrd="4" presId="urn:microsoft.com/office/officeart/2005/8/layout/hList7"/>
    <dgm:cxn modelId="{9FE1F92C-25CF-6D42-86F5-2EB381F6D720}" type="presOf" srcId="{C9863908-F416-A342-B752-37D061561165}" destId="{7661A493-91A2-BF4D-A565-0F3D26D0D1D9}" srcOrd="1" destOrd="1" presId="urn:microsoft.com/office/officeart/2005/8/layout/hList7"/>
    <dgm:cxn modelId="{FE9BDB2E-6B79-604C-BC67-C27CE73A0EBD}" type="presOf" srcId="{99419AE9-287F-3046-9972-0E5ADE78F25D}" destId="{1FA0058E-5E8C-0F41-A38B-65D371738C89}" srcOrd="1" destOrd="2" presId="urn:microsoft.com/office/officeart/2005/8/layout/hList7"/>
    <dgm:cxn modelId="{8247DF35-8171-B349-8D59-ACEA9A541DCB}" type="presOf" srcId="{B700EB34-E782-6D45-8FEC-A71407089950}" destId="{F5F7A5C4-68BF-5440-81BB-5AA5186B37A9}" srcOrd="0" destOrd="1" presId="urn:microsoft.com/office/officeart/2005/8/layout/hList7"/>
    <dgm:cxn modelId="{4507F138-D009-7949-9498-5847AB0E14D8}" type="presOf" srcId="{308865EA-9613-0C45-A239-23B2AB432409}" destId="{7661A493-91A2-BF4D-A565-0F3D26D0D1D9}" srcOrd="1" destOrd="4" presId="urn:microsoft.com/office/officeart/2005/8/layout/hList7"/>
    <dgm:cxn modelId="{C5C13844-8F82-D14C-BCA3-5BEDCB1C78F0}" type="presOf" srcId="{BC28896C-8792-904B-BED3-D9E91F78FA69}" destId="{EBFA83E7-F5C4-5144-AF35-968366642531}" srcOrd="0" destOrd="1" presId="urn:microsoft.com/office/officeart/2005/8/layout/hList7"/>
    <dgm:cxn modelId="{610E374B-04DC-7541-A65A-91AC937EB93A}" type="presOf" srcId="{B700EB34-E782-6D45-8FEC-A71407089950}" destId="{1FA0058E-5E8C-0F41-A38B-65D371738C89}" srcOrd="1" destOrd="1" presId="urn:microsoft.com/office/officeart/2005/8/layout/hList7"/>
    <dgm:cxn modelId="{8BF97456-391F-9947-89E6-7F97CE3B9B5F}" srcId="{B6B74CB7-9339-4B4C-B5A2-4E6B7E5915D1}" destId="{C9863908-F416-A342-B752-37D061561165}" srcOrd="0" destOrd="0" parTransId="{2350076A-F891-194C-9ECE-D3B530F01E48}" sibTransId="{CAF1C98F-162F-EF4D-B355-6A40A87D8D41}"/>
    <dgm:cxn modelId="{44ED325A-B502-124E-AD79-26C74B05F488}" srcId="{E066E5EE-3554-E54E-85BC-D6688C438023}" destId="{02C02EA9-A7E4-E94B-900B-3FEECA5628F5}" srcOrd="3" destOrd="0" parTransId="{7A97280E-865C-0840-8DF2-761F25769418}" sibTransId="{5E249530-19A2-514B-8833-3F843232885F}"/>
    <dgm:cxn modelId="{BDC2E05C-0614-334D-8E10-37F669BF4BA2}" type="presOf" srcId="{8A4F9D9A-E1E3-A540-B0E8-A4FC49321052}" destId="{90E37DDF-86DA-7647-81E7-D458A46260BB}" srcOrd="0" destOrd="0" presId="urn:microsoft.com/office/officeart/2005/8/layout/hList7"/>
    <dgm:cxn modelId="{C3BF285F-D17E-0E40-BED4-AF8FDD82D7DF}" type="presOf" srcId="{63E0506B-A7BD-AC4E-9520-51D6FE1702BD}" destId="{F5F7A5C4-68BF-5440-81BB-5AA5186B37A9}" srcOrd="0" destOrd="0" presId="urn:microsoft.com/office/officeart/2005/8/layout/hList7"/>
    <dgm:cxn modelId="{45EE9A61-64F5-C540-B887-4B2D2CC10C8D}" type="presOf" srcId="{B6B74CB7-9339-4B4C-B5A2-4E6B7E5915D1}" destId="{177BBA4E-459D-484C-AD18-2836C947B7CB}" srcOrd="0" destOrd="0" presId="urn:microsoft.com/office/officeart/2005/8/layout/hList7"/>
    <dgm:cxn modelId="{5056AB62-811F-CC4D-BB81-67FA6DDC1821}" type="presOf" srcId="{EC8EA80D-3385-4645-84F0-A3F8806659ED}" destId="{F5F7A5C4-68BF-5440-81BB-5AA5186B37A9}" srcOrd="0" destOrd="5" presId="urn:microsoft.com/office/officeart/2005/8/layout/hList7"/>
    <dgm:cxn modelId="{04ADD564-3AFB-9C48-9B83-FDACE1483884}" type="presOf" srcId="{A264876A-B338-484F-8B36-63843D68055A}" destId="{F5F7A5C4-68BF-5440-81BB-5AA5186B37A9}" srcOrd="0" destOrd="3" presId="urn:microsoft.com/office/officeart/2005/8/layout/hList7"/>
    <dgm:cxn modelId="{EEC6E967-2AD1-D541-B5D1-0AE189B6E3F9}" type="presOf" srcId="{C4F60391-AE48-AF4D-8B5D-513B6B9A1253}" destId="{F5F7A5C4-68BF-5440-81BB-5AA5186B37A9}" srcOrd="0" destOrd="4" presId="urn:microsoft.com/office/officeart/2005/8/layout/hList7"/>
    <dgm:cxn modelId="{1CEA8E6C-239D-BE4F-B4C6-4CB833A95352}" type="presOf" srcId="{A264876A-B338-484F-8B36-63843D68055A}" destId="{1FA0058E-5E8C-0F41-A38B-65D371738C89}" srcOrd="1" destOrd="3" presId="urn:microsoft.com/office/officeart/2005/8/layout/hList7"/>
    <dgm:cxn modelId="{3863226F-877D-1B42-8495-A6FEEA611859}" type="presOf" srcId="{E066E5EE-3554-E54E-85BC-D6688C438023}" destId="{EBFA83E7-F5C4-5144-AF35-968366642531}" srcOrd="0" destOrd="0" presId="urn:microsoft.com/office/officeart/2005/8/layout/hList7"/>
    <dgm:cxn modelId="{68A7AF75-404D-A843-95DB-5BE91268D337}" srcId="{E066E5EE-3554-E54E-85BC-D6688C438023}" destId="{B0240602-D309-1B44-8A1A-90ADC6E94858}" srcOrd="2" destOrd="0" parTransId="{F14D252B-D7E9-8A42-957B-71F449B0565A}" sibTransId="{45A68F34-2EDE-B54E-AE02-F9518266E6A5}"/>
    <dgm:cxn modelId="{1A5C7E77-416E-9840-8904-FF68B92BB854}" srcId="{8A4F9D9A-E1E3-A540-B0E8-A4FC49321052}" destId="{B6B74CB7-9339-4B4C-B5A2-4E6B7E5915D1}" srcOrd="0" destOrd="0" parTransId="{5C7FF84B-01A3-264B-8D10-3C45FA36C15F}" sibTransId="{0E3C7E23-BE7D-F64A-BB0C-9AF87D856618}"/>
    <dgm:cxn modelId="{C0E8BA78-BE44-254E-89E6-D15E254DF5AB}" srcId="{63E0506B-A7BD-AC4E-9520-51D6FE1702BD}" destId="{EC8EA80D-3385-4645-84F0-A3F8806659ED}" srcOrd="4" destOrd="0" parTransId="{175E4DEF-2955-8849-A509-0FED74F4BABC}" sibTransId="{4943633E-D129-B640-BC02-01B8E4027464}"/>
    <dgm:cxn modelId="{5737D67E-8618-3344-AFE9-F4C107E00E92}" type="presOf" srcId="{125222F5-057C-3B45-8D54-AE947028ACBE}" destId="{7661A493-91A2-BF4D-A565-0F3D26D0D1D9}" srcOrd="1" destOrd="3" presId="urn:microsoft.com/office/officeart/2005/8/layout/hList7"/>
    <dgm:cxn modelId="{9E981380-F3EA-484E-92A9-019391B5D132}" type="presOf" srcId="{02C02EA9-A7E4-E94B-900B-3FEECA5628F5}" destId="{997CA596-078D-0847-96F7-0D10CF94C4FC}" srcOrd="1" destOrd="4" presId="urn:microsoft.com/office/officeart/2005/8/layout/hList7"/>
    <dgm:cxn modelId="{AEAA9282-B511-E945-98FC-FB4CD90FE718}" srcId="{B6B74CB7-9339-4B4C-B5A2-4E6B7E5915D1}" destId="{84FDC86F-90CD-2E43-97BD-3D4DE2EE1E2C}" srcOrd="1" destOrd="0" parTransId="{D1A27BBF-31BD-894D-A992-DC67E93A1893}" sibTransId="{618E4206-005D-6241-9272-9F60589EC2AB}"/>
    <dgm:cxn modelId="{AA1B808A-4E07-ED42-91D9-3D8EBC209460}" type="presOf" srcId="{BC28896C-8792-904B-BED3-D9E91F78FA69}" destId="{997CA596-078D-0847-96F7-0D10CF94C4FC}" srcOrd="1" destOrd="1" presId="urn:microsoft.com/office/officeart/2005/8/layout/hList7"/>
    <dgm:cxn modelId="{D4E7F78E-B0FE-0E4B-A08A-2AA7D870B134}" type="presOf" srcId="{C9863908-F416-A342-B752-37D061561165}" destId="{177BBA4E-459D-484C-AD18-2836C947B7CB}" srcOrd="0" destOrd="1" presId="urn:microsoft.com/office/officeart/2005/8/layout/hList7"/>
    <dgm:cxn modelId="{F1340591-7867-844A-91CC-E7C625517DCF}" type="presOf" srcId="{84FDC86F-90CD-2E43-97BD-3D4DE2EE1E2C}" destId="{177BBA4E-459D-484C-AD18-2836C947B7CB}" srcOrd="0" destOrd="2" presId="urn:microsoft.com/office/officeart/2005/8/layout/hList7"/>
    <dgm:cxn modelId="{48AA2D93-901F-DB4B-A16F-A3FF8F68314B}" type="presOf" srcId="{02C02EA9-A7E4-E94B-900B-3FEECA5628F5}" destId="{EBFA83E7-F5C4-5144-AF35-968366642531}" srcOrd="0" destOrd="4" presId="urn:microsoft.com/office/officeart/2005/8/layout/hList7"/>
    <dgm:cxn modelId="{E07D7597-F2CC-B64E-9F28-0382A771ABCF}" srcId="{E066E5EE-3554-E54E-85BC-D6688C438023}" destId="{BC28896C-8792-904B-BED3-D9E91F78FA69}" srcOrd="0" destOrd="0" parTransId="{F2955F38-51E3-3E4E-8324-1C95FAEA45CB}" sibTransId="{45ECA15D-075A-6740-B79F-3C98E14ACC91}"/>
    <dgm:cxn modelId="{D11D6A9D-A640-654A-9F35-625899C00D88}" type="presOf" srcId="{63E0506B-A7BD-AC4E-9520-51D6FE1702BD}" destId="{1FA0058E-5E8C-0F41-A38B-65D371738C89}" srcOrd="1" destOrd="0" presId="urn:microsoft.com/office/officeart/2005/8/layout/hList7"/>
    <dgm:cxn modelId="{736D239F-000D-6044-BAA7-22BD48915EEF}" type="presOf" srcId="{B0240602-D309-1B44-8A1A-90ADC6E94858}" destId="{997CA596-078D-0847-96F7-0D10CF94C4FC}" srcOrd="1" destOrd="3" presId="urn:microsoft.com/office/officeart/2005/8/layout/hList7"/>
    <dgm:cxn modelId="{DB394DA3-8540-6C40-9B77-704578DA9465}" type="presOf" srcId="{12BBD0E9-4671-AF48-8792-D47568960D99}" destId="{997CA596-078D-0847-96F7-0D10CF94C4FC}" srcOrd="1" destOrd="5" presId="urn:microsoft.com/office/officeart/2005/8/layout/hList7"/>
    <dgm:cxn modelId="{181C9DA6-D416-7347-98AE-30F5CE42F743}" type="presOf" srcId="{C4F60391-AE48-AF4D-8B5D-513B6B9A1253}" destId="{1FA0058E-5E8C-0F41-A38B-65D371738C89}" srcOrd="1" destOrd="4" presId="urn:microsoft.com/office/officeart/2005/8/layout/hList7"/>
    <dgm:cxn modelId="{AD4364AD-1EA5-9D4C-9C8D-FCF630767729}" srcId="{8A4F9D9A-E1E3-A540-B0E8-A4FC49321052}" destId="{E066E5EE-3554-E54E-85BC-D6688C438023}" srcOrd="2" destOrd="0" parTransId="{210A7A56-8CCF-FF4F-95EE-10BB84FD4A7A}" sibTransId="{C93902B2-115D-3A49-A58A-3BD155725DAE}"/>
    <dgm:cxn modelId="{2D2C29B7-FCA5-E948-8657-CD8623ADDA58}" type="presOf" srcId="{EC8EA80D-3385-4645-84F0-A3F8806659ED}" destId="{1FA0058E-5E8C-0F41-A38B-65D371738C89}" srcOrd="1" destOrd="5" presId="urn:microsoft.com/office/officeart/2005/8/layout/hList7"/>
    <dgm:cxn modelId="{E7A484B9-614F-6E40-97F7-3F41D3E60544}" srcId="{B6B74CB7-9339-4B4C-B5A2-4E6B7E5915D1}" destId="{308865EA-9613-0C45-A239-23B2AB432409}" srcOrd="3" destOrd="0" parTransId="{D7668AE0-8C90-F445-9350-7D91EC934144}" sibTransId="{702B6663-94CD-2745-A360-3850CBE9F52A}"/>
    <dgm:cxn modelId="{53F763CF-F5A1-E64C-AD46-E1AD68FACCFF}" srcId="{E066E5EE-3554-E54E-85BC-D6688C438023}" destId="{12BBD0E9-4671-AF48-8792-D47568960D99}" srcOrd="4" destOrd="0" parTransId="{0531EDC9-237E-A141-93DE-970404A3D0A2}" sibTransId="{84C37566-F23D-A547-8BBA-CCB108F98D95}"/>
    <dgm:cxn modelId="{9C1296D0-7E0E-D848-999C-31A89BE836EE}" srcId="{63E0506B-A7BD-AC4E-9520-51D6FE1702BD}" destId="{99419AE9-287F-3046-9972-0E5ADE78F25D}" srcOrd="1" destOrd="0" parTransId="{1F9338E6-1F01-004B-8CB5-7194D182277B}" sibTransId="{2C3B9995-4F5D-144A-98EE-695BD58A788F}"/>
    <dgm:cxn modelId="{AE414ED4-9D50-3D43-8159-BC8782667FF9}" type="presOf" srcId="{D99EBB43-3BDF-8D40-AA4F-B81AE125F7E4}" destId="{997CA596-078D-0847-96F7-0D10CF94C4FC}" srcOrd="1" destOrd="2" presId="urn:microsoft.com/office/officeart/2005/8/layout/hList7"/>
    <dgm:cxn modelId="{98C24CD6-F71E-5A4A-8F28-8319FE44DE54}" type="presOf" srcId="{12BBD0E9-4671-AF48-8792-D47568960D99}" destId="{EBFA83E7-F5C4-5144-AF35-968366642531}" srcOrd="0" destOrd="5" presId="urn:microsoft.com/office/officeart/2005/8/layout/hList7"/>
    <dgm:cxn modelId="{E34409D7-33B5-554E-9F4E-0C90C15B1B6F}" type="presOf" srcId="{D99EBB43-3BDF-8D40-AA4F-B81AE125F7E4}" destId="{EBFA83E7-F5C4-5144-AF35-968366642531}" srcOrd="0" destOrd="2" presId="urn:microsoft.com/office/officeart/2005/8/layout/hList7"/>
    <dgm:cxn modelId="{FBD995DA-C0B9-4946-97BC-FE1A4F8BFC14}" srcId="{63E0506B-A7BD-AC4E-9520-51D6FE1702BD}" destId="{A264876A-B338-484F-8B36-63843D68055A}" srcOrd="2" destOrd="0" parTransId="{0D3467D8-4BF4-9A45-97F5-6DE1D39DA3F3}" sibTransId="{1202E055-63A9-F349-9335-41808CB707CA}"/>
    <dgm:cxn modelId="{B1C3ACE6-6084-E84F-B926-37312D5B6205}" type="presOf" srcId="{125222F5-057C-3B45-8D54-AE947028ACBE}" destId="{177BBA4E-459D-484C-AD18-2836C947B7CB}" srcOrd="0" destOrd="3" presId="urn:microsoft.com/office/officeart/2005/8/layout/hList7"/>
    <dgm:cxn modelId="{8921B1E6-A9F8-DC45-BB30-90974AEB16DE}" type="presOf" srcId="{84FDC86F-90CD-2E43-97BD-3D4DE2EE1E2C}" destId="{7661A493-91A2-BF4D-A565-0F3D26D0D1D9}" srcOrd="1" destOrd="2" presId="urn:microsoft.com/office/officeart/2005/8/layout/hList7"/>
    <dgm:cxn modelId="{93DFC3EE-AE8B-8B4A-9E2E-596F4D5559C1}" type="presOf" srcId="{0E3C7E23-BE7D-F64A-BB0C-9AF87D856618}" destId="{11430E5A-9ACC-2547-84BC-F9E104DCEACD}" srcOrd="0" destOrd="0" presId="urn:microsoft.com/office/officeart/2005/8/layout/hList7"/>
    <dgm:cxn modelId="{372EB7F4-4036-9B4F-ADEE-84C12FC881B9}" srcId="{8A4F9D9A-E1E3-A540-B0E8-A4FC49321052}" destId="{63E0506B-A7BD-AC4E-9520-51D6FE1702BD}" srcOrd="1" destOrd="0" parTransId="{FC9B9E58-D603-8041-B36E-BE8E162AF762}" sibTransId="{C921BF48-1800-6546-9D7C-DE53CCD0BEDE}"/>
    <dgm:cxn modelId="{6486F1F9-9ECC-B64F-8229-445FA1C101DE}" srcId="{E066E5EE-3554-E54E-85BC-D6688C438023}" destId="{D99EBB43-3BDF-8D40-AA4F-B81AE125F7E4}" srcOrd="1" destOrd="0" parTransId="{3F879681-907A-B941-94CC-7E67E306F709}" sibTransId="{22CE1CCE-5D16-6E46-A195-E2C75839EDE3}"/>
    <dgm:cxn modelId="{0EB46BFD-6EAB-BC4D-90A8-60C44FEE5334}" type="presOf" srcId="{B0240602-D309-1B44-8A1A-90ADC6E94858}" destId="{EBFA83E7-F5C4-5144-AF35-968366642531}" srcOrd="0" destOrd="3" presId="urn:microsoft.com/office/officeart/2005/8/layout/hList7"/>
    <dgm:cxn modelId="{D0B6D4FD-07F2-2446-BE07-5DF40916FD1B}" srcId="{63E0506B-A7BD-AC4E-9520-51D6FE1702BD}" destId="{C4F60391-AE48-AF4D-8B5D-513B6B9A1253}" srcOrd="3" destOrd="0" parTransId="{7C945031-9778-7E4F-9181-A4AB49CC25BA}" sibTransId="{81B7EAF7-B80C-CC4C-9107-5CFFE513C32B}"/>
    <dgm:cxn modelId="{24B5A73F-CC25-EA49-913C-BFD6E75AF32B}" type="presParOf" srcId="{90E37DDF-86DA-7647-81E7-D458A46260BB}" destId="{260B08CC-F502-5948-8902-EEF021CB26AA}" srcOrd="0" destOrd="0" presId="urn:microsoft.com/office/officeart/2005/8/layout/hList7"/>
    <dgm:cxn modelId="{470F31BD-EAA3-D041-9D4F-2331A3A80E2F}" type="presParOf" srcId="{90E37DDF-86DA-7647-81E7-D458A46260BB}" destId="{A9A0C8E5-0ACF-9645-9FCB-7E042DE9B80E}" srcOrd="1" destOrd="0" presId="urn:microsoft.com/office/officeart/2005/8/layout/hList7"/>
    <dgm:cxn modelId="{E3636C36-8CFA-FB4B-92BE-955B926A7CBB}" type="presParOf" srcId="{A9A0C8E5-0ACF-9645-9FCB-7E042DE9B80E}" destId="{4B5CF80C-9220-544C-A3AD-07819AA6DACF}" srcOrd="0" destOrd="0" presId="urn:microsoft.com/office/officeart/2005/8/layout/hList7"/>
    <dgm:cxn modelId="{27313A24-BF08-CB40-A247-0BA91E470C23}" type="presParOf" srcId="{4B5CF80C-9220-544C-A3AD-07819AA6DACF}" destId="{177BBA4E-459D-484C-AD18-2836C947B7CB}" srcOrd="0" destOrd="0" presId="urn:microsoft.com/office/officeart/2005/8/layout/hList7"/>
    <dgm:cxn modelId="{D7B6310E-0EB1-794E-ACF7-EFEE9065CB64}" type="presParOf" srcId="{4B5CF80C-9220-544C-A3AD-07819AA6DACF}" destId="{7661A493-91A2-BF4D-A565-0F3D26D0D1D9}" srcOrd="1" destOrd="0" presId="urn:microsoft.com/office/officeart/2005/8/layout/hList7"/>
    <dgm:cxn modelId="{37AE06B7-834A-3B41-8523-AC45FC8EB401}" type="presParOf" srcId="{4B5CF80C-9220-544C-A3AD-07819AA6DACF}" destId="{E533DFFC-368D-1C4E-8E63-76E12A4603BE}" srcOrd="2" destOrd="0" presId="urn:microsoft.com/office/officeart/2005/8/layout/hList7"/>
    <dgm:cxn modelId="{DC438BD3-6528-5349-8EE3-AE594FF08AAD}" type="presParOf" srcId="{4B5CF80C-9220-544C-A3AD-07819AA6DACF}" destId="{C0700F25-2935-C444-9939-48DF2B1B7541}" srcOrd="3" destOrd="0" presId="urn:microsoft.com/office/officeart/2005/8/layout/hList7"/>
    <dgm:cxn modelId="{415030FF-E090-5349-AAA0-200E7C825899}" type="presParOf" srcId="{A9A0C8E5-0ACF-9645-9FCB-7E042DE9B80E}" destId="{11430E5A-9ACC-2547-84BC-F9E104DCEACD}" srcOrd="1" destOrd="0" presId="urn:microsoft.com/office/officeart/2005/8/layout/hList7"/>
    <dgm:cxn modelId="{904A8517-2ECF-3140-9487-1DD30E6E491D}" type="presParOf" srcId="{A9A0C8E5-0ACF-9645-9FCB-7E042DE9B80E}" destId="{1C9D33F6-F82F-E240-BF0C-61482DCB4D24}" srcOrd="2" destOrd="0" presId="urn:microsoft.com/office/officeart/2005/8/layout/hList7"/>
    <dgm:cxn modelId="{09D9FD53-AA31-EB47-9733-6947CCEA31CF}" type="presParOf" srcId="{1C9D33F6-F82F-E240-BF0C-61482DCB4D24}" destId="{F5F7A5C4-68BF-5440-81BB-5AA5186B37A9}" srcOrd="0" destOrd="0" presId="urn:microsoft.com/office/officeart/2005/8/layout/hList7"/>
    <dgm:cxn modelId="{8A972083-F991-434D-94D3-013E91159357}" type="presParOf" srcId="{1C9D33F6-F82F-E240-BF0C-61482DCB4D24}" destId="{1FA0058E-5E8C-0F41-A38B-65D371738C89}" srcOrd="1" destOrd="0" presId="urn:microsoft.com/office/officeart/2005/8/layout/hList7"/>
    <dgm:cxn modelId="{2F38F65C-3B5B-3E4B-99A1-1288C19F094C}" type="presParOf" srcId="{1C9D33F6-F82F-E240-BF0C-61482DCB4D24}" destId="{C90BDC4D-FAAC-414E-8D09-2A1807C28693}" srcOrd="2" destOrd="0" presId="urn:microsoft.com/office/officeart/2005/8/layout/hList7"/>
    <dgm:cxn modelId="{F06D6E9A-732C-F941-B292-0AFAC19DC112}" type="presParOf" srcId="{1C9D33F6-F82F-E240-BF0C-61482DCB4D24}" destId="{90A2881B-1A79-2343-BACA-6DE39C1312E1}" srcOrd="3" destOrd="0" presId="urn:microsoft.com/office/officeart/2005/8/layout/hList7"/>
    <dgm:cxn modelId="{737AC6D6-1ACF-334A-8A61-A34DA2CCD64A}" type="presParOf" srcId="{A9A0C8E5-0ACF-9645-9FCB-7E042DE9B80E}" destId="{E1C9F051-C987-5D4A-B819-F91F9AF10F4D}" srcOrd="3" destOrd="0" presId="urn:microsoft.com/office/officeart/2005/8/layout/hList7"/>
    <dgm:cxn modelId="{83BFC899-359C-B844-BFCD-D79A16C3AB95}" type="presParOf" srcId="{A9A0C8E5-0ACF-9645-9FCB-7E042DE9B80E}" destId="{A5196755-B69E-4D49-98D0-7F90EC20B916}" srcOrd="4" destOrd="0" presId="urn:microsoft.com/office/officeart/2005/8/layout/hList7"/>
    <dgm:cxn modelId="{930AC5C6-1C23-284B-862A-F736DBF6B1DF}" type="presParOf" srcId="{A5196755-B69E-4D49-98D0-7F90EC20B916}" destId="{EBFA83E7-F5C4-5144-AF35-968366642531}" srcOrd="0" destOrd="0" presId="urn:microsoft.com/office/officeart/2005/8/layout/hList7"/>
    <dgm:cxn modelId="{3274161D-0D95-654D-99C3-85A1511DC8AF}" type="presParOf" srcId="{A5196755-B69E-4D49-98D0-7F90EC20B916}" destId="{997CA596-078D-0847-96F7-0D10CF94C4FC}" srcOrd="1" destOrd="0" presId="urn:microsoft.com/office/officeart/2005/8/layout/hList7"/>
    <dgm:cxn modelId="{5EB0B5B8-EB1D-6142-BEC5-06FC77CDFF21}" type="presParOf" srcId="{A5196755-B69E-4D49-98D0-7F90EC20B916}" destId="{0FAB888F-DB88-D24E-9FFD-5B4916B08C19}" srcOrd="2" destOrd="0" presId="urn:microsoft.com/office/officeart/2005/8/layout/hList7"/>
    <dgm:cxn modelId="{651946EF-DF92-1745-8AAF-B3C56408B6B0}" type="presParOf" srcId="{A5196755-B69E-4D49-98D0-7F90EC20B916}" destId="{AB991CB0-9062-5942-ACBF-2139671441DF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7BBA4E-459D-484C-AD18-2836C947B7CB}">
      <dsp:nvSpPr>
        <dsp:cNvPr id="0" name=""/>
        <dsp:cNvSpPr/>
      </dsp:nvSpPr>
      <dsp:spPr>
        <a:xfrm>
          <a:off x="2207" y="0"/>
          <a:ext cx="3435027" cy="435133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1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RICERCA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 err="1"/>
            <a:t>Ricerca</a:t>
          </a:r>
          <a:r>
            <a:rPr lang="en-GB" sz="1400" kern="1200" dirty="0"/>
            <a:t> </a:t>
          </a:r>
          <a:r>
            <a:rPr lang="en-GB" sz="1400" kern="1200" dirty="0" err="1"/>
            <a:t>bibliografica</a:t>
          </a:r>
          <a:endParaRPr lang="en-GB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 err="1"/>
            <a:t>Ricerca</a:t>
          </a:r>
          <a:r>
            <a:rPr lang="en-GB" sz="1400" kern="1200" dirty="0"/>
            <a:t> </a:t>
          </a:r>
          <a:r>
            <a:rPr lang="en-GB" sz="1400" kern="1200" dirty="0" err="1"/>
            <a:t>archivistica</a:t>
          </a:r>
          <a:endParaRPr lang="en-GB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 err="1"/>
            <a:t>Banche</a:t>
          </a:r>
          <a:r>
            <a:rPr lang="en-GB" sz="1400" kern="1200" dirty="0"/>
            <a:t> </a:t>
          </a:r>
          <a:r>
            <a:rPr lang="en-GB" sz="1400" kern="1200" dirty="0" err="1"/>
            <a:t>dati</a:t>
          </a:r>
          <a:r>
            <a:rPr lang="en-GB" sz="1400" kern="1200" dirty="0"/>
            <a:t> </a:t>
          </a:r>
          <a:r>
            <a:rPr lang="en-GB" sz="1400" kern="1200" dirty="0" err="1"/>
            <a:t>esistenti</a:t>
          </a:r>
          <a:endParaRPr lang="en-GB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 err="1"/>
            <a:t>Rilevazioni</a:t>
          </a:r>
          <a:r>
            <a:rPr lang="en-GB" sz="1400" kern="1200" dirty="0"/>
            <a:t> </a:t>
          </a:r>
          <a:r>
            <a:rPr lang="en-GB" sz="1400" kern="1200" dirty="0" err="1"/>
            <a:t>sul</a:t>
          </a:r>
          <a:r>
            <a:rPr lang="en-GB" sz="1400" kern="1200" dirty="0"/>
            <a:t> campo</a:t>
          </a:r>
        </a:p>
      </dsp:txBody>
      <dsp:txXfrm>
        <a:off x="2207" y="1740535"/>
        <a:ext cx="3435027" cy="1740535"/>
      </dsp:txXfrm>
    </dsp:sp>
    <dsp:sp modelId="{C0700F25-2935-C444-9939-48DF2B1B7541}">
      <dsp:nvSpPr>
        <dsp:cNvPr id="0" name=""/>
        <dsp:cNvSpPr/>
      </dsp:nvSpPr>
      <dsp:spPr>
        <a:xfrm>
          <a:off x="995223" y="261080"/>
          <a:ext cx="1448995" cy="1448995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F7A5C4-68BF-5440-81BB-5AA5186B37A9}">
      <dsp:nvSpPr>
        <dsp:cNvPr id="0" name=""/>
        <dsp:cNvSpPr/>
      </dsp:nvSpPr>
      <dsp:spPr>
        <a:xfrm>
          <a:off x="3540286" y="0"/>
          <a:ext cx="3435027" cy="435133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1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ANALISI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 err="1"/>
            <a:t>Costruzione</a:t>
          </a:r>
          <a:r>
            <a:rPr lang="en-GB" sz="1400" kern="1200" dirty="0"/>
            <a:t> </a:t>
          </a:r>
          <a:r>
            <a:rPr lang="en-GB" sz="1400" kern="1200" dirty="0" err="1"/>
            <a:t>degli</a:t>
          </a:r>
          <a:r>
            <a:rPr lang="en-GB" sz="1400" kern="1200" dirty="0"/>
            <a:t> </a:t>
          </a:r>
          <a:r>
            <a:rPr lang="en-GB" sz="1400" kern="1200" dirty="0" err="1"/>
            <a:t>indicatori</a:t>
          </a:r>
          <a:endParaRPr lang="en-GB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 err="1"/>
            <a:t>Georeferenziazione</a:t>
          </a:r>
          <a:r>
            <a:rPr lang="en-GB" sz="1400" kern="1200" dirty="0"/>
            <a:t> </a:t>
          </a:r>
          <a:r>
            <a:rPr lang="en-GB" sz="1400" kern="1200" dirty="0" err="1"/>
            <a:t>dei</a:t>
          </a:r>
          <a:r>
            <a:rPr lang="en-GB" sz="1400" kern="1200" dirty="0"/>
            <a:t> </a:t>
          </a:r>
          <a:r>
            <a:rPr lang="en-GB" sz="1400" kern="1200" dirty="0" err="1"/>
            <a:t>dati</a:t>
          </a:r>
          <a:endParaRPr lang="en-GB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 err="1"/>
            <a:t>Analisi</a:t>
          </a:r>
          <a:r>
            <a:rPr lang="en-GB" sz="1400" kern="1200" dirty="0"/>
            <a:t> </a:t>
          </a:r>
          <a:r>
            <a:rPr lang="en-GB" sz="1400" kern="1200" dirty="0" err="1"/>
            <a:t>integrata</a:t>
          </a:r>
          <a:r>
            <a:rPr lang="en-GB" sz="1400" kern="1200" dirty="0"/>
            <a:t> </a:t>
          </a:r>
          <a:r>
            <a:rPr lang="en-GB" sz="1400" kern="1200" dirty="0" err="1"/>
            <a:t>dei</a:t>
          </a:r>
          <a:r>
            <a:rPr lang="en-GB" sz="1400" kern="1200" dirty="0"/>
            <a:t> </a:t>
          </a:r>
          <a:r>
            <a:rPr lang="en-GB" sz="1400" kern="1200" dirty="0" err="1"/>
            <a:t>dati</a:t>
          </a:r>
          <a:endParaRPr lang="en-GB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 err="1"/>
            <a:t>Modellizzazione</a:t>
          </a:r>
          <a:endParaRPr lang="en-GB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 err="1"/>
            <a:t>Seminari</a:t>
          </a:r>
          <a:r>
            <a:rPr lang="en-GB" sz="1400" kern="1200" dirty="0"/>
            <a:t> e </a:t>
          </a:r>
          <a:r>
            <a:rPr lang="en-GB" sz="1400" kern="1200" dirty="0" err="1"/>
            <a:t>convegni</a:t>
          </a:r>
          <a:endParaRPr lang="en-GB" sz="1400" kern="1200" dirty="0"/>
        </a:p>
      </dsp:txBody>
      <dsp:txXfrm>
        <a:off x="3540286" y="1740535"/>
        <a:ext cx="3435027" cy="1740535"/>
      </dsp:txXfrm>
    </dsp:sp>
    <dsp:sp modelId="{90A2881B-1A79-2343-BACA-6DE39C1312E1}">
      <dsp:nvSpPr>
        <dsp:cNvPr id="0" name=""/>
        <dsp:cNvSpPr/>
      </dsp:nvSpPr>
      <dsp:spPr>
        <a:xfrm>
          <a:off x="4533302" y="261080"/>
          <a:ext cx="1448995" cy="1448995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FA83E7-F5C4-5144-AF35-968366642531}">
      <dsp:nvSpPr>
        <dsp:cNvPr id="0" name=""/>
        <dsp:cNvSpPr/>
      </dsp:nvSpPr>
      <dsp:spPr>
        <a:xfrm>
          <a:off x="7078364" y="0"/>
          <a:ext cx="3435027" cy="435133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1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COMUNICAZIONE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 err="1"/>
            <a:t>Sito</a:t>
          </a:r>
          <a:r>
            <a:rPr lang="en-GB" sz="1400" kern="1200" dirty="0"/>
            <a:t> web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Call per </a:t>
          </a:r>
          <a:r>
            <a:rPr lang="en-GB" sz="1400" kern="1200" dirty="0" err="1"/>
            <a:t>convegni</a:t>
          </a:r>
          <a:endParaRPr lang="en-GB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 err="1"/>
            <a:t>Concorso</a:t>
          </a:r>
          <a:r>
            <a:rPr lang="en-GB" sz="1400" kern="1200" dirty="0"/>
            <a:t> </a:t>
          </a:r>
          <a:r>
            <a:rPr lang="en-GB" sz="1400" kern="1200" dirty="0" err="1"/>
            <a:t>fotografico</a:t>
          </a:r>
          <a:endParaRPr lang="en-GB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 err="1"/>
            <a:t>Mostra</a:t>
          </a:r>
          <a:r>
            <a:rPr lang="en-GB" sz="1400" kern="1200" dirty="0"/>
            <a:t> </a:t>
          </a:r>
          <a:r>
            <a:rPr lang="en-GB" sz="1400" kern="1200" dirty="0" err="1"/>
            <a:t>fotografica</a:t>
          </a:r>
          <a:r>
            <a:rPr lang="en-GB" sz="1400" kern="1200" dirty="0"/>
            <a:t> e </a:t>
          </a:r>
          <a:r>
            <a:rPr lang="en-GB" sz="1400" kern="1200" dirty="0" err="1"/>
            <a:t>catalogo</a:t>
          </a:r>
          <a:endParaRPr lang="en-GB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 err="1"/>
            <a:t>Pubblicazione</a:t>
          </a:r>
          <a:r>
            <a:rPr lang="en-GB" sz="1400" kern="1200" dirty="0"/>
            <a:t> </a:t>
          </a:r>
          <a:r>
            <a:rPr lang="en-GB" sz="1400" kern="1200" dirty="0" err="1"/>
            <a:t>dei</a:t>
          </a:r>
          <a:r>
            <a:rPr lang="en-GB" sz="1400" kern="1200" dirty="0"/>
            <a:t> </a:t>
          </a:r>
          <a:r>
            <a:rPr lang="en-GB" sz="1400" kern="1200" dirty="0" err="1"/>
            <a:t>risultati</a:t>
          </a:r>
          <a:endParaRPr lang="en-GB" sz="1400" kern="1200" dirty="0"/>
        </a:p>
      </dsp:txBody>
      <dsp:txXfrm>
        <a:off x="7078364" y="1740535"/>
        <a:ext cx="3435027" cy="1740535"/>
      </dsp:txXfrm>
    </dsp:sp>
    <dsp:sp modelId="{AB991CB0-9062-5942-ACBF-2139671441DF}">
      <dsp:nvSpPr>
        <dsp:cNvPr id="0" name=""/>
        <dsp:cNvSpPr/>
      </dsp:nvSpPr>
      <dsp:spPr>
        <a:xfrm>
          <a:off x="8071380" y="261080"/>
          <a:ext cx="1448995" cy="1448995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" r="-10000"/>
          </a:stretch>
        </a:blip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0B08CC-F502-5948-8902-EEF021CB26AA}">
      <dsp:nvSpPr>
        <dsp:cNvPr id="0" name=""/>
        <dsp:cNvSpPr/>
      </dsp:nvSpPr>
      <dsp:spPr>
        <a:xfrm>
          <a:off x="420623" y="3481070"/>
          <a:ext cx="9674352" cy="652700"/>
        </a:xfrm>
        <a:prstGeom prst="leftRightArrow">
          <a:avLst/>
        </a:prstGeom>
        <a:gradFill rotWithShape="0"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4B70AB-2B29-5641-89E1-2EDB91E76498}" type="datetimeFigureOut">
              <a:rPr lang="it-IT" smtClean="0"/>
              <a:t>14/10/19</a:t>
            </a:fld>
            <a:endParaRPr lang="it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DEAA51-DA24-3343-927C-139410FCB78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65513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DEAA51-DA24-3343-927C-139410FCB786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7670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DEAA51-DA24-3343-927C-139410FCB786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26636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DEAA51-DA24-3343-927C-139410FCB786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0315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0A88E-0478-2049-A535-99BBAED80A2C}" type="datetimeFigureOut">
              <a:rPr lang="it-IT" smtClean="0"/>
              <a:t>14/10/19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D661D-3AC0-E440-BADF-4EA58F52B1B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2915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0A88E-0478-2049-A535-99BBAED80A2C}" type="datetimeFigureOut">
              <a:rPr lang="it-IT" smtClean="0"/>
              <a:t>14/10/19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D661D-3AC0-E440-BADF-4EA58F52B1B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1286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0A88E-0478-2049-A535-99BBAED80A2C}" type="datetimeFigureOut">
              <a:rPr lang="it-IT" smtClean="0"/>
              <a:t>14/10/19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D661D-3AC0-E440-BADF-4EA58F52B1B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62365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0A88E-0478-2049-A535-99BBAED80A2C}" type="datetimeFigureOut">
              <a:rPr lang="it-IT" smtClean="0"/>
              <a:t>14/10/19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D661D-3AC0-E440-BADF-4EA58F52B1B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16419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0A88E-0478-2049-A535-99BBAED80A2C}" type="datetimeFigureOut">
              <a:rPr lang="it-IT" smtClean="0"/>
              <a:t>14/10/19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D661D-3AC0-E440-BADF-4EA58F52B1B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6918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0A88E-0478-2049-A535-99BBAED80A2C}" type="datetimeFigureOut">
              <a:rPr lang="it-IT" smtClean="0"/>
              <a:t>14/10/19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D661D-3AC0-E440-BADF-4EA58F52B1B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54144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0A88E-0478-2049-A535-99BBAED80A2C}" type="datetimeFigureOut">
              <a:rPr lang="it-IT" smtClean="0"/>
              <a:t>14/10/19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D661D-3AC0-E440-BADF-4EA58F52B1B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60377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0A88E-0478-2049-A535-99BBAED80A2C}" type="datetimeFigureOut">
              <a:rPr lang="it-IT" smtClean="0"/>
              <a:t>14/10/19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D661D-3AC0-E440-BADF-4EA58F52B1B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4050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0A88E-0478-2049-A535-99BBAED80A2C}" type="datetimeFigureOut">
              <a:rPr lang="it-IT" smtClean="0"/>
              <a:t>14/10/19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D661D-3AC0-E440-BADF-4EA58F52B1B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99118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0A88E-0478-2049-A535-99BBAED80A2C}" type="datetimeFigureOut">
              <a:rPr lang="it-IT" smtClean="0"/>
              <a:t>14/10/19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D661D-3AC0-E440-BADF-4EA58F52B1B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06835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0A88E-0478-2049-A535-99BBAED80A2C}" type="datetimeFigureOut">
              <a:rPr lang="it-IT" smtClean="0"/>
              <a:t>14/10/19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D661D-3AC0-E440-BADF-4EA58F52B1B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195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70A88E-0478-2049-A535-99BBAED80A2C}" type="datetimeFigureOut">
              <a:rPr lang="it-IT" smtClean="0"/>
              <a:t>14/10/19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D661D-3AC0-E440-BADF-4EA58F52B1B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2431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6197D16-FE75-4A0E-A0C9-28C0F04A43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557022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9">
            <a:extLst>
              <a:ext uri="{FF2B5EF4-FFF2-40B4-BE49-F238E27FC236}">
                <a16:creationId xmlns:a16="http://schemas.microsoft.com/office/drawing/2014/main" id="{FA8FCEC6-4B30-4FF2-8B32-504BEAEA3A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716" b="9820"/>
          <a:stretch>
            <a:fillRect/>
          </a:stretch>
        </p:blipFill>
        <p:spPr>
          <a:xfrm>
            <a:off x="0" y="3808676"/>
            <a:ext cx="12192000" cy="3049325"/>
          </a:xfrm>
          <a:custGeom>
            <a:avLst/>
            <a:gdLst>
              <a:gd name="connsiteX0" fmla="*/ 0 w 12192000"/>
              <a:gd name="connsiteY0" fmla="*/ 0 h 3049325"/>
              <a:gd name="connsiteX1" fmla="*/ 12192000 w 12192000"/>
              <a:gd name="connsiteY1" fmla="*/ 0 h 3049325"/>
              <a:gd name="connsiteX2" fmla="*/ 12192000 w 12192000"/>
              <a:gd name="connsiteY2" fmla="*/ 3049325 h 3049325"/>
              <a:gd name="connsiteX3" fmla="*/ 0 w 12192000"/>
              <a:gd name="connsiteY3" fmla="*/ 3049325 h 3049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3049325">
                <a:moveTo>
                  <a:pt x="0" y="0"/>
                </a:moveTo>
                <a:lnTo>
                  <a:pt x="12192000" y="0"/>
                </a:lnTo>
                <a:lnTo>
                  <a:pt x="12192000" y="3049325"/>
                </a:lnTo>
                <a:lnTo>
                  <a:pt x="0" y="3049325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6F91325-6BF1-8B40-B937-0F01114D7D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" y="960554"/>
            <a:ext cx="12192000" cy="1214236"/>
          </a:xfrm>
        </p:spPr>
        <p:txBody>
          <a:bodyPr anchor="ctr">
            <a:normAutofit/>
          </a:bodyPr>
          <a:lstStyle/>
          <a:p>
            <a:r>
              <a:rPr lang="it-IT" sz="3200" b="1" dirty="0">
                <a:solidFill>
                  <a:srgbClr val="FFFFFF"/>
                </a:solidFill>
              </a:rPr>
              <a:t>patrimoni culturali e ambientali, sviluppo sostenibile e cittadinanza attiva</a:t>
            </a:r>
            <a:endParaRPr lang="it-IT" sz="3200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ECFF1E-C11D-614B-9500-74A239CD08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711" y="1988669"/>
            <a:ext cx="12191999" cy="433455"/>
          </a:xfrm>
        </p:spPr>
        <p:txBody>
          <a:bodyPr anchor="t">
            <a:normAutofit/>
          </a:bodyPr>
          <a:lstStyle/>
          <a:p>
            <a:r>
              <a:rPr lang="it-IT" sz="1800" b="1" dirty="0">
                <a:solidFill>
                  <a:schemeClr val="bg1"/>
                </a:solidFill>
              </a:rPr>
              <a:t>Carlo M. </a:t>
            </a:r>
            <a:r>
              <a:rPr lang="it-IT" sz="1800" b="1" dirty="0" err="1">
                <a:solidFill>
                  <a:schemeClr val="bg1"/>
                </a:solidFill>
              </a:rPr>
              <a:t>Travaglini</a:t>
            </a:r>
            <a:r>
              <a:rPr lang="it-IT" sz="1800" b="1" dirty="0">
                <a:solidFill>
                  <a:schemeClr val="bg1"/>
                </a:solidFill>
              </a:rPr>
              <a:t>, responsabile scientifico, Dipartimento di Economia Aziendale</a:t>
            </a:r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FFF23CDB-37A7-E04E-87B9-9AF6F1927A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920" y="5497556"/>
            <a:ext cx="1964724" cy="107884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14158936-DAAC-7B4B-A00B-B8F7513D3997}"/>
              </a:ext>
            </a:extLst>
          </p:cNvPr>
          <p:cNvSpPr txBox="1">
            <a:spLocks/>
          </p:cNvSpPr>
          <p:nvPr/>
        </p:nvSpPr>
        <p:spPr>
          <a:xfrm>
            <a:off x="-1" y="12693"/>
            <a:ext cx="12192001" cy="13517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b="1" dirty="0">
                <a:solidFill>
                  <a:srgbClr val="FFFFFF"/>
                </a:solidFill>
              </a:rPr>
              <a:t>Tra Roma e il mare </a:t>
            </a:r>
            <a:endParaRPr lang="it-IT" dirty="0">
              <a:solidFill>
                <a:srgbClr val="FFFFF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1252B6-6263-3F46-B1FB-E4221300C795}"/>
              </a:ext>
            </a:extLst>
          </p:cNvPr>
          <p:cNvSpPr txBox="1"/>
          <p:nvPr/>
        </p:nvSpPr>
        <p:spPr>
          <a:xfrm>
            <a:off x="2582564" y="4979395"/>
            <a:ext cx="56153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i="1" dirty="0"/>
              <a:t>Call for </a:t>
            </a:r>
            <a:r>
              <a:rPr lang="it-IT" sz="2000" i="1" dirty="0" err="1"/>
              <a:t>ideas</a:t>
            </a:r>
            <a:r>
              <a:rPr lang="it-IT" sz="2000" i="1" dirty="0"/>
              <a:t> </a:t>
            </a:r>
            <a:r>
              <a:rPr lang="it-IT" sz="2000" dirty="0"/>
              <a:t>di Ateneo</a:t>
            </a:r>
          </a:p>
          <a:p>
            <a:r>
              <a:rPr lang="it-IT" sz="2000" dirty="0"/>
              <a:t>Progetti finanziati per il biennio 2018/2020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74D2EC-462C-5F46-8EC7-59254EC439A8}"/>
              </a:ext>
            </a:extLst>
          </p:cNvPr>
          <p:cNvSpPr txBox="1"/>
          <p:nvPr/>
        </p:nvSpPr>
        <p:spPr>
          <a:xfrm>
            <a:off x="2582564" y="5827062"/>
            <a:ext cx="58659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Giornata della Ricerca</a:t>
            </a:r>
          </a:p>
          <a:p>
            <a:r>
              <a:rPr lang="it-IT" sz="2000" dirty="0"/>
              <a:t>16 ottobre 2019 - Aula Magna del Rettorato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57E44146-EB7F-0848-8A25-A6F5527FDB98}"/>
              </a:ext>
            </a:extLst>
          </p:cNvPr>
          <p:cNvSpPr txBox="1"/>
          <p:nvPr/>
        </p:nvSpPr>
        <p:spPr>
          <a:xfrm>
            <a:off x="24711" y="2606350"/>
            <a:ext cx="442372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MARIA MADDALENA BARBIERI, </a:t>
            </a:r>
            <a:r>
              <a:rPr lang="it-IT" sz="1200" dirty="0">
                <a:solidFill>
                  <a:schemeClr val="bg1"/>
                </a:solidFill>
              </a:rPr>
              <a:t>Dipartimento di Economia </a:t>
            </a:r>
          </a:p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FABIO BELLATRECCIA, </a:t>
            </a:r>
            <a:r>
              <a:rPr lang="it-IT" sz="1200" dirty="0">
                <a:solidFill>
                  <a:schemeClr val="bg1"/>
                </a:solidFill>
              </a:rPr>
              <a:t>Dipartimento di Scienze</a:t>
            </a:r>
            <a:r>
              <a:rPr lang="it-IT" sz="1200" b="1" dirty="0">
                <a:solidFill>
                  <a:schemeClr val="bg1"/>
                </a:solidFill>
              </a:rPr>
              <a:t> </a:t>
            </a:r>
            <a:endParaRPr lang="it-IT" sz="1200" dirty="0">
              <a:solidFill>
                <a:schemeClr val="bg1"/>
              </a:solidFill>
            </a:endParaRPr>
          </a:p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GIULIA CANEVA, </a:t>
            </a:r>
            <a:r>
              <a:rPr lang="it-IT" sz="1200" dirty="0">
                <a:solidFill>
                  <a:schemeClr val="bg1"/>
                </a:solidFill>
              </a:rPr>
              <a:t>Dipartimento di Scienze	</a:t>
            </a:r>
          </a:p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MASSIMILIANO CELLI, </a:t>
            </a:r>
            <a:r>
              <a:rPr lang="it-IT" sz="1200" dirty="0">
                <a:solidFill>
                  <a:schemeClr val="bg1"/>
                </a:solidFill>
              </a:rPr>
              <a:t>Dipartimento di Economia Aziendale</a:t>
            </a:r>
            <a:r>
              <a:rPr lang="it-IT" sz="1200" b="1" dirty="0">
                <a:solidFill>
                  <a:schemeClr val="bg1"/>
                </a:solidFill>
              </a:rPr>
              <a:t> </a:t>
            </a:r>
            <a:endParaRPr lang="it-IT" sz="1200" dirty="0">
              <a:solidFill>
                <a:schemeClr val="bg1"/>
              </a:solidFill>
            </a:endParaRPr>
          </a:p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CATERINA CONIGLIANI, </a:t>
            </a:r>
            <a:r>
              <a:rPr lang="it-IT" sz="1200" dirty="0">
                <a:solidFill>
                  <a:schemeClr val="bg1"/>
                </a:solidFill>
              </a:rPr>
              <a:t>Dipartimento di Economia</a:t>
            </a:r>
            <a:r>
              <a:rPr lang="it-IT" sz="1200" b="1" dirty="0">
                <a:solidFill>
                  <a:schemeClr val="bg1"/>
                </a:solidFill>
              </a:rPr>
              <a:t> </a:t>
            </a:r>
            <a:endParaRPr lang="it-IT" sz="1200" dirty="0">
              <a:solidFill>
                <a:schemeClr val="bg1"/>
              </a:solidFill>
            </a:endParaRPr>
          </a:p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GIANCARLO DELLA VENTURA, </a:t>
            </a:r>
            <a:r>
              <a:rPr lang="it-IT" sz="1200" dirty="0">
                <a:solidFill>
                  <a:schemeClr val="bg1"/>
                </a:solidFill>
              </a:rPr>
              <a:t>Dipartimento di Scienze</a:t>
            </a:r>
            <a:r>
              <a:rPr lang="it-IT" sz="1200" b="1" dirty="0">
                <a:solidFill>
                  <a:schemeClr val="bg1"/>
                </a:solidFill>
              </a:rPr>
              <a:t> </a:t>
            </a:r>
            <a:endParaRPr lang="it-IT" sz="1200" dirty="0">
              <a:solidFill>
                <a:schemeClr val="bg1"/>
              </a:solidFill>
            </a:endParaRPr>
          </a:p>
          <a:p>
            <a:endParaRPr lang="it-IT" sz="1200" dirty="0"/>
          </a:p>
          <a:p>
            <a:r>
              <a:rPr lang="it-IT" sz="800" dirty="0"/>
              <a:t> 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12995E88-FF3E-EC41-9193-D6F52678DCE8}"/>
              </a:ext>
            </a:extLst>
          </p:cNvPr>
          <p:cNvSpPr txBox="1"/>
          <p:nvPr/>
        </p:nvSpPr>
        <p:spPr>
          <a:xfrm>
            <a:off x="4027181" y="2574872"/>
            <a:ext cx="3764692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RITA D'ERRICO, </a:t>
            </a:r>
            <a:r>
              <a:rPr lang="it-IT" sz="1200" dirty="0">
                <a:solidFill>
                  <a:schemeClr val="bg1"/>
                </a:solidFill>
              </a:rPr>
              <a:t>Dipartimento di Economia Aziendale</a:t>
            </a:r>
            <a:r>
              <a:rPr lang="it-IT" sz="1200" b="1" dirty="0">
                <a:solidFill>
                  <a:schemeClr val="bg1"/>
                </a:solidFill>
              </a:rPr>
              <a:t> </a:t>
            </a:r>
            <a:endParaRPr lang="it-IT" sz="1200" dirty="0">
              <a:solidFill>
                <a:schemeClr val="bg1"/>
              </a:solidFill>
            </a:endParaRPr>
          </a:p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KETI LELO, </a:t>
            </a:r>
            <a:r>
              <a:rPr lang="it-IT" sz="1200" dirty="0">
                <a:solidFill>
                  <a:schemeClr val="bg1"/>
                </a:solidFill>
              </a:rPr>
              <a:t>Dipartimento di Economia Aziendale</a:t>
            </a:r>
            <a:endParaRPr lang="it-IT" sz="1200" b="1" dirty="0">
              <a:solidFill>
                <a:schemeClr val="bg1"/>
              </a:solidFill>
            </a:endParaRPr>
          </a:p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FERNANDO LUCCHESE, </a:t>
            </a:r>
            <a:r>
              <a:rPr lang="it-IT" sz="1200" dirty="0">
                <a:solidFill>
                  <a:schemeClr val="bg1"/>
                </a:solidFill>
              </a:rPr>
              <a:t>Dipartimento di Scienze</a:t>
            </a:r>
            <a:r>
              <a:rPr lang="it-IT" sz="1200" b="1" dirty="0">
                <a:solidFill>
                  <a:schemeClr val="bg1"/>
                </a:solidFill>
              </a:rPr>
              <a:t> </a:t>
            </a:r>
            <a:endParaRPr lang="it-IT" sz="1200" dirty="0">
              <a:solidFill>
                <a:schemeClr val="bg1"/>
              </a:solidFill>
            </a:endParaRPr>
          </a:p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PAOLA MAGRONE, </a:t>
            </a:r>
            <a:r>
              <a:rPr lang="it-IT" sz="1200" dirty="0">
                <a:solidFill>
                  <a:schemeClr val="bg1"/>
                </a:solidFill>
              </a:rPr>
              <a:t>Dipartimento di Architettura </a:t>
            </a:r>
          </a:p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DANIELE MANACORDA, </a:t>
            </a:r>
            <a:r>
              <a:rPr lang="it-IT" sz="1200" dirty="0">
                <a:solidFill>
                  <a:schemeClr val="bg1"/>
                </a:solidFill>
              </a:rPr>
              <a:t>Dipartimento di Studi Umanistici </a:t>
            </a:r>
          </a:p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LUCIA MARCHEGIANI, </a:t>
            </a:r>
            <a:r>
              <a:rPr lang="it-IT" sz="1200" dirty="0">
                <a:solidFill>
                  <a:schemeClr val="bg1"/>
                </a:solidFill>
              </a:rPr>
              <a:t>Dipartimento di Economia Aziendale</a:t>
            </a:r>
            <a:r>
              <a:rPr lang="it-IT" sz="1200" b="1" dirty="0">
                <a:solidFill>
                  <a:schemeClr val="bg1"/>
                </a:solidFill>
              </a:rPr>
              <a:t> </a:t>
            </a:r>
            <a:endParaRPr lang="it-IT" sz="1200" dirty="0">
              <a:solidFill>
                <a:schemeClr val="bg1"/>
              </a:solidFill>
            </a:endParaRPr>
          </a:p>
          <a:p>
            <a:r>
              <a:rPr lang="it-IT" sz="1200" dirty="0"/>
              <a:t>	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8EEE2413-3447-BC4A-8DD0-E803938AA980}"/>
              </a:ext>
            </a:extLst>
          </p:cNvPr>
          <p:cNvSpPr txBox="1"/>
          <p:nvPr/>
        </p:nvSpPr>
        <p:spPr>
          <a:xfrm>
            <a:off x="7743568" y="2572141"/>
            <a:ext cx="4423722" cy="1460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MICHELA MARCHIORI, </a:t>
            </a:r>
            <a:r>
              <a:rPr lang="it-IT" sz="1200" dirty="0">
                <a:solidFill>
                  <a:schemeClr val="bg1"/>
                </a:solidFill>
              </a:rPr>
              <a:t>Dipartimento di Economia Aziendale</a:t>
            </a:r>
          </a:p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SALVATORE MONNI, </a:t>
            </a:r>
            <a:r>
              <a:rPr lang="it-IT" sz="1200" dirty="0">
                <a:solidFill>
                  <a:schemeClr val="bg1"/>
                </a:solidFill>
              </a:rPr>
              <a:t>Dipartimento di Economia </a:t>
            </a:r>
          </a:p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LUCIA NUCCI, </a:t>
            </a:r>
            <a:r>
              <a:rPr lang="it-IT" sz="1200" dirty="0">
                <a:solidFill>
                  <a:schemeClr val="bg1"/>
                </a:solidFill>
              </a:rPr>
              <a:t>Dipartimento di Architettura </a:t>
            </a:r>
          </a:p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MARIA MARGARITA SEGARRA LAGUNES, </a:t>
            </a:r>
            <a:r>
              <a:rPr lang="it-IT" sz="1200" dirty="0">
                <a:solidFill>
                  <a:schemeClr val="bg1"/>
                </a:solidFill>
              </a:rPr>
              <a:t>Dipartimento di Architettura </a:t>
            </a:r>
          </a:p>
          <a:p>
            <a:pPr>
              <a:lnSpc>
                <a:spcPts val="1800"/>
              </a:lnSpc>
            </a:pPr>
            <a:r>
              <a:rPr lang="it-IT" sz="1200" b="1" dirty="0">
                <a:solidFill>
                  <a:schemeClr val="bg1"/>
                </a:solidFill>
              </a:rPr>
              <a:t>GIUSEPPE STEMPERINI, </a:t>
            </a:r>
            <a:r>
              <a:rPr lang="it-IT" sz="1200" dirty="0">
                <a:solidFill>
                  <a:schemeClr val="bg1"/>
                </a:solidFill>
              </a:rPr>
              <a:t>Dipartimento di Economia Aziendale</a:t>
            </a:r>
          </a:p>
        </p:txBody>
      </p:sp>
    </p:spTree>
    <p:extLst>
      <p:ext uri="{BB962C8B-B14F-4D97-AF65-F5344CB8AC3E}">
        <p14:creationId xmlns:p14="http://schemas.microsoft.com/office/powerpoint/2010/main" val="2977081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690299F-13CB-0C41-BF65-4D212BA08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94436"/>
            <a:ext cx="10515600" cy="1325563"/>
          </a:xfrm>
        </p:spPr>
        <p:txBody>
          <a:bodyPr>
            <a:normAutofit/>
          </a:bodyPr>
          <a:lstStyle/>
          <a:p>
            <a:r>
              <a:rPr lang="it-IT" sz="3000" b="1" dirty="0"/>
              <a:t>Il territorio tra Roma e il mare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249B871-1AA0-E741-A83C-F5F6C21386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4731"/>
            <a:ext cx="10515600" cy="2986216"/>
          </a:xfrm>
        </p:spPr>
        <p:txBody>
          <a:bodyPr/>
          <a:lstStyle/>
          <a:p>
            <a:pPr marL="0" indent="0">
              <a:lnSpc>
                <a:spcPts val="3000"/>
              </a:lnSpc>
              <a:buNone/>
            </a:pPr>
            <a:r>
              <a:rPr lang="it-IT" sz="1800" dirty="0"/>
              <a:t>Una “città nella città”, che nel corso del Novecento ha attraversato cicli di sviluppo e di crisi, dilatandosi in espressioni urbane spesso disordinate che esercitano forti pressioni sul sistema ambientale.</a:t>
            </a:r>
            <a:endParaRPr lang="en-US" sz="1800" dirty="0"/>
          </a:p>
          <a:p>
            <a:pPr marL="0" indent="0">
              <a:lnSpc>
                <a:spcPts val="3000"/>
              </a:lnSpc>
              <a:buNone/>
            </a:pPr>
            <a:r>
              <a:rPr lang="it-IT" sz="1800" dirty="0"/>
              <a:t>L’evoluzione identitaria, funzionale e urbana di questo territorio e più in generale, il suo rapporto con Roma e con il mare, è un tema che ancora attende un’analisi puntuale e di ampio respiro.</a:t>
            </a:r>
            <a:endParaRPr lang="en-US" sz="1800" dirty="0"/>
          </a:p>
          <a:p>
            <a:pPr marL="0" indent="0">
              <a:buNone/>
            </a:pPr>
            <a:endParaRPr lang="it-IT" dirty="0"/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C5B23F47-6FB4-AD48-8BDF-E471F983CFEE}"/>
              </a:ext>
            </a:extLst>
          </p:cNvPr>
          <p:cNvSpPr/>
          <p:nvPr/>
        </p:nvSpPr>
        <p:spPr>
          <a:xfrm>
            <a:off x="927897" y="2698240"/>
            <a:ext cx="628237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000" b="1" dirty="0">
                <a:latin typeface="+mj-lt"/>
              </a:rPr>
              <a:t>Obiettivi</a:t>
            </a:r>
            <a:endParaRPr lang="it-IT" sz="3000" dirty="0">
              <a:latin typeface="+mj-lt"/>
            </a:endParaRP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78B2A222-64A3-4C4B-B0A8-D52170D1EEED}"/>
              </a:ext>
            </a:extLst>
          </p:cNvPr>
          <p:cNvSpPr/>
          <p:nvPr/>
        </p:nvSpPr>
        <p:spPr>
          <a:xfrm>
            <a:off x="838200" y="3389541"/>
            <a:ext cx="10791669" cy="423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3000"/>
              </a:lnSpc>
            </a:pPr>
            <a:r>
              <a:rPr lang="it-IT" dirty="0"/>
              <a:t>Analizzare il quadrante urbano che si estende tra la città consolidata e il mare sul piano ambientale, economico, sociale e con particolare attenzione ad aspetti storici, urbanistici e insediativi. </a:t>
            </a:r>
          </a:p>
          <a:p>
            <a:pPr lvl="0"/>
            <a:endParaRPr lang="it-IT" dirty="0"/>
          </a:p>
          <a:p>
            <a:pPr>
              <a:lnSpc>
                <a:spcPts val="3000"/>
              </a:lnSpc>
            </a:pPr>
            <a:r>
              <a:rPr lang="it-IT" dirty="0"/>
              <a:t>Definirne e metterne a confronto le caratteristiche, interpretare le ragioni delle differenze tra le varie parti, dare elementi utili per la gestione delle problematiche di maggior rilievo.</a:t>
            </a:r>
          </a:p>
          <a:p>
            <a:endParaRPr lang="it-IT" dirty="0"/>
          </a:p>
          <a:p>
            <a:pPr>
              <a:lnSpc>
                <a:spcPts val="3000"/>
              </a:lnSpc>
            </a:pPr>
            <a:r>
              <a:rPr lang="it-IT" dirty="0"/>
              <a:t>Proporre una ricerca “modello”, sviluppando in maniera interdisciplinare l’analisi della realtà storica e contemporanea di un insieme selezionato di periferie urbane, evidenziandone valenze e problematiche sociali, economiche, urbanistiche, demografiche, culturali, e ambientali.</a:t>
            </a:r>
            <a:endParaRPr lang="en-US" dirty="0"/>
          </a:p>
          <a:p>
            <a:endParaRPr lang="en-US" dirty="0"/>
          </a:p>
          <a:p>
            <a:pPr lvl="0"/>
            <a:endParaRPr lang="it-IT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445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A8374-F588-564F-8FFA-3451C1B8A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/>
              <a:t>Articolazione del progetto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CD067F4-F331-8541-8A88-883039A52B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333996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1460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EA969-C515-3148-A984-5AF179122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861" y="99250"/>
            <a:ext cx="11261942" cy="1325563"/>
          </a:xfrm>
        </p:spPr>
        <p:txBody>
          <a:bodyPr>
            <a:normAutofit/>
          </a:bodyPr>
          <a:lstStyle/>
          <a:p>
            <a:r>
              <a:rPr lang="it-IT" sz="3600" b="1" dirty="0"/>
              <a:t>Stato di avanzamento, attività svolte e risultati conseguiti </a:t>
            </a:r>
            <a:r>
              <a:rPr lang="it-IT" sz="3600" b="1" i="1" dirty="0">
                <a:solidFill>
                  <a:schemeClr val="accent1">
                    <a:lumMod val="75000"/>
                  </a:schemeClr>
                </a:solidFill>
              </a:rPr>
              <a:t>- 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A401B-A44A-F343-BF81-E300686CA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861" y="1396314"/>
            <a:ext cx="3739515" cy="604679"/>
          </a:xfrm>
        </p:spPr>
        <p:txBody>
          <a:bodyPr>
            <a:normAutofit/>
          </a:bodyPr>
          <a:lstStyle/>
          <a:p>
            <a:pPr marL="514350" indent="-514350">
              <a:buFont typeface="Wingdings" pitchFamily="2" charset="2"/>
              <a:buAutoNum type="alphaUcParenR"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Attività seminariali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30D26C6-174D-A844-A7EA-4321C729C153}"/>
              </a:ext>
            </a:extLst>
          </p:cNvPr>
          <p:cNvSpPr/>
          <p:nvPr/>
        </p:nvSpPr>
        <p:spPr>
          <a:xfrm>
            <a:off x="818861" y="1878113"/>
            <a:ext cx="6079297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113">
              <a:spcAft>
                <a:spcPts val="0"/>
              </a:spcAft>
            </a:pPr>
            <a:r>
              <a:rPr lang="it-IT" sz="3200" dirty="0">
                <a:solidFill>
                  <a:srgbClr val="000000"/>
                </a:solidFill>
                <a:latin typeface="Copperplate" panose="02000504000000020004" pitchFamily="2" charset="77"/>
                <a:ea typeface="Times New Roman" panose="02020603050405020304" pitchFamily="18" charset="0"/>
                <a:cs typeface="Tahoma" panose="020B0604030504040204" pitchFamily="34" charset="0"/>
              </a:rPr>
              <a:t>Tra Roma e il mare</a:t>
            </a:r>
            <a:endParaRPr lang="it-IT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113">
              <a:spcAft>
                <a:spcPts val="0"/>
              </a:spcAft>
            </a:pPr>
            <a:r>
              <a:rPr lang="it-IT" dirty="0">
                <a:solidFill>
                  <a:srgbClr val="000000"/>
                </a:solidFill>
                <a:latin typeface="Copperplate" panose="02000504000000020004" pitchFamily="2" charset="77"/>
                <a:ea typeface="Times New Roman" panose="02020603050405020304" pitchFamily="18" charset="0"/>
                <a:cs typeface="Tahoma" panose="020B0604030504040204" pitchFamily="34" charset="0"/>
              </a:rPr>
              <a:t>patrimoni culturali e ambientali </a:t>
            </a:r>
            <a:endParaRPr lang="it-IT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113" marR="625475">
              <a:spcAft>
                <a:spcPts val="0"/>
              </a:spcAft>
            </a:pPr>
            <a:r>
              <a:rPr lang="it-IT" dirty="0">
                <a:solidFill>
                  <a:srgbClr val="000000"/>
                </a:solidFill>
                <a:latin typeface="Copperplate" panose="02000504000000020004" pitchFamily="2" charset="77"/>
                <a:ea typeface="Times New Roman" panose="02020603050405020304" pitchFamily="18" charset="0"/>
                <a:cs typeface="Tahoma" panose="020B0604030504040204" pitchFamily="34" charset="0"/>
              </a:rPr>
              <a:t>sviluppo sostenibile e cittadinanza attiva</a:t>
            </a:r>
            <a:endParaRPr lang="it-IT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 descr="A picture containing object, keyboard, light&#13;&#10;&#13;&#10;Description automatically generated">
            <a:extLst>
              <a:ext uri="{FF2B5EF4-FFF2-40B4-BE49-F238E27FC236}">
                <a16:creationId xmlns:a16="http://schemas.microsoft.com/office/drawing/2014/main" id="{6588570D-C60D-6440-ADB8-F3526629586E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673" y="1938974"/>
            <a:ext cx="5610615" cy="101612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7867F9C-13B4-9540-A101-420EBB94056D}"/>
              </a:ext>
            </a:extLst>
          </p:cNvPr>
          <p:cNvSpPr txBox="1"/>
          <p:nvPr/>
        </p:nvSpPr>
        <p:spPr>
          <a:xfrm>
            <a:off x="5004089" y="3482181"/>
            <a:ext cx="3225313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23 novembre 2018</a:t>
            </a:r>
          </a:p>
          <a:p>
            <a:endParaRPr lang="it-IT" b="1" dirty="0"/>
          </a:p>
          <a:p>
            <a:r>
              <a:rPr lang="it-IT" b="1" dirty="0"/>
              <a:t>La nuova offerta di informazione statistica ufficiale sul sistema produttivo e il lavoro: le opportunità per la ricerca economica</a:t>
            </a:r>
            <a:endParaRPr lang="it-IT" dirty="0"/>
          </a:p>
          <a:p>
            <a:r>
              <a:rPr lang="it-IT" sz="1400" b="1" dirty="0"/>
              <a:t> </a:t>
            </a:r>
            <a:endParaRPr lang="it-IT" sz="1400" dirty="0"/>
          </a:p>
          <a:p>
            <a:r>
              <a:rPr lang="it-IT" sz="1400" b="1" dirty="0"/>
              <a:t>Roberto </a:t>
            </a:r>
            <a:r>
              <a:rPr lang="it-IT" sz="1400" b="1" dirty="0" err="1"/>
              <a:t>Monducci</a:t>
            </a:r>
            <a:endParaRPr lang="it-IT" sz="1400" dirty="0"/>
          </a:p>
          <a:p>
            <a:r>
              <a:rPr lang="it-IT" sz="1400" dirty="0"/>
              <a:t>Direttore del Dipartimento per la produzione statistica – ISTAT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C997DB0-CC81-7044-8F50-409BD58327EA}"/>
              </a:ext>
            </a:extLst>
          </p:cNvPr>
          <p:cNvSpPr txBox="1"/>
          <p:nvPr/>
        </p:nvSpPr>
        <p:spPr>
          <a:xfrm>
            <a:off x="8669337" y="3494538"/>
            <a:ext cx="33496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16 maggio 2019</a:t>
            </a:r>
          </a:p>
          <a:p>
            <a:endParaRPr lang="it-IT" b="1" dirty="0"/>
          </a:p>
          <a:p>
            <a:r>
              <a:rPr lang="it-IT" b="1" dirty="0"/>
              <a:t>La riserva naturale statale del litorale romano. Un grande patrimonio culturale da conoscere, tutelare e valorizzare</a:t>
            </a:r>
            <a:endParaRPr lang="it-IT" dirty="0"/>
          </a:p>
          <a:p>
            <a:r>
              <a:rPr lang="it-IT" sz="1400" b="1" dirty="0"/>
              <a:t> </a:t>
            </a:r>
            <a:endParaRPr lang="it-IT" sz="1400" dirty="0"/>
          </a:p>
          <a:p>
            <a:r>
              <a:rPr lang="it-IT" sz="1400" b="1" dirty="0"/>
              <a:t>Diana </a:t>
            </a:r>
            <a:r>
              <a:rPr lang="it-IT" sz="1400" b="1" dirty="0" err="1"/>
              <a:t>Aponte</a:t>
            </a:r>
            <a:r>
              <a:rPr lang="it-IT" sz="1400" b="1" dirty="0"/>
              <a:t> </a:t>
            </a:r>
            <a:r>
              <a:rPr lang="it-IT" sz="1400" dirty="0"/>
              <a:t>- ISPRA</a:t>
            </a:r>
          </a:p>
          <a:p>
            <a:r>
              <a:rPr lang="it-IT" sz="1400" b="1" dirty="0"/>
              <a:t>Marco Bologna </a:t>
            </a:r>
            <a:r>
              <a:rPr lang="it-IT" sz="1400" dirty="0"/>
              <a:t>- Università Roma Tre</a:t>
            </a:r>
            <a:br>
              <a:rPr lang="it-IT" sz="1400" dirty="0"/>
            </a:br>
            <a:r>
              <a:rPr lang="it-IT" sz="1400" b="1" dirty="0"/>
              <a:t>Maria Maddalena Alessandro </a:t>
            </a:r>
            <a:r>
              <a:rPr lang="it-IT" sz="1400" dirty="0"/>
              <a:t>- MIBAC</a:t>
            </a:r>
            <a:br>
              <a:rPr lang="it-IT" sz="1400" dirty="0"/>
            </a:br>
            <a:r>
              <a:rPr lang="it-IT" sz="1400" b="1" dirty="0"/>
              <a:t>Luigi Dell’Anna </a:t>
            </a:r>
            <a:r>
              <a:rPr lang="it-IT" sz="1400" dirty="0"/>
              <a:t>- Regione Lazio</a:t>
            </a:r>
            <a:br>
              <a:rPr lang="it-IT" sz="1400" b="1" dirty="0"/>
            </a:br>
            <a:endParaRPr lang="it-IT" sz="1400" dirty="0"/>
          </a:p>
        </p:txBody>
      </p:sp>
      <p:sp>
        <p:nvSpPr>
          <p:cNvPr id="8" name="TextBox 12">
            <a:extLst>
              <a:ext uri="{FF2B5EF4-FFF2-40B4-BE49-F238E27FC236}">
                <a16:creationId xmlns:a16="http://schemas.microsoft.com/office/drawing/2014/main" id="{AFAA74A1-C3B3-BC44-92E4-7DBDE9790479}"/>
              </a:ext>
            </a:extLst>
          </p:cNvPr>
          <p:cNvSpPr txBox="1"/>
          <p:nvPr/>
        </p:nvSpPr>
        <p:spPr>
          <a:xfrm>
            <a:off x="963234" y="3455635"/>
            <a:ext cx="3707027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13 novembre 2018</a:t>
            </a:r>
          </a:p>
          <a:p>
            <a:endParaRPr lang="it-IT" b="1" dirty="0"/>
          </a:p>
          <a:p>
            <a:r>
              <a:rPr lang="it-IT" b="1" dirty="0"/>
              <a:t>Roma, Tevere, litorale: ricerche tra passato e presente</a:t>
            </a:r>
            <a:endParaRPr lang="it-IT" dirty="0"/>
          </a:p>
          <a:p>
            <a:r>
              <a:rPr lang="it-IT" sz="1400" b="1" dirty="0"/>
              <a:t> </a:t>
            </a:r>
          </a:p>
          <a:p>
            <a:r>
              <a:rPr lang="it-IT" sz="1400" b="1" dirty="0"/>
              <a:t>Luca </a:t>
            </a:r>
            <a:r>
              <a:rPr lang="it-IT" sz="1400" b="1" dirty="0" err="1"/>
              <a:t>Montuori</a:t>
            </a:r>
            <a:endParaRPr lang="it-IT" sz="1400" b="1" dirty="0"/>
          </a:p>
          <a:p>
            <a:r>
              <a:rPr lang="it-IT" sz="1400" dirty="0"/>
              <a:t>Comune di Roma</a:t>
            </a:r>
          </a:p>
          <a:p>
            <a:r>
              <a:rPr lang="it-IT" sz="1400" b="1" dirty="0"/>
              <a:t>Maria Rosaria Barbera</a:t>
            </a:r>
            <a:endParaRPr lang="it-IT" sz="1400" dirty="0"/>
          </a:p>
          <a:p>
            <a:r>
              <a:rPr lang="it-IT" sz="1400" dirty="0"/>
              <a:t>Parco Archeologico di Ostia Antica</a:t>
            </a:r>
          </a:p>
          <a:p>
            <a:r>
              <a:rPr lang="it-IT" sz="1400" b="1" dirty="0"/>
              <a:t>Cristina </a:t>
            </a:r>
            <a:r>
              <a:rPr lang="it-IT" sz="1400" b="1" dirty="0" err="1"/>
              <a:t>Avenali</a:t>
            </a:r>
            <a:r>
              <a:rPr lang="it-IT" sz="1400" b="1" dirty="0"/>
              <a:t>, Diego </a:t>
            </a:r>
            <a:r>
              <a:rPr lang="it-IT" sz="1400" b="1" dirty="0" err="1"/>
              <a:t>Mantero</a:t>
            </a:r>
            <a:endParaRPr lang="it-IT" sz="1400" b="1" dirty="0"/>
          </a:p>
          <a:p>
            <a:r>
              <a:rPr lang="it-IT" sz="1400" dirty="0"/>
              <a:t>Regione Lazio</a:t>
            </a:r>
          </a:p>
          <a:p>
            <a:r>
              <a:rPr lang="it-IT" sz="1400" b="1" dirty="0"/>
              <a:t>Daniela Esposito</a:t>
            </a:r>
          </a:p>
          <a:p>
            <a:r>
              <a:rPr lang="it-IT" sz="1400" dirty="0"/>
              <a:t>Sapienza Università di Roma</a:t>
            </a:r>
          </a:p>
          <a:p>
            <a:endParaRPr lang="it-IT" sz="1400" dirty="0"/>
          </a:p>
          <a:p>
            <a:endParaRPr lang="it-IT" sz="1400" dirty="0"/>
          </a:p>
        </p:txBody>
      </p:sp>
    </p:spTree>
    <p:extLst>
      <p:ext uri="{BB962C8B-B14F-4D97-AF65-F5344CB8AC3E}">
        <p14:creationId xmlns:p14="http://schemas.microsoft.com/office/powerpoint/2010/main" val="4063329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EA969-C515-3148-A984-5AF179122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861" y="99250"/>
            <a:ext cx="11261942" cy="1325563"/>
          </a:xfrm>
        </p:spPr>
        <p:txBody>
          <a:bodyPr>
            <a:normAutofit/>
          </a:bodyPr>
          <a:lstStyle/>
          <a:p>
            <a:r>
              <a:rPr lang="it-IT" sz="3600" dirty="0"/>
              <a:t>Stato di avanzamento, attività svolte e risultati conseguiti </a:t>
            </a:r>
            <a:r>
              <a:rPr lang="it-IT" sz="3600" b="1" i="1" dirty="0">
                <a:solidFill>
                  <a:schemeClr val="accent1">
                    <a:lumMod val="75000"/>
                  </a:schemeClr>
                </a:solidFill>
              </a:rPr>
              <a:t>- 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A401B-A44A-F343-BF81-E300686CA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6800" y="1635588"/>
            <a:ext cx="11111631" cy="1793412"/>
          </a:xfrm>
        </p:spPr>
        <p:txBody>
          <a:bodyPr/>
          <a:lstStyle/>
          <a:p>
            <a:pPr marL="514350" indent="-514350">
              <a:buFont typeface="Wingdings" pitchFamily="2" charset="2"/>
              <a:buAutoNum type="alphaUcParenR" startAt="2"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Contatti con istituzioni culturali e scientifiche e con enti territoriali per l’avvio di collaborazioni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7867F9C-13B4-9540-A101-420EBB94056D}"/>
              </a:ext>
            </a:extLst>
          </p:cNvPr>
          <p:cNvSpPr txBox="1"/>
          <p:nvPr/>
        </p:nvSpPr>
        <p:spPr>
          <a:xfrm>
            <a:off x="1565042" y="2702652"/>
            <a:ext cx="969514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it-IT" b="1" dirty="0"/>
              <a:t>ECOLE FRANCAISE DE ROME</a:t>
            </a:r>
          </a:p>
          <a:p>
            <a:pPr>
              <a:lnSpc>
                <a:spcPts val="2600"/>
              </a:lnSpc>
            </a:pPr>
            <a:r>
              <a:rPr lang="it-IT" b="1" dirty="0"/>
              <a:t>LIA-MEDITERRAPOLIS</a:t>
            </a:r>
          </a:p>
          <a:p>
            <a:pPr>
              <a:lnSpc>
                <a:spcPts val="2600"/>
              </a:lnSpc>
            </a:pPr>
            <a:r>
              <a:rPr lang="it-IT" b="1" dirty="0"/>
              <a:t>BRITISH SCHOOL OF ROME</a:t>
            </a:r>
          </a:p>
          <a:p>
            <a:pPr>
              <a:lnSpc>
                <a:spcPts val="2600"/>
              </a:lnSpc>
            </a:pPr>
            <a:r>
              <a:rPr lang="it-IT" b="1" dirty="0"/>
              <a:t>PARCO ARCHEOLOGICO DI OSTIA ANTICA</a:t>
            </a:r>
          </a:p>
          <a:p>
            <a:pPr>
              <a:lnSpc>
                <a:spcPts val="2600"/>
              </a:lnSpc>
            </a:pPr>
            <a:r>
              <a:rPr lang="it-IT" b="1" dirty="0"/>
              <a:t>ICCD</a:t>
            </a:r>
          </a:p>
          <a:p>
            <a:pPr>
              <a:lnSpc>
                <a:spcPts val="2600"/>
              </a:lnSpc>
            </a:pPr>
            <a:r>
              <a:rPr lang="it-IT" b="1" dirty="0"/>
              <a:t>ASR</a:t>
            </a:r>
          </a:p>
          <a:p>
            <a:pPr>
              <a:lnSpc>
                <a:spcPts val="2600"/>
              </a:lnSpc>
            </a:pPr>
            <a:r>
              <a:rPr lang="it-IT" b="1" dirty="0"/>
              <a:t>SOVRINTENDENZA CAPITOLINA AI BENI CULTURALI</a:t>
            </a:r>
          </a:p>
          <a:p>
            <a:pPr>
              <a:lnSpc>
                <a:spcPts val="2600"/>
              </a:lnSpc>
            </a:pPr>
            <a:r>
              <a:rPr lang="it-IT" b="1" dirty="0"/>
              <a:t>SOCIETA’ ROMANA DI STORIA PATRIA</a:t>
            </a:r>
          </a:p>
          <a:p>
            <a:pPr>
              <a:lnSpc>
                <a:spcPts val="2600"/>
              </a:lnSpc>
            </a:pPr>
            <a:r>
              <a:rPr lang="it-IT" b="1" dirty="0"/>
              <a:t>ASC</a:t>
            </a:r>
          </a:p>
          <a:p>
            <a:pPr>
              <a:lnSpc>
                <a:spcPts val="2600"/>
              </a:lnSpc>
            </a:pPr>
            <a:r>
              <a:rPr lang="it-IT" b="1" dirty="0"/>
              <a:t>MUNICIPIO X </a:t>
            </a:r>
          </a:p>
          <a:p>
            <a:pPr>
              <a:lnSpc>
                <a:spcPts val="2600"/>
              </a:lnSpc>
            </a:pPr>
            <a:r>
              <a:rPr lang="it-IT" b="1" dirty="0"/>
              <a:t>COMUNE DI FIUMICINO</a:t>
            </a:r>
          </a:p>
          <a:p>
            <a:pPr>
              <a:lnSpc>
                <a:spcPts val="2600"/>
              </a:lnSpc>
            </a:pPr>
            <a:r>
              <a:rPr lang="it-IT" b="1" dirty="0"/>
              <a:t>REGIONE LAZIO</a:t>
            </a:r>
          </a:p>
          <a:p>
            <a:endParaRPr lang="it-IT" b="1" dirty="0"/>
          </a:p>
          <a:p>
            <a:r>
              <a:rPr lang="it-IT" b="1" dirty="0"/>
              <a:t> 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2546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EA969-C515-3148-A984-5AF179122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861" y="99250"/>
            <a:ext cx="11261942" cy="1325563"/>
          </a:xfrm>
        </p:spPr>
        <p:txBody>
          <a:bodyPr>
            <a:normAutofit/>
          </a:bodyPr>
          <a:lstStyle/>
          <a:p>
            <a:r>
              <a:rPr lang="it-IT" sz="3600" dirty="0"/>
              <a:t>Stato di avanzamento, attività svolte e risultati conseguiti </a:t>
            </a:r>
            <a:r>
              <a:rPr lang="it-IT" sz="3600" b="1" i="1" dirty="0">
                <a:solidFill>
                  <a:schemeClr val="accent1">
                    <a:lumMod val="75000"/>
                  </a:schemeClr>
                </a:solidFill>
              </a:rPr>
              <a:t>- 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A401B-A44A-F343-BF81-E300686CA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635588"/>
            <a:ext cx="11111631" cy="1793412"/>
          </a:xfrm>
        </p:spPr>
        <p:txBody>
          <a:bodyPr/>
          <a:lstStyle/>
          <a:p>
            <a:pPr marL="514350" indent="-514350">
              <a:buFont typeface="Wingdings" pitchFamily="2" charset="2"/>
              <a:buAutoNum type="alphaUcParenR" startAt="3"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Bandi di borse di studio con articolazione multidisciplinare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7867F9C-13B4-9540-A101-420EBB94056D}"/>
              </a:ext>
            </a:extLst>
          </p:cNvPr>
          <p:cNvSpPr txBox="1"/>
          <p:nvPr/>
        </p:nvSpPr>
        <p:spPr>
          <a:xfrm>
            <a:off x="1000897" y="2294917"/>
            <a:ext cx="10948933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it-IT" b="1" dirty="0"/>
              <a:t>Aprile 2019</a:t>
            </a:r>
            <a:r>
              <a:rPr lang="it-IT" dirty="0"/>
              <a:t> – bando di n. </a:t>
            </a:r>
            <a:r>
              <a:rPr lang="it-IT" b="1" dirty="0"/>
              <a:t>4 borse di studio</a:t>
            </a:r>
            <a:r>
              <a:rPr lang="it-IT" dirty="0"/>
              <a:t>, articolato nelle seguenti aree tematiche:</a:t>
            </a:r>
          </a:p>
          <a:p>
            <a:pPr>
              <a:spcAft>
                <a:spcPts val="1200"/>
              </a:spcAft>
            </a:pPr>
            <a:r>
              <a:rPr lang="it-IT" dirty="0"/>
              <a:t>a) Raccolta ed elaborazione dati statistici e informazioni documentarie sulle trasformazioni del territorio e l’evoluzione degli insediamenti;</a:t>
            </a:r>
          </a:p>
          <a:p>
            <a:pPr>
              <a:spcAft>
                <a:spcPts val="1200"/>
              </a:spcAft>
            </a:pPr>
            <a:r>
              <a:rPr lang="it-IT" dirty="0"/>
              <a:t>b) Raccolta documentazione iconografica e documentaria sul territorio e gli insediamenti nel lungo periodo;</a:t>
            </a:r>
          </a:p>
          <a:p>
            <a:pPr>
              <a:spcAft>
                <a:spcPts val="1200"/>
              </a:spcAft>
            </a:pPr>
            <a:r>
              <a:rPr lang="it-IT" dirty="0"/>
              <a:t>c) Raccolta informazioni bibliografiche e indagini sulle fonti archivistiche;</a:t>
            </a:r>
          </a:p>
          <a:p>
            <a:r>
              <a:rPr lang="it-IT" dirty="0"/>
              <a:t>d) Raccolta ed elaborazione dati ambientali e indagini sul campo.</a:t>
            </a:r>
          </a:p>
          <a:p>
            <a:r>
              <a:rPr lang="it-IT" b="1" i="1" dirty="0"/>
              <a:t> </a:t>
            </a:r>
            <a:endParaRPr lang="it-IT" dirty="0"/>
          </a:p>
          <a:p>
            <a:r>
              <a:rPr lang="it-IT" dirty="0"/>
              <a:t> </a:t>
            </a:r>
          </a:p>
          <a:p>
            <a:pPr>
              <a:spcAft>
                <a:spcPts val="1200"/>
              </a:spcAft>
            </a:pPr>
            <a:r>
              <a:rPr lang="it-IT" b="1" dirty="0"/>
              <a:t>Ottobre 2019 </a:t>
            </a:r>
            <a:r>
              <a:rPr lang="it-IT" dirty="0"/>
              <a:t>– bando di n. </a:t>
            </a:r>
            <a:r>
              <a:rPr lang="it-IT" b="1" dirty="0"/>
              <a:t>2 borse di studio</a:t>
            </a:r>
            <a:r>
              <a:rPr lang="it-IT" dirty="0"/>
              <a:t>, articolato nelle seguenti aree tematiche:</a:t>
            </a:r>
          </a:p>
          <a:p>
            <a:pPr>
              <a:spcAft>
                <a:spcPts val="1200"/>
              </a:spcAft>
            </a:pPr>
            <a:r>
              <a:rPr lang="it-IT" dirty="0"/>
              <a:t>a) Caratteristiche floristico-vegetazionali delle aree ripariali del Tevere;</a:t>
            </a:r>
          </a:p>
          <a:p>
            <a:r>
              <a:rPr lang="it-IT" dirty="0"/>
              <a:t>b) Produzione editoriale e comunicazione.</a:t>
            </a:r>
          </a:p>
          <a:p>
            <a:r>
              <a:rPr lang="it-IT" b="1" dirty="0"/>
              <a:t> 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614754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EA969-C515-3148-A984-5AF179122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861" y="99250"/>
            <a:ext cx="11261942" cy="1325563"/>
          </a:xfrm>
        </p:spPr>
        <p:txBody>
          <a:bodyPr>
            <a:normAutofit/>
          </a:bodyPr>
          <a:lstStyle/>
          <a:p>
            <a:r>
              <a:rPr lang="it-IT" sz="3600" dirty="0"/>
              <a:t>Stato di avanzamento, attività svolte e risultati conseguiti </a:t>
            </a:r>
            <a:r>
              <a:rPr lang="it-IT" sz="3600" b="1" i="1" dirty="0">
                <a:solidFill>
                  <a:schemeClr val="accent1">
                    <a:lumMod val="75000"/>
                  </a:schemeClr>
                </a:solidFill>
              </a:rPr>
              <a:t>- 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A401B-A44A-F343-BF81-E300686CA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6800" y="1701480"/>
            <a:ext cx="11111631" cy="703648"/>
          </a:xfrm>
        </p:spPr>
        <p:txBody>
          <a:bodyPr/>
          <a:lstStyle/>
          <a:p>
            <a:pPr marL="514350" indent="-514350">
              <a:buFont typeface="Wingdings" pitchFamily="2" charset="2"/>
              <a:buAutoNum type="alphaUcParenR" startAt="4"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Avvio di ricerche di base su: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7867F9C-13B4-9540-A101-420EBB94056D}"/>
              </a:ext>
            </a:extLst>
          </p:cNvPr>
          <p:cNvSpPr txBox="1"/>
          <p:nvPr/>
        </p:nvSpPr>
        <p:spPr>
          <a:xfrm>
            <a:off x="1534250" y="2681795"/>
            <a:ext cx="6231887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95350" lvl="1" indent="-895350" fontAlgn="base">
              <a:lnSpc>
                <a:spcPct val="150000"/>
              </a:lnSpc>
            </a:pPr>
            <a:r>
              <a:rPr lang="it-IT" sz="2400" b="1" dirty="0"/>
              <a:t>D1) 	Ricerche bibliografiche, archivistiche e documentarie </a:t>
            </a:r>
          </a:p>
          <a:p>
            <a:pPr marL="895350" lvl="1" indent="-895350" fontAlgn="base">
              <a:lnSpc>
                <a:spcPct val="150000"/>
              </a:lnSpc>
            </a:pPr>
            <a:r>
              <a:rPr lang="it-IT" sz="2400" b="1" dirty="0"/>
              <a:t>D2)		Ricerche iconografiche e cartografiche</a:t>
            </a:r>
          </a:p>
          <a:p>
            <a:pPr marL="895350" lvl="1" indent="-895350" fontAlgn="base">
              <a:lnSpc>
                <a:spcPct val="150000"/>
              </a:lnSpc>
            </a:pPr>
            <a:r>
              <a:rPr lang="it-IT" sz="2400" b="1" dirty="0"/>
              <a:t>D3) 	Ricerche ambientali</a:t>
            </a:r>
          </a:p>
          <a:p>
            <a:pPr marL="895350" lvl="1" indent="-895350" fontAlgn="base">
              <a:lnSpc>
                <a:spcPct val="150000"/>
              </a:lnSpc>
            </a:pPr>
            <a:r>
              <a:rPr lang="it-IT" sz="2400" b="1" dirty="0"/>
              <a:t>D4) 	Costruzione di banche dati territoriali</a:t>
            </a:r>
          </a:p>
          <a:p>
            <a:pPr marL="11113" indent="-11113"/>
            <a:r>
              <a:rPr lang="it-IT" sz="2400" b="1" dirty="0"/>
              <a:t> </a:t>
            </a:r>
          </a:p>
        </p:txBody>
      </p:sp>
      <p:pic>
        <p:nvPicPr>
          <p:cNvPr id="5" name="Picture 4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57D30835-923A-4341-9D89-B002E4FEFE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6137" y="1128772"/>
            <a:ext cx="4425863" cy="5828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970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EA969-C515-3148-A984-5AF179122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861" y="99250"/>
            <a:ext cx="11261942" cy="1325563"/>
          </a:xfrm>
        </p:spPr>
        <p:txBody>
          <a:bodyPr>
            <a:normAutofit/>
          </a:bodyPr>
          <a:lstStyle/>
          <a:p>
            <a:r>
              <a:rPr lang="it-IT" sz="3600" dirty="0"/>
              <a:t>Ricerche bibliografiche, archivistiche e documentarie</a:t>
            </a:r>
            <a:r>
              <a:rPr lang="it-IT" sz="3600" dirty="0">
                <a:solidFill>
                  <a:srgbClr val="FF0000"/>
                </a:solidFill>
              </a:rPr>
              <a:t> </a:t>
            </a:r>
            <a:r>
              <a:rPr lang="it-IT" sz="3600" b="1" i="1" dirty="0"/>
              <a:t>– D1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A401B-A44A-F343-BF81-E300686CA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6800" y="1701480"/>
            <a:ext cx="11111631" cy="86635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Biblioteca Nazionale Centrale di Roma, Biblioteca dell’Istituto di Archeologia e Storia dell’Arte (</a:t>
            </a:r>
            <a:r>
              <a:rPr lang="it-IT" b="1" dirty="0" err="1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BiASA</a:t>
            </a:r>
            <a:r>
              <a:rPr lang="it-IT" b="1" dirty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) e Biblioteca del Parco Archeologico di Ostia Antica</a:t>
            </a:r>
            <a:endParaRPr lang="it-IT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7867F9C-13B4-9540-A101-420EBB94056D}"/>
              </a:ext>
            </a:extLst>
          </p:cNvPr>
          <p:cNvSpPr txBox="1"/>
          <p:nvPr/>
        </p:nvSpPr>
        <p:spPr>
          <a:xfrm>
            <a:off x="1534250" y="2681795"/>
            <a:ext cx="990201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400" dirty="0"/>
              <a:t>La </a:t>
            </a:r>
            <a:r>
              <a:rPr lang="it-IT" sz="2400" i="1" dirty="0"/>
              <a:t>Biblioteca Nazionale Centrale di Roma</a:t>
            </a:r>
            <a:r>
              <a:rPr lang="it-IT" sz="2400" dirty="0"/>
              <a:t> e la </a:t>
            </a:r>
            <a:r>
              <a:rPr lang="it-IT" sz="2400" i="1" dirty="0">
                <a:sym typeface="Wingdings" pitchFamily="2" charset="2"/>
              </a:rPr>
              <a:t>Biblioteca dell’Istituto di Archeologia e Storia dell’Arte (</a:t>
            </a:r>
            <a:r>
              <a:rPr lang="it-IT" sz="2400" i="1" dirty="0" err="1">
                <a:sym typeface="Wingdings" pitchFamily="2" charset="2"/>
              </a:rPr>
              <a:t>BiASA</a:t>
            </a:r>
            <a:r>
              <a:rPr lang="it-IT" sz="2400" i="1" dirty="0">
                <a:sym typeface="Wingdings" pitchFamily="2" charset="2"/>
              </a:rPr>
              <a:t>) </a:t>
            </a:r>
            <a:r>
              <a:rPr lang="it-IT" sz="2400" dirty="0"/>
              <a:t>presentano entrambe una vasta raccolta di testi monografici e di approfondimento sui temi oggetto della ricerca: trasformazioni urbanistiche, identitarie, storico-artistiche, socio-economiche e morfologiche dell’area territoriale segnata dal corso del fiume Tevere. </a:t>
            </a:r>
          </a:p>
          <a:p>
            <a:pPr algn="just"/>
            <a:endParaRPr lang="it-IT" sz="2400" dirty="0"/>
          </a:p>
          <a:p>
            <a:pPr algn="just"/>
            <a:r>
              <a:rPr lang="it-IT" sz="2400" dirty="0">
                <a:sym typeface="Wingdings" pitchFamily="2" charset="2"/>
              </a:rPr>
              <a:t>La </a:t>
            </a:r>
            <a:r>
              <a:rPr lang="it-IT" sz="2400" i="1" dirty="0">
                <a:sym typeface="Wingdings" pitchFamily="2" charset="2"/>
              </a:rPr>
              <a:t>Biblioteca del Parco Archeologico di Ostia Antica </a:t>
            </a:r>
            <a:r>
              <a:rPr lang="it-IT" sz="2400" dirty="0">
                <a:sym typeface="Wingdings" pitchFamily="2" charset="2"/>
              </a:rPr>
              <a:t>presenta in particolare testi storici e pubblicazioni di carattere scientifico sul territorio ostiense.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2563740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EA969-C515-3148-A984-5AF179122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861" y="99250"/>
            <a:ext cx="11261942" cy="1325563"/>
          </a:xfrm>
        </p:spPr>
        <p:txBody>
          <a:bodyPr>
            <a:normAutofit/>
          </a:bodyPr>
          <a:lstStyle/>
          <a:p>
            <a:r>
              <a:rPr lang="it-IT" sz="3600" dirty="0"/>
              <a:t>Ricerche bibliografiche, archivistiche e documentarie</a:t>
            </a:r>
            <a:r>
              <a:rPr lang="it-IT" sz="3600" dirty="0">
                <a:solidFill>
                  <a:srgbClr val="FF0000"/>
                </a:solidFill>
              </a:rPr>
              <a:t> </a:t>
            </a:r>
            <a:r>
              <a:rPr lang="it-IT" sz="3600" b="1" i="1" dirty="0"/>
              <a:t>– D1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A401B-A44A-F343-BF81-E300686CA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2835" y="1336762"/>
            <a:ext cx="11111631" cy="8663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600" b="1" dirty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Indicatori desunti da varie fonti ufficiali on-line; ISTAT, Comuni di Roma e Fiumicino, Ispra, Regione Lazio, ecc..</a:t>
            </a:r>
            <a:endParaRPr lang="it-IT" sz="2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Picture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692605D8-9855-4648-8071-0BC0F43160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42" y="2188901"/>
            <a:ext cx="8250061" cy="4137821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799BED5B-B39D-B64E-95ED-1220CC04ED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9983" y="3429000"/>
            <a:ext cx="7357331" cy="340936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EFB4C07A-8A13-DC48-B95B-F1A88C0FF3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3398" y="2285977"/>
            <a:ext cx="7517238" cy="30915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39428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EA969-C515-3148-A984-5AF179122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861" y="99250"/>
            <a:ext cx="11261942" cy="1325563"/>
          </a:xfrm>
        </p:spPr>
        <p:txBody>
          <a:bodyPr>
            <a:normAutofit/>
          </a:bodyPr>
          <a:lstStyle/>
          <a:p>
            <a:r>
              <a:rPr lang="it-IT" sz="3600" dirty="0"/>
              <a:t>Ricerche iconografiche e cartografiche</a:t>
            </a:r>
            <a:r>
              <a:rPr lang="it-IT" sz="3600" dirty="0">
                <a:solidFill>
                  <a:srgbClr val="FF0000"/>
                </a:solidFill>
              </a:rPr>
              <a:t> </a:t>
            </a:r>
            <a:r>
              <a:rPr lang="it-IT" sz="3600" b="1" i="1" dirty="0"/>
              <a:t>– D2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A401B-A44A-F343-BF81-E300686CA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861" y="1502036"/>
            <a:ext cx="11111631" cy="703648"/>
          </a:xfrm>
        </p:spPr>
        <p:txBody>
          <a:bodyPr/>
          <a:lstStyle/>
          <a:p>
            <a:pPr marL="0" indent="0">
              <a:buNone/>
            </a:pPr>
            <a:r>
              <a:rPr lang="it-IT" sz="2600" b="1" dirty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Istituto Centrale per il Catalogo e la Documentazione (ICCD-</a:t>
            </a:r>
            <a:r>
              <a:rPr lang="it-IT" sz="2600" b="1" dirty="0" err="1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MiBACT</a:t>
            </a:r>
            <a:r>
              <a:rPr lang="it-IT" sz="2600" b="1" dirty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)</a:t>
            </a:r>
            <a:endParaRPr lang="it-IT" sz="2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Segnaposto contenuto 2">
            <a:extLst>
              <a:ext uri="{FF2B5EF4-FFF2-40B4-BE49-F238E27FC236}">
                <a16:creationId xmlns:a16="http://schemas.microsoft.com/office/drawing/2014/main" id="{A4264156-E985-CF4C-A2B3-2A771E6688F2}"/>
              </a:ext>
            </a:extLst>
          </p:cNvPr>
          <p:cNvSpPr txBox="1">
            <a:spLocks/>
          </p:cNvSpPr>
          <p:nvPr/>
        </p:nvSpPr>
        <p:spPr>
          <a:xfrm>
            <a:off x="818861" y="2456426"/>
            <a:ext cx="3151890" cy="40946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113" indent="-11113">
              <a:buFont typeface="Arial" panose="020B0604020202020204" pitchFamily="34" charset="0"/>
              <a:buNone/>
            </a:pPr>
            <a:r>
              <a:rPr lang="it-IT" sz="2400" dirty="0"/>
              <a:t>Consultazione di inventari cartacei e digitali sul materiale fotografico riguardante le aree di interesse territoriale, ossia Fondo </a:t>
            </a:r>
            <a:r>
              <a:rPr lang="it-IT" sz="2400" dirty="0" err="1"/>
              <a:t>Fotocielo</a:t>
            </a:r>
            <a:r>
              <a:rPr lang="it-IT" sz="2400" dirty="0"/>
              <a:t> (1952-1984) e banca dati SAGID (fine XIX°-XX° secolo).</a:t>
            </a:r>
          </a:p>
        </p:txBody>
      </p:sp>
      <p:pic>
        <p:nvPicPr>
          <p:cNvPr id="7" name="Picture 2" descr="C:\Users\Sushi\Desktop\TRA ROMA E IL MARE\ICCD - GFN\TEVERE\FB005756_11.tiff">
            <a:extLst>
              <a:ext uri="{FF2B5EF4-FFF2-40B4-BE49-F238E27FC236}">
                <a16:creationId xmlns:a16="http://schemas.microsoft.com/office/drawing/2014/main" id="{03757216-ED04-F440-864C-EB1C179CF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4910" y="2504932"/>
            <a:ext cx="2592287" cy="3455976"/>
          </a:xfrm>
          <a:prstGeom prst="rect">
            <a:avLst/>
          </a:prstGeom>
          <a:noFill/>
        </p:spPr>
      </p:pic>
      <p:pic>
        <p:nvPicPr>
          <p:cNvPr id="8" name="Picture 3" descr="C:\Users\Sushi\Desktop\TRA ROMA E IL MARE\ICCD - GFN\FIUMICINO FREGENE MACCARESE\FFC008616.PNG">
            <a:extLst>
              <a:ext uri="{FF2B5EF4-FFF2-40B4-BE49-F238E27FC236}">
                <a16:creationId xmlns:a16="http://schemas.microsoft.com/office/drawing/2014/main" id="{A5263EA7-4CE8-AD41-9EFB-7429FD44F4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9838" y="2504933"/>
            <a:ext cx="4720653" cy="3379646"/>
          </a:xfrm>
          <a:prstGeom prst="rect">
            <a:avLst/>
          </a:prstGeom>
          <a:noFill/>
        </p:spPr>
      </p:pic>
      <p:sp>
        <p:nvSpPr>
          <p:cNvPr id="9" name="CasellaDiTesto 7">
            <a:extLst>
              <a:ext uri="{FF2B5EF4-FFF2-40B4-BE49-F238E27FC236}">
                <a16:creationId xmlns:a16="http://schemas.microsoft.com/office/drawing/2014/main" id="{B2ABD9AC-068E-454A-A332-8CD7E29B8A18}"/>
              </a:ext>
            </a:extLst>
          </p:cNvPr>
          <p:cNvSpPr txBox="1"/>
          <p:nvPr/>
        </p:nvSpPr>
        <p:spPr>
          <a:xfrm>
            <a:off x="4072901" y="6033325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i="1" dirty="0"/>
              <a:t>Alluvioni del Tevere, Piazza della Rotonda</a:t>
            </a:r>
            <a:r>
              <a:rPr lang="it-IT" sz="1200" dirty="0"/>
              <a:t>, 1900-1915; Fondo Becchetti, </a:t>
            </a:r>
            <a:r>
              <a:rPr lang="it-IT" sz="1200" dirty="0" err="1"/>
              <a:t>Inv</a:t>
            </a:r>
            <a:r>
              <a:rPr lang="it-IT" sz="1200" dirty="0"/>
              <a:t>. FB005756_11</a:t>
            </a:r>
          </a:p>
        </p:txBody>
      </p:sp>
      <p:sp>
        <p:nvSpPr>
          <p:cNvPr id="10" name="CasellaDiTesto 8">
            <a:extLst>
              <a:ext uri="{FF2B5EF4-FFF2-40B4-BE49-F238E27FC236}">
                <a16:creationId xmlns:a16="http://schemas.microsoft.com/office/drawing/2014/main" id="{714C0BC9-0D07-DA44-8807-E6F327209FD4}"/>
              </a:ext>
            </a:extLst>
          </p:cNvPr>
          <p:cNvSpPr txBox="1"/>
          <p:nvPr/>
        </p:nvSpPr>
        <p:spPr>
          <a:xfrm>
            <a:off x="7209839" y="5984479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i="1" dirty="0"/>
              <a:t>Porto e chiesa di Fiumicino</a:t>
            </a:r>
            <a:r>
              <a:rPr lang="it-IT" sz="1200" dirty="0"/>
              <a:t>, cartolina, 1938; Ferro </a:t>
            </a:r>
            <a:r>
              <a:rPr lang="it-IT" sz="1200" dirty="0" err="1"/>
              <a:t>Candilera</a:t>
            </a:r>
            <a:r>
              <a:rPr lang="it-IT" sz="1200" dirty="0"/>
              <a:t>, </a:t>
            </a:r>
            <a:r>
              <a:rPr lang="it-IT" sz="1200" dirty="0" err="1"/>
              <a:t>Inv</a:t>
            </a:r>
            <a:r>
              <a:rPr lang="it-IT" sz="1200" dirty="0"/>
              <a:t>. FFC008616</a:t>
            </a:r>
          </a:p>
        </p:txBody>
      </p:sp>
    </p:spTree>
    <p:extLst>
      <p:ext uri="{BB962C8B-B14F-4D97-AF65-F5344CB8AC3E}">
        <p14:creationId xmlns:p14="http://schemas.microsoft.com/office/powerpoint/2010/main" val="26280442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EA969-C515-3148-A984-5AF179122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861" y="99250"/>
            <a:ext cx="11261942" cy="1325563"/>
          </a:xfrm>
        </p:spPr>
        <p:txBody>
          <a:bodyPr>
            <a:normAutofit/>
          </a:bodyPr>
          <a:lstStyle/>
          <a:p>
            <a:r>
              <a:rPr lang="it-IT" sz="3600" dirty="0"/>
              <a:t>Ricerche iconografiche e cartografiche</a:t>
            </a:r>
            <a:r>
              <a:rPr lang="it-IT" sz="3600" dirty="0">
                <a:solidFill>
                  <a:srgbClr val="FF0000"/>
                </a:solidFill>
              </a:rPr>
              <a:t> </a:t>
            </a:r>
            <a:r>
              <a:rPr lang="it-IT" sz="3600" b="1" i="1" dirty="0"/>
              <a:t>– D2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A401B-A44A-F343-BF81-E300686CA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861" y="1502036"/>
            <a:ext cx="11111631" cy="703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600" b="1" dirty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Fototeca della </a:t>
            </a:r>
            <a:r>
              <a:rPr lang="it-IT" sz="2600" b="1" dirty="0" err="1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Bibliotheca</a:t>
            </a:r>
            <a:r>
              <a:rPr lang="it-IT" sz="2600" b="1" dirty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Hertziana – Max </a:t>
            </a:r>
            <a:r>
              <a:rPr lang="it-IT" sz="2600" b="1" dirty="0" err="1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Planck</a:t>
            </a:r>
            <a:r>
              <a:rPr lang="it-IT" sz="2600" b="1" dirty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it-IT" sz="2600" b="1" dirty="0" err="1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Institute</a:t>
            </a:r>
            <a:r>
              <a:rPr lang="it-IT" sz="2600" b="1" dirty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for Art </a:t>
            </a:r>
            <a:r>
              <a:rPr lang="it-IT" sz="2600" b="1" dirty="0" err="1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History</a:t>
            </a:r>
            <a:endParaRPr lang="it-IT" sz="2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Segnaposto contenuto 2">
            <a:extLst>
              <a:ext uri="{FF2B5EF4-FFF2-40B4-BE49-F238E27FC236}">
                <a16:creationId xmlns:a16="http://schemas.microsoft.com/office/drawing/2014/main" id="{A4264156-E985-CF4C-A2B3-2A771E6688F2}"/>
              </a:ext>
            </a:extLst>
          </p:cNvPr>
          <p:cNvSpPr txBox="1">
            <a:spLocks/>
          </p:cNvSpPr>
          <p:nvPr/>
        </p:nvSpPr>
        <p:spPr>
          <a:xfrm>
            <a:off x="818861" y="2456426"/>
            <a:ext cx="3151890" cy="40946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113" indent="0">
              <a:buNone/>
            </a:pPr>
            <a:r>
              <a:rPr lang="it-IT" sz="2400" dirty="0"/>
              <a:t>Consultazione dell’archivio fotografico suddiviso in fascicoli ordinati per aree tematiche e territoriali: Tevere, Piante e Vedute, Fortificazioni, Rioni, Castel Sant’Angelo, Castel </a:t>
            </a:r>
            <a:r>
              <a:rPr lang="it-IT" sz="2400" dirty="0" err="1"/>
              <a:t>Fusano</a:t>
            </a:r>
            <a:r>
              <a:rPr lang="it-IT" sz="2400" dirty="0"/>
              <a:t>, Ostia, Fiumicino.</a:t>
            </a:r>
          </a:p>
        </p:txBody>
      </p:sp>
      <p:pic>
        <p:nvPicPr>
          <p:cNvPr id="11" name="Picture 2" descr="C:\Users\Sushi\Desktop\TRA ROMA E IL MARE\BIBLIOTECA FOTOTECA HERTZIANA\1742_2_Prelati_20190801-8_Inv 071451.jpg">
            <a:extLst>
              <a:ext uri="{FF2B5EF4-FFF2-40B4-BE49-F238E27FC236}">
                <a16:creationId xmlns:a16="http://schemas.microsoft.com/office/drawing/2014/main" id="{4FF3CF34-C822-BD4E-8061-F9AE41F783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2013" t="7115" r="11430" b="16042"/>
          <a:stretch>
            <a:fillRect/>
          </a:stretch>
        </p:blipFill>
        <p:spPr bwMode="auto">
          <a:xfrm>
            <a:off x="4042759" y="2331628"/>
            <a:ext cx="3039004" cy="3816424"/>
          </a:xfrm>
          <a:prstGeom prst="rect">
            <a:avLst/>
          </a:prstGeom>
          <a:noFill/>
        </p:spPr>
      </p:pic>
      <p:sp>
        <p:nvSpPr>
          <p:cNvPr id="12" name="CasellaDiTesto 5">
            <a:extLst>
              <a:ext uri="{FF2B5EF4-FFF2-40B4-BE49-F238E27FC236}">
                <a16:creationId xmlns:a16="http://schemas.microsoft.com/office/drawing/2014/main" id="{A772F9BB-8655-0843-BBB4-F4174EDC527D}"/>
              </a:ext>
            </a:extLst>
          </p:cNvPr>
          <p:cNvSpPr txBox="1"/>
          <p:nvPr/>
        </p:nvSpPr>
        <p:spPr>
          <a:xfrm>
            <a:off x="3970751" y="6148053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 err="1"/>
              <a:t>Ashby-Du</a:t>
            </a:r>
            <a:r>
              <a:rPr lang="it-IT" sz="1200" dirty="0"/>
              <a:t> </a:t>
            </a:r>
            <a:r>
              <a:rPr lang="it-IT" sz="1200" dirty="0" err="1"/>
              <a:t>Pérac</a:t>
            </a:r>
            <a:r>
              <a:rPr lang="it-IT" sz="1200" dirty="0"/>
              <a:t>, </a:t>
            </a:r>
            <a:r>
              <a:rPr lang="it-IT" sz="1200" i="1" dirty="0"/>
              <a:t>L’isola </a:t>
            </a:r>
            <a:r>
              <a:rPr lang="it-IT" sz="1200" i="1" dirty="0" err="1"/>
              <a:t>teveriana</a:t>
            </a:r>
            <a:r>
              <a:rPr lang="it-IT" sz="1200" dirty="0"/>
              <a:t>, 1581; </a:t>
            </a:r>
            <a:br>
              <a:rPr lang="it-IT" sz="1200" dirty="0"/>
            </a:br>
            <a:r>
              <a:rPr lang="it-IT" sz="1200" dirty="0"/>
              <a:t>Foto </a:t>
            </a:r>
            <a:r>
              <a:rPr lang="it-IT" sz="1200" dirty="0" err="1"/>
              <a:t>Hutzel</a:t>
            </a:r>
            <a:r>
              <a:rPr lang="it-IT" sz="1200" dirty="0"/>
              <a:t>, </a:t>
            </a:r>
            <a:r>
              <a:rPr lang="it-IT" sz="1200" dirty="0" err="1"/>
              <a:t>Inv</a:t>
            </a:r>
            <a:r>
              <a:rPr lang="it-IT" sz="1200" dirty="0"/>
              <a:t>. 071451</a:t>
            </a:r>
          </a:p>
        </p:txBody>
      </p:sp>
      <p:pic>
        <p:nvPicPr>
          <p:cNvPr id="13" name="Picture 3" descr="C:\Users\Sushi\Desktop\TRA ROMA E IL MARE\BIBLIOTECA FOTOTECA HERTZIANA\1739_2_Prelati_20190731-10_Inv 255871.jpg">
            <a:extLst>
              <a:ext uri="{FF2B5EF4-FFF2-40B4-BE49-F238E27FC236}">
                <a16:creationId xmlns:a16="http://schemas.microsoft.com/office/drawing/2014/main" id="{C88229A7-0A0D-8149-975D-3D46E07EE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l="26213" t="23978" r="23818" b="27364"/>
          <a:stretch>
            <a:fillRect/>
          </a:stretch>
        </p:blipFill>
        <p:spPr bwMode="auto">
          <a:xfrm>
            <a:off x="7355127" y="2331628"/>
            <a:ext cx="4392488" cy="3024336"/>
          </a:xfrm>
          <a:prstGeom prst="rect">
            <a:avLst/>
          </a:prstGeom>
          <a:noFill/>
        </p:spPr>
      </p:pic>
      <p:sp>
        <p:nvSpPr>
          <p:cNvPr id="14" name="CasellaDiTesto 7">
            <a:extLst>
              <a:ext uri="{FF2B5EF4-FFF2-40B4-BE49-F238E27FC236}">
                <a16:creationId xmlns:a16="http://schemas.microsoft.com/office/drawing/2014/main" id="{15121A72-BC26-814D-92A0-46F5C5041F21}"/>
              </a:ext>
            </a:extLst>
          </p:cNvPr>
          <p:cNvSpPr txBox="1"/>
          <p:nvPr/>
        </p:nvSpPr>
        <p:spPr>
          <a:xfrm>
            <a:off x="7283119" y="5427973"/>
            <a:ext cx="4392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Gaspare </a:t>
            </a:r>
            <a:r>
              <a:rPr lang="it-IT" sz="1200" dirty="0" err="1"/>
              <a:t>Vanvitelli</a:t>
            </a:r>
            <a:r>
              <a:rPr lang="it-IT" sz="1200" dirty="0"/>
              <a:t>, </a:t>
            </a:r>
            <a:r>
              <a:rPr lang="it-IT" sz="1200" i="1" dirty="0"/>
              <a:t>Il porto di </a:t>
            </a:r>
            <a:r>
              <a:rPr lang="it-IT" sz="1200" i="1" dirty="0" err="1"/>
              <a:t>Ripetta</a:t>
            </a:r>
            <a:r>
              <a:rPr lang="it-IT" sz="1200" dirty="0"/>
              <a:t>, </a:t>
            </a:r>
            <a:r>
              <a:rPr lang="it-IT" sz="1200" dirty="0" err="1"/>
              <a:t>XVIII°</a:t>
            </a:r>
            <a:r>
              <a:rPr lang="it-IT" sz="1200" dirty="0"/>
              <a:t> secolo; Collezione </a:t>
            </a:r>
            <a:r>
              <a:rPr lang="it-IT" sz="1200" dirty="0" err="1"/>
              <a:t>Pamphjli</a:t>
            </a:r>
            <a:r>
              <a:rPr lang="it-IT" sz="1200" dirty="0"/>
              <a:t>, </a:t>
            </a:r>
            <a:r>
              <a:rPr lang="it-IT" sz="1200" dirty="0" err="1"/>
              <a:t>Inv</a:t>
            </a:r>
            <a:r>
              <a:rPr lang="it-IT" sz="1200" dirty="0"/>
              <a:t>. 255871</a:t>
            </a:r>
          </a:p>
        </p:txBody>
      </p:sp>
    </p:spTree>
    <p:extLst>
      <p:ext uri="{BB962C8B-B14F-4D97-AF65-F5344CB8AC3E}">
        <p14:creationId xmlns:p14="http://schemas.microsoft.com/office/powerpoint/2010/main" val="282592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EA969-C515-3148-A984-5AF179122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861" y="99250"/>
            <a:ext cx="11261942" cy="1325563"/>
          </a:xfrm>
        </p:spPr>
        <p:txBody>
          <a:bodyPr>
            <a:normAutofit/>
          </a:bodyPr>
          <a:lstStyle/>
          <a:p>
            <a:r>
              <a:rPr lang="it-IT" sz="3600" dirty="0"/>
              <a:t>Ricerche iconografiche e cartografiche </a:t>
            </a:r>
            <a:r>
              <a:rPr lang="it-IT" sz="3600" b="1" i="1" dirty="0"/>
              <a:t>– D2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A401B-A44A-F343-BF81-E300686CA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861" y="1502036"/>
            <a:ext cx="11111631" cy="703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600" b="1" dirty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Archivio Fotografico e Archivio Disegni del Parco Archeologico di Ostia Antica</a:t>
            </a:r>
            <a:endParaRPr lang="it-IT" sz="2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Segnaposto contenuto 2">
            <a:extLst>
              <a:ext uri="{FF2B5EF4-FFF2-40B4-BE49-F238E27FC236}">
                <a16:creationId xmlns:a16="http://schemas.microsoft.com/office/drawing/2014/main" id="{A4264156-E985-CF4C-A2B3-2A771E6688F2}"/>
              </a:ext>
            </a:extLst>
          </p:cNvPr>
          <p:cNvSpPr txBox="1">
            <a:spLocks/>
          </p:cNvSpPr>
          <p:nvPr/>
        </p:nvSpPr>
        <p:spPr>
          <a:xfrm>
            <a:off x="818861" y="2456426"/>
            <a:ext cx="3151890" cy="40946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113" indent="0">
              <a:buNone/>
            </a:pPr>
            <a:r>
              <a:rPr lang="it-IT" sz="2400" dirty="0"/>
              <a:t>Consultazione degli archivi cartacei ordinati per aree territoriali, ambientali e archeologiche: vedute generali, argini del Tevere, eventi atmosferici, Regioni varie dell’area archeologica di Ostia Antica e </a:t>
            </a:r>
            <a:r>
              <a:rPr lang="it-IT" sz="2400" dirty="0" err="1"/>
              <a:t>Portus</a:t>
            </a:r>
            <a:r>
              <a:rPr lang="it-IT" sz="2400" dirty="0"/>
              <a:t>.</a:t>
            </a:r>
          </a:p>
        </p:txBody>
      </p:sp>
      <p:pic>
        <p:nvPicPr>
          <p:cNvPr id="9" name="Picture 2" descr="C:\Users\Sushi\Desktop\TRA ROMA E IL MARE\PA OANT Archivio Fotografico\B_4132.jpg">
            <a:extLst>
              <a:ext uri="{FF2B5EF4-FFF2-40B4-BE49-F238E27FC236}">
                <a16:creationId xmlns:a16="http://schemas.microsoft.com/office/drawing/2014/main" id="{7DAEA841-2CD1-1C4D-869D-6A9A803E7F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7550" t="15685" r="6746" b="17092"/>
          <a:stretch>
            <a:fillRect/>
          </a:stretch>
        </p:blipFill>
        <p:spPr bwMode="auto">
          <a:xfrm>
            <a:off x="4015907" y="2979700"/>
            <a:ext cx="4039649" cy="2376264"/>
          </a:xfrm>
          <a:prstGeom prst="rect">
            <a:avLst/>
          </a:prstGeom>
          <a:noFill/>
        </p:spPr>
      </p:pic>
      <p:pic>
        <p:nvPicPr>
          <p:cNvPr id="10" name="Picture 3" descr="C:\Users\Sushi\Desktop\TRA ROMA E IL MARE\PA OANT Archivio Fotografico\B_2589.jpg">
            <a:extLst>
              <a:ext uri="{FF2B5EF4-FFF2-40B4-BE49-F238E27FC236}">
                <a16:creationId xmlns:a16="http://schemas.microsoft.com/office/drawing/2014/main" id="{B434187C-A13D-C146-9BAE-416E33500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l="2941" t="2435" b="5332"/>
          <a:stretch>
            <a:fillRect/>
          </a:stretch>
        </p:blipFill>
        <p:spPr bwMode="auto">
          <a:xfrm>
            <a:off x="8336387" y="2979700"/>
            <a:ext cx="3744416" cy="2666478"/>
          </a:xfrm>
          <a:prstGeom prst="rect">
            <a:avLst/>
          </a:prstGeom>
          <a:noFill/>
        </p:spPr>
      </p:pic>
      <p:sp>
        <p:nvSpPr>
          <p:cNvPr id="15" name="CasellaDiTesto 5">
            <a:extLst>
              <a:ext uri="{FF2B5EF4-FFF2-40B4-BE49-F238E27FC236}">
                <a16:creationId xmlns:a16="http://schemas.microsoft.com/office/drawing/2014/main" id="{A13F3BB4-3C2D-084D-9944-58829F799C8B}"/>
              </a:ext>
            </a:extLst>
          </p:cNvPr>
          <p:cNvSpPr txBox="1"/>
          <p:nvPr/>
        </p:nvSpPr>
        <p:spPr>
          <a:xfrm>
            <a:off x="3943899" y="5427973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 err="1"/>
              <a:t>Étienne</a:t>
            </a:r>
            <a:r>
              <a:rPr lang="it-IT" sz="1200" dirty="0"/>
              <a:t> </a:t>
            </a:r>
            <a:r>
              <a:rPr lang="it-IT" sz="1200" dirty="0" err="1"/>
              <a:t>Dupérac</a:t>
            </a:r>
            <a:r>
              <a:rPr lang="it-IT" sz="1200" dirty="0"/>
              <a:t>, </a:t>
            </a:r>
            <a:r>
              <a:rPr lang="it-IT" sz="1200" i="1" dirty="0"/>
              <a:t>Porto di Claudio e Traiano</a:t>
            </a:r>
            <a:r>
              <a:rPr lang="it-IT" sz="1200" dirty="0"/>
              <a:t>, incisione, 1575; </a:t>
            </a:r>
            <a:r>
              <a:rPr lang="it-IT" sz="1200" dirty="0" err="1"/>
              <a:t>Inv</a:t>
            </a:r>
            <a:r>
              <a:rPr lang="it-IT" sz="1200" dirty="0"/>
              <a:t>. 16808 </a:t>
            </a:r>
          </a:p>
        </p:txBody>
      </p:sp>
      <p:sp>
        <p:nvSpPr>
          <p:cNvPr id="16" name="CasellaDiTesto 6">
            <a:extLst>
              <a:ext uri="{FF2B5EF4-FFF2-40B4-BE49-F238E27FC236}">
                <a16:creationId xmlns:a16="http://schemas.microsoft.com/office/drawing/2014/main" id="{84417003-82FE-5146-B2B2-67DAFC66FDE3}"/>
              </a:ext>
            </a:extLst>
          </p:cNvPr>
          <p:cNvSpPr txBox="1"/>
          <p:nvPr/>
        </p:nvSpPr>
        <p:spPr>
          <a:xfrm>
            <a:off x="8264379" y="5716005"/>
            <a:ext cx="36724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i="1" dirty="0"/>
              <a:t>Allagamento del Teatro di Ostia Antica</a:t>
            </a:r>
            <a:r>
              <a:rPr lang="it-IT" sz="1200" dirty="0"/>
              <a:t>, 1938; </a:t>
            </a:r>
            <a:r>
              <a:rPr lang="it-IT" sz="1200" dirty="0" err="1"/>
              <a:t>Inv</a:t>
            </a:r>
            <a:r>
              <a:rPr lang="it-IT" sz="1200" dirty="0"/>
              <a:t>. 5478</a:t>
            </a:r>
          </a:p>
        </p:txBody>
      </p:sp>
    </p:spTree>
    <p:extLst>
      <p:ext uri="{BB962C8B-B14F-4D97-AF65-F5344CB8AC3E}">
        <p14:creationId xmlns:p14="http://schemas.microsoft.com/office/powerpoint/2010/main" val="20389468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EA969-C515-3148-A984-5AF179122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861" y="99250"/>
            <a:ext cx="11261942" cy="1325563"/>
          </a:xfrm>
        </p:spPr>
        <p:txBody>
          <a:bodyPr>
            <a:normAutofit/>
          </a:bodyPr>
          <a:lstStyle/>
          <a:p>
            <a:r>
              <a:rPr lang="it-IT" sz="3600" dirty="0"/>
              <a:t>Ricerche ambientali </a:t>
            </a:r>
            <a:r>
              <a:rPr lang="it-IT" sz="3600" b="1" i="1" dirty="0"/>
              <a:t>– D3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A401B-A44A-F343-BF81-E300686CA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6800" y="1701480"/>
            <a:ext cx="11111631" cy="703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Raccolta ed elaborazione dati ambientali e indagini sul campo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7867F9C-13B4-9540-A101-420EBB94056D}"/>
              </a:ext>
            </a:extLst>
          </p:cNvPr>
          <p:cNvSpPr txBox="1"/>
          <p:nvPr/>
        </p:nvSpPr>
        <p:spPr>
          <a:xfrm>
            <a:off x="901020" y="2292524"/>
            <a:ext cx="70404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3" lvl="1" indent="-11113" fontAlgn="base"/>
            <a:r>
              <a:rPr lang="it-IT" dirty="0"/>
              <a:t>OBIETTIVO: studiare la componente floristica legata alla presenza del sistema fluviale nel tratto di collegamento tra la città di Roma e la foce del Tevere</a:t>
            </a:r>
            <a:r>
              <a:rPr lang="it-IT" sz="2400" dirty="0"/>
              <a:t> </a:t>
            </a:r>
            <a:r>
              <a:rPr lang="it-IT" sz="2400" b="1" dirty="0"/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6CCB40-E4B1-D745-81A5-45082A3A1ED5}"/>
              </a:ext>
            </a:extLst>
          </p:cNvPr>
          <p:cNvPicPr/>
          <p:nvPr/>
        </p:nvPicPr>
        <p:blipFill>
          <a:blip r:embed="rId2" cstate="print">
            <a:lum bright="16000" contrast="28000"/>
          </a:blip>
          <a:stretch>
            <a:fillRect/>
          </a:stretch>
        </p:blipFill>
        <p:spPr>
          <a:xfrm>
            <a:off x="8843375" y="2053304"/>
            <a:ext cx="3125056" cy="21365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58241F-6AAE-2848-9044-1CD2762706A3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2343" y="3610425"/>
            <a:ext cx="4276090" cy="30232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4CFD45-DFEE-7F46-B49B-F91037931E5A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094316" y="3598721"/>
            <a:ext cx="4275455" cy="3022600"/>
          </a:xfrm>
          <a:prstGeom prst="rect">
            <a:avLst/>
          </a:prstGeom>
        </p:spPr>
      </p:pic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28BE1CB4-67A6-384C-AA17-3CF1856742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17201829"/>
              </p:ext>
            </p:extLst>
          </p:nvPr>
        </p:nvGraphicFramePr>
        <p:xfrm>
          <a:off x="9217260" y="4189826"/>
          <a:ext cx="2745288" cy="22356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FF7D8B7-0F48-094D-ADA1-C20DCD3082E8}"/>
              </a:ext>
            </a:extLst>
          </p:cNvPr>
          <p:cNvSpPr txBox="1"/>
          <p:nvPr/>
        </p:nvSpPr>
        <p:spPr>
          <a:xfrm>
            <a:off x="9610290" y="6358489"/>
            <a:ext cx="21123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/>
              <a:t>Spettro delle forme biologiche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C53B52-3E5D-5A49-9A78-463B84689028}"/>
              </a:ext>
            </a:extLst>
          </p:cNvPr>
          <p:cNvSpPr txBox="1"/>
          <p:nvPr/>
        </p:nvSpPr>
        <p:spPr>
          <a:xfrm>
            <a:off x="5132255" y="6585949"/>
            <a:ext cx="14469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/>
              <a:t>Punti di rilevamento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FFC675E-8E6F-794E-B932-69630F120C36}"/>
              </a:ext>
            </a:extLst>
          </p:cNvPr>
          <p:cNvSpPr txBox="1"/>
          <p:nvPr/>
        </p:nvSpPr>
        <p:spPr>
          <a:xfrm>
            <a:off x="850282" y="6593775"/>
            <a:ext cx="1535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/>
              <a:t>Suddivisione dell’area</a:t>
            </a:r>
          </a:p>
        </p:txBody>
      </p:sp>
    </p:spTree>
    <p:extLst>
      <p:ext uri="{BB962C8B-B14F-4D97-AF65-F5344CB8AC3E}">
        <p14:creationId xmlns:p14="http://schemas.microsoft.com/office/powerpoint/2010/main" val="2816492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EA969-C515-3148-A984-5AF179122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861" y="99250"/>
            <a:ext cx="11261942" cy="1325563"/>
          </a:xfrm>
        </p:spPr>
        <p:txBody>
          <a:bodyPr>
            <a:normAutofit/>
          </a:bodyPr>
          <a:lstStyle/>
          <a:p>
            <a:r>
              <a:rPr lang="it-IT" sz="3600" dirty="0"/>
              <a:t>Costruzione di banche dati territoriali </a:t>
            </a:r>
            <a:r>
              <a:rPr lang="it-IT" sz="3600" b="1" i="1" dirty="0"/>
              <a:t>– D4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A401B-A44A-F343-BF81-E300686CA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6800" y="1701480"/>
            <a:ext cx="11111631" cy="703648"/>
          </a:xfrm>
        </p:spPr>
        <p:txBody>
          <a:bodyPr/>
          <a:lstStyle/>
          <a:p>
            <a:pPr marL="0" indent="0">
              <a:buNone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Attività in atto: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7867F9C-13B4-9540-A101-420EBB94056D}"/>
              </a:ext>
            </a:extLst>
          </p:cNvPr>
          <p:cNvSpPr txBox="1"/>
          <p:nvPr/>
        </p:nvSpPr>
        <p:spPr>
          <a:xfrm>
            <a:off x="1534250" y="2681795"/>
            <a:ext cx="1043418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fontAlgn="base">
              <a:lnSpc>
                <a:spcPct val="150000"/>
              </a:lnSpc>
            </a:pPr>
            <a:r>
              <a:rPr lang="it-IT" sz="2400" b="1" dirty="0"/>
              <a:t>Costruzione delle banche dati in ambiente GIS e degli indicatori territoriali</a:t>
            </a:r>
          </a:p>
          <a:p>
            <a:pPr marL="0" lvl="1" fontAlgn="base">
              <a:lnSpc>
                <a:spcPct val="150000"/>
              </a:lnSpc>
            </a:pPr>
            <a:r>
              <a:rPr lang="it-IT" sz="2400" b="1" dirty="0"/>
              <a:t>Analisi territoriale sincronica e diacronica</a:t>
            </a:r>
          </a:p>
          <a:p>
            <a:pPr marL="0" lvl="1" fontAlgn="base">
              <a:lnSpc>
                <a:spcPct val="150000"/>
              </a:lnSpc>
            </a:pPr>
            <a:r>
              <a:rPr lang="it-IT" sz="2400" b="1" dirty="0"/>
              <a:t>Produzione di cartografie tematiche</a:t>
            </a:r>
          </a:p>
          <a:p>
            <a:pPr marL="0" lvl="1" fontAlgn="base">
              <a:lnSpc>
                <a:spcPct val="150000"/>
              </a:lnSpc>
            </a:pPr>
            <a:r>
              <a:rPr lang="it-IT" sz="2400" b="1" dirty="0"/>
              <a:t>Reporting e comunicazione</a:t>
            </a:r>
          </a:p>
          <a:p>
            <a:r>
              <a:rPr lang="it-IT" sz="2400" b="1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212816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EA969-C515-3148-A984-5AF179122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861" y="99250"/>
            <a:ext cx="11261942" cy="1325563"/>
          </a:xfrm>
        </p:spPr>
        <p:txBody>
          <a:bodyPr>
            <a:normAutofit/>
          </a:bodyPr>
          <a:lstStyle/>
          <a:p>
            <a:r>
              <a:rPr lang="it-IT" sz="3600" dirty="0"/>
              <a:t>Stato di avanzamento, attività svolte e risultati conseguiti </a:t>
            </a:r>
            <a:r>
              <a:rPr lang="it-IT" sz="3600" b="1" i="1" dirty="0">
                <a:solidFill>
                  <a:schemeClr val="accent2">
                    <a:lumMod val="50000"/>
                  </a:schemeClr>
                </a:solidFill>
              </a:rPr>
              <a:t>- 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A401B-A44A-F343-BF81-E300686CA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6800" y="1540701"/>
            <a:ext cx="10497857" cy="3344448"/>
          </a:xfrm>
        </p:spPr>
        <p:txBody>
          <a:bodyPr>
            <a:normAutofit/>
          </a:bodyPr>
          <a:lstStyle/>
          <a:p>
            <a:pPr marL="514350" indent="-514350" algn="just">
              <a:buFont typeface="Wingdings" pitchFamily="2" charset="2"/>
              <a:buAutoNum type="alphaUcParenR" startAt="5"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Lancio di una prima call per un incontro di studio a dicembre con un approccio largamente multidisciplinare, cui seguiranno altri 2 convegni, sempre con call pubbliche e coinvolgimento, sul piano internazionale, di EFR, LIA-</a:t>
            </a:r>
            <a:r>
              <a:rPr lang="it-IT" b="1" dirty="0" err="1">
                <a:solidFill>
                  <a:schemeClr val="accent1">
                    <a:lumMod val="75000"/>
                  </a:schemeClr>
                </a:solidFill>
              </a:rPr>
              <a:t>Mediterrapolis</a:t>
            </a: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, (siamo in attesa di una risposta da BSR) e, inoltre, di Sapienza, Tor Vergata, Società Romana di Storia Patria. </a:t>
            </a:r>
          </a:p>
          <a:p>
            <a:pPr marL="0" indent="0" algn="just">
              <a:buNone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E’ prevista la pubblicazione di una selezione dei contributi</a:t>
            </a:r>
            <a:r>
              <a:rPr lang="it-I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364574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EA969-C515-3148-A984-5AF179122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861" y="99250"/>
            <a:ext cx="11261942" cy="1325563"/>
          </a:xfrm>
        </p:spPr>
        <p:txBody>
          <a:bodyPr>
            <a:normAutofit/>
          </a:bodyPr>
          <a:lstStyle/>
          <a:p>
            <a:r>
              <a:rPr lang="it-IT" sz="3600" dirty="0"/>
              <a:t>Stato di avanzamento, attività svolte e risultati conseguiti </a:t>
            </a:r>
            <a:r>
              <a:rPr lang="it-IT" sz="3600" b="1" i="1" dirty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it-IT" sz="3600" b="1" i="1" dirty="0" err="1">
                <a:solidFill>
                  <a:schemeClr val="accent2">
                    <a:lumMod val="50000"/>
                  </a:schemeClr>
                </a:solidFill>
              </a:rPr>
              <a:t>F</a:t>
            </a:r>
            <a:endParaRPr lang="it-IT" sz="36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A401B-A44A-F343-BF81-E300686CA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6800" y="1537547"/>
            <a:ext cx="10497857" cy="491268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F1)  Definizione di un protocollo di intesa con il Municipio X per      collaborazioni finalizzate ad un concorso fotografico per l’analisi delle trasformazioni del territorio e degli insediamenti e al reperimento di dati sociali e territoriali</a:t>
            </a:r>
          </a:p>
          <a:p>
            <a:pPr marL="514350" indent="-514350" algn="just">
              <a:buFont typeface="Wingdings" pitchFamily="2" charset="2"/>
              <a:buAutoNum type="alphaUcParenR" startAt="6"/>
            </a:pPr>
            <a:endParaRPr lang="it-IT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F2)  Avvio della progettazione di una mostra fotografica che si realizzerà nell’ambito di consolidate collaborazioni con gli enti già partecipanti al progetto “Roma dall’alto” e per la quale è prevista la pubblicazione di un catalogo.</a:t>
            </a:r>
          </a:p>
          <a:p>
            <a:pPr marL="0" indent="0" algn="just" fontAlgn="base">
              <a:lnSpc>
                <a:spcPct val="150000"/>
              </a:lnSpc>
              <a:buNone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Il concorso e la mostra potranno costituire un efficace strumento di coinvolgimento della cittadinanza</a:t>
            </a:r>
          </a:p>
          <a:p>
            <a:pPr marL="514350" indent="-514350" algn="just">
              <a:buFont typeface="Wingdings" pitchFamily="2" charset="2"/>
              <a:buAutoNum type="alphaUcParenR" startAt="6"/>
            </a:pPr>
            <a:endParaRPr lang="it-IT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0943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EA969-C515-3148-A984-5AF179122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861" y="99250"/>
            <a:ext cx="11261942" cy="1325563"/>
          </a:xfrm>
        </p:spPr>
        <p:txBody>
          <a:bodyPr>
            <a:normAutofit/>
          </a:bodyPr>
          <a:lstStyle/>
          <a:p>
            <a:r>
              <a:rPr lang="it-IT" sz="3600" dirty="0"/>
              <a:t>Stato di avanzamento, attività svolte e risultati conseguiti </a:t>
            </a:r>
            <a:r>
              <a:rPr lang="it-IT" sz="3600" b="1" i="1" dirty="0">
                <a:solidFill>
                  <a:schemeClr val="accent2">
                    <a:lumMod val="50000"/>
                  </a:schemeClr>
                </a:solidFill>
              </a:rPr>
              <a:t>- 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A401B-A44A-F343-BF81-E300686CA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6800" y="1590805"/>
            <a:ext cx="10560843" cy="1002082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G) Altri risultati collegabili alla ricerca: interventi a convegni e   pubblicazioni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2B7681-BDF3-4E48-885A-C680754B0E32}"/>
              </a:ext>
            </a:extLst>
          </p:cNvPr>
          <p:cNvSpPr txBox="1"/>
          <p:nvPr/>
        </p:nvSpPr>
        <p:spPr>
          <a:xfrm>
            <a:off x="1582945" y="2585881"/>
            <a:ext cx="9652902" cy="60048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113" lvl="1" indent="-11113" fontAlgn="base">
              <a:lnSpc>
                <a:spcPct val="150000"/>
              </a:lnSpc>
            </a:pPr>
            <a:r>
              <a:rPr lang="it-IT" b="1" dirty="0"/>
              <a:t>Nucci L., Caneva G., </a:t>
            </a:r>
            <a:r>
              <a:rPr lang="it-IT" b="1" dirty="0" err="1"/>
              <a:t>Segarra</a:t>
            </a:r>
            <a:r>
              <a:rPr lang="it-IT" b="1" dirty="0"/>
              <a:t> </a:t>
            </a:r>
            <a:r>
              <a:rPr lang="it-IT" b="1" dirty="0" err="1"/>
              <a:t>Lagunes</a:t>
            </a:r>
            <a:r>
              <a:rPr lang="it-IT" b="1" dirty="0"/>
              <a:t> M., Magrone P., </a:t>
            </a:r>
            <a:r>
              <a:rPr lang="it-IT" b="1" dirty="0" err="1"/>
              <a:t>Built</a:t>
            </a:r>
            <a:r>
              <a:rPr lang="it-IT" b="1" dirty="0"/>
              <a:t> </a:t>
            </a:r>
            <a:r>
              <a:rPr lang="it-IT" b="1" dirty="0" err="1"/>
              <a:t>heritage</a:t>
            </a:r>
            <a:r>
              <a:rPr lang="it-IT" b="1" dirty="0"/>
              <a:t> and </a:t>
            </a:r>
            <a:r>
              <a:rPr lang="it-IT" b="1" dirty="0" err="1"/>
              <a:t>landscape</a:t>
            </a:r>
            <a:r>
              <a:rPr lang="it-IT" b="1" dirty="0"/>
              <a:t> </a:t>
            </a:r>
            <a:r>
              <a:rPr lang="it-IT" b="1" dirty="0" err="1"/>
              <a:t>role</a:t>
            </a:r>
            <a:r>
              <a:rPr lang="it-IT" b="1" dirty="0"/>
              <a:t> in the Rome </a:t>
            </a:r>
            <a:r>
              <a:rPr lang="it-IT" b="1" dirty="0" err="1"/>
              <a:t>metropolitan</a:t>
            </a:r>
            <a:r>
              <a:rPr lang="it-IT" b="1" dirty="0"/>
              <a:t> </a:t>
            </a:r>
            <a:r>
              <a:rPr lang="it-IT" b="1" dirty="0" err="1"/>
              <a:t>plan</a:t>
            </a:r>
            <a:r>
              <a:rPr lang="it-IT" b="1" dirty="0"/>
              <a:t>, presentazione al Convegno </a:t>
            </a:r>
            <a:r>
              <a:rPr lang="it-IT" b="1" dirty="0" err="1"/>
              <a:t>Association</a:t>
            </a:r>
            <a:r>
              <a:rPr lang="it-IT" b="1" dirty="0"/>
              <a:t> of </a:t>
            </a:r>
            <a:r>
              <a:rPr lang="it-IT" b="1" dirty="0" err="1"/>
              <a:t>European</a:t>
            </a:r>
            <a:r>
              <a:rPr lang="it-IT" b="1" dirty="0"/>
              <a:t> Schools of Planning, Venezia, luglio 2019</a:t>
            </a:r>
          </a:p>
          <a:p>
            <a:pPr marL="11113" lvl="1" indent="-11113" fontAlgn="base">
              <a:lnSpc>
                <a:spcPct val="150000"/>
              </a:lnSpc>
            </a:pPr>
            <a:endParaRPr lang="it-IT" sz="1200" b="1" dirty="0"/>
          </a:p>
          <a:p>
            <a:pPr marL="11113" lvl="1" indent="-11113" fontAlgn="base">
              <a:lnSpc>
                <a:spcPct val="150000"/>
              </a:lnSpc>
            </a:pPr>
            <a:r>
              <a:rPr lang="it-IT" b="1" dirty="0"/>
              <a:t>D’Errico </a:t>
            </a:r>
            <a:r>
              <a:rPr lang="it-IT" b="1" dirty="0" err="1"/>
              <a:t>R</a:t>
            </a:r>
            <a:r>
              <a:rPr lang="it-IT" b="1" dirty="0"/>
              <a:t>., Lelo K., </a:t>
            </a:r>
            <a:r>
              <a:rPr lang="it-IT" b="1" i="1" dirty="0"/>
              <a:t>La città nella città: assetti produttivi e trasformazioni economico – sociali nel territorio tra Roma e il mare nel ‘900</a:t>
            </a:r>
            <a:r>
              <a:rPr lang="it-IT" b="1" dirty="0"/>
              <a:t>, presentazione al Convegno AISU, Bologna, settembre 2019</a:t>
            </a:r>
          </a:p>
          <a:p>
            <a:pPr marL="11113" lvl="1" indent="-11113" fontAlgn="base">
              <a:lnSpc>
                <a:spcPct val="150000"/>
              </a:lnSpc>
            </a:pPr>
            <a:endParaRPr lang="it-IT" sz="1200" b="1" dirty="0"/>
          </a:p>
          <a:p>
            <a:pPr marL="11113" lvl="1" indent="-11113" fontAlgn="base">
              <a:lnSpc>
                <a:spcPct val="150000"/>
              </a:lnSpc>
            </a:pPr>
            <a:r>
              <a:rPr lang="it-IT" b="1" dirty="0" err="1"/>
              <a:t>Stemperini</a:t>
            </a:r>
            <a:r>
              <a:rPr lang="it-IT" b="1" dirty="0"/>
              <a:t> G., </a:t>
            </a:r>
            <a:r>
              <a:rPr lang="it-IT" b="1" dirty="0" err="1"/>
              <a:t>Travaglini</a:t>
            </a:r>
            <a:r>
              <a:rPr lang="it-IT" b="1" dirty="0"/>
              <a:t> C.M., La fotografia come fonte e strumento di ricostruzione delle trasformazioni urbane: il caso di Roma tra XIX e XX secolo, presentazione al Convegno AISU,  Bologna, settembre 2019</a:t>
            </a:r>
          </a:p>
          <a:p>
            <a:pPr marL="11113" lvl="1" indent="-11113" fontAlgn="base">
              <a:lnSpc>
                <a:spcPct val="150000"/>
              </a:lnSpc>
            </a:pPr>
            <a:endParaRPr lang="it-IT" b="1" dirty="0"/>
          </a:p>
          <a:p>
            <a:pPr marL="11113" lvl="1" indent="-11113" fontAlgn="base">
              <a:lnSpc>
                <a:spcPct val="150000"/>
              </a:lnSpc>
            </a:pPr>
            <a:endParaRPr lang="it-IT" b="1" dirty="0"/>
          </a:p>
          <a:p>
            <a:pPr marL="11113" lvl="1" indent="-11113" fontAlgn="base">
              <a:lnSpc>
                <a:spcPct val="150000"/>
              </a:lnSpc>
            </a:pPr>
            <a:endParaRPr lang="it-IT" b="1" dirty="0"/>
          </a:p>
          <a:p>
            <a:pPr marL="11113" lvl="1" indent="-11113" fontAlgn="base">
              <a:lnSpc>
                <a:spcPct val="150000"/>
              </a:lnSpc>
            </a:pPr>
            <a:r>
              <a:rPr lang="it-IT" b="1" dirty="0"/>
              <a:t>….</a:t>
            </a:r>
          </a:p>
          <a:p>
            <a:pPr marL="11113" lvl="1" indent="-11113" fontAlgn="base">
              <a:lnSpc>
                <a:spcPct val="150000"/>
              </a:lnSpc>
            </a:pPr>
            <a:r>
              <a:rPr lang="it-IT" b="1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864762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{5498BE59-6DA5-5C43-9705-DCEA8659BDC7}tf10001073</Template>
  <TotalTime>231</TotalTime>
  <Words>1418</Words>
  <Application>Microsoft Macintosh PowerPoint</Application>
  <PresentationFormat>Widescreen</PresentationFormat>
  <Paragraphs>178</Paragraphs>
  <Slides>17</Slides>
  <Notes>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Copperplate</vt:lpstr>
      <vt:lpstr>Wingdings</vt:lpstr>
      <vt:lpstr>Office Theme</vt:lpstr>
      <vt:lpstr>patrimoni culturali e ambientali, sviluppo sostenibile e cittadinanza attiva</vt:lpstr>
      <vt:lpstr>Il territorio tra Roma e il mare</vt:lpstr>
      <vt:lpstr>Articolazione del progetto</vt:lpstr>
      <vt:lpstr>Stato di avanzamento, attività svolte e risultati conseguiti - A</vt:lpstr>
      <vt:lpstr>Stato di avanzamento, attività svolte e risultati conseguiti - B</vt:lpstr>
      <vt:lpstr>Stato di avanzamento, attività svolte e risultati conseguiti - C</vt:lpstr>
      <vt:lpstr>Stato di avanzamento, attività svolte e risultati conseguiti - D</vt:lpstr>
      <vt:lpstr>Ricerche bibliografiche, archivistiche e documentarie – D1</vt:lpstr>
      <vt:lpstr>Ricerche bibliografiche, archivistiche e documentarie – D1</vt:lpstr>
      <vt:lpstr>Ricerche iconografiche e cartografiche – D2</vt:lpstr>
      <vt:lpstr>Ricerche iconografiche e cartografiche – D2</vt:lpstr>
      <vt:lpstr>Ricerche iconografiche e cartografiche – D2</vt:lpstr>
      <vt:lpstr>Ricerche ambientali – D3</vt:lpstr>
      <vt:lpstr>Costruzione di banche dati territoriali – D4</vt:lpstr>
      <vt:lpstr>Stato di avanzamento, attività svolte e risultati conseguiti - E</vt:lpstr>
      <vt:lpstr>Stato di avanzamento, attività svolte e risultati conseguiti - F</vt:lpstr>
      <vt:lpstr>Stato di avanzamento, attività svolte e risultati conseguiti - 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 Roma e il mare: patrimoni culturali e ambientali, sviluppo sostenibile e cittadinanza attiva</dc:title>
  <dc:creator>Keti Lelo</dc:creator>
  <cp:lastModifiedBy>Giuseppe Stemperini</cp:lastModifiedBy>
  <cp:revision>59</cp:revision>
  <cp:lastPrinted>2019-10-14T10:41:53Z</cp:lastPrinted>
  <dcterms:created xsi:type="dcterms:W3CDTF">2019-10-12T21:56:17Z</dcterms:created>
  <dcterms:modified xsi:type="dcterms:W3CDTF">2019-10-14T10:50:37Z</dcterms:modified>
</cp:coreProperties>
</file>