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59" r:id="rId13"/>
    <p:sldId id="260" r:id="rId14"/>
    <p:sldId id="267" r:id="rId15"/>
    <p:sldId id="268" r:id="rId16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120" y="-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10/15/2019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9216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10/15/2019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6935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10/15/2019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6810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10/15/2019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6969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10/15/2019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4342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10/15/2019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873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10/15/2019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666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10/15/2019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7714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10/15/2019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8465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10/15/2019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6216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10/15/2019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8859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10/15/2019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‹N›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3328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2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magine che contiene edificio, largo, persone, inpiedi&#10;&#10;Descrizione generata automaticamente">
            <a:extLst>
              <a:ext uri="{FF2B5EF4-FFF2-40B4-BE49-F238E27FC236}">
                <a16:creationId xmlns:a16="http://schemas.microsoft.com/office/drawing/2014/main" id="{0DD82D7C-B0E8-4DB0-BAF1-697E90668D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80" b="9080"/>
          <a:stretch/>
        </p:blipFill>
        <p:spPr>
          <a:xfrm>
            <a:off x="-32" y="10"/>
            <a:ext cx="12192031" cy="4915066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B4FB531-34DA-4777-9BD5-5B885DC38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15076"/>
            <a:ext cx="12188952" cy="1942924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27E18A4-11BA-447E-B934-FD727269B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8675" y="5120639"/>
            <a:ext cx="10534650" cy="1280161"/>
          </a:xfrm>
        </p:spPr>
        <p:txBody>
          <a:bodyPr anchor="ctr">
            <a:normAutofit/>
          </a:bodyPr>
          <a:lstStyle/>
          <a:p>
            <a:r>
              <a:rPr lang="it-IT" sz="3200" dirty="0">
                <a:solidFill>
                  <a:srgbClr val="FFFFFF"/>
                </a:solidFill>
              </a:rPr>
              <a:t>ATENEO 4.0:</a:t>
            </a:r>
            <a:br>
              <a:rPr lang="it-IT" sz="3200" dirty="0">
                <a:solidFill>
                  <a:srgbClr val="FFFFFF"/>
                </a:solidFill>
              </a:rPr>
            </a:br>
            <a:r>
              <a:rPr lang="it-IT" sz="3200" dirty="0">
                <a:solidFill>
                  <a:srgbClr val="FFFFFF"/>
                </a:solidFill>
              </a:rPr>
              <a:t>BIG DATA E INTELLIGENZA  ARTIFICIALE IN ATENEO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0A5F9C08-7DA9-484D-B9D5-996E6DFBD1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90457" y="5120639"/>
            <a:ext cx="45719" cy="1280160"/>
          </a:xfrm>
        </p:spPr>
        <p:txBody>
          <a:bodyPr anchor="ctr">
            <a:normAutofit/>
          </a:bodyPr>
          <a:lstStyle/>
          <a:p>
            <a:endParaRPr lang="it-IT" sz="1500" dirty="0">
              <a:solidFill>
                <a:srgbClr val="FFFFFF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5B557D3-D7B4-404B-84A1-9BD182BE5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7532813" y="5760720"/>
            <a:ext cx="11887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3080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magine che contiene edificio, largo, persone, inpiedi&#10;&#10;Descrizione generata automaticamente">
            <a:extLst>
              <a:ext uri="{FF2B5EF4-FFF2-40B4-BE49-F238E27FC236}">
                <a16:creationId xmlns:a16="http://schemas.microsoft.com/office/drawing/2014/main" id="{0DD82D7C-B0E8-4DB0-BAF1-697E90668D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80" b="9080"/>
          <a:stretch/>
        </p:blipFill>
        <p:spPr>
          <a:xfrm>
            <a:off x="-32" y="10"/>
            <a:ext cx="12192031" cy="116821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B4FB531-34DA-4777-9BD5-5B885DC38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15076"/>
            <a:ext cx="12188952" cy="1942924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27E18A4-11BA-447E-B934-FD727269B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146" y="1213945"/>
            <a:ext cx="12192030" cy="5186856"/>
          </a:xfrm>
        </p:spPr>
        <p:txBody>
          <a:bodyPr anchor="t"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it-IT" sz="4400" dirty="0">
                <a:solidFill>
                  <a:schemeClr val="tx1"/>
                </a:solidFill>
              </a:rPr>
              <a:t>6 GRUPPI DI LAVORO IN ALTRETTANTI DIPARTIMENTI</a:t>
            </a:r>
            <a:br>
              <a:rPr lang="it-IT" sz="4400" dirty="0">
                <a:solidFill>
                  <a:schemeClr val="tx1"/>
                </a:solidFill>
              </a:rPr>
            </a:br>
            <a:r>
              <a:rPr lang="it-IT" sz="4400" dirty="0">
                <a:solidFill>
                  <a:schemeClr val="tx1"/>
                </a:solidFill>
              </a:rPr>
              <a:t>ECONOMIA (Carlo </a:t>
            </a:r>
            <a:r>
              <a:rPr lang="it-IT" sz="4400" dirty="0" err="1">
                <a:solidFill>
                  <a:schemeClr val="tx1"/>
                </a:solidFill>
              </a:rPr>
              <a:t>Pietrobelli</a:t>
            </a:r>
            <a:r>
              <a:rPr lang="it-IT" sz="4400" dirty="0">
                <a:solidFill>
                  <a:schemeClr val="tx1"/>
                </a:solidFill>
              </a:rPr>
              <a:t>, Silvia Nenci)</a:t>
            </a:r>
            <a:br>
              <a:rPr lang="it-IT" sz="4400" dirty="0">
                <a:solidFill>
                  <a:schemeClr val="tx1"/>
                </a:solidFill>
              </a:rPr>
            </a:br>
            <a:r>
              <a:rPr lang="it-IT" sz="4400" dirty="0">
                <a:solidFill>
                  <a:schemeClr val="tx1"/>
                </a:solidFill>
              </a:rPr>
              <a:t>ECONOMIA AZIENDALE (Alberto Pezzi)</a:t>
            </a:r>
            <a:br>
              <a:rPr lang="it-IT" sz="4400" dirty="0">
                <a:solidFill>
                  <a:schemeClr val="tx1"/>
                </a:solidFill>
              </a:rPr>
            </a:br>
            <a:r>
              <a:rPr lang="it-IT" sz="4400" dirty="0">
                <a:solidFill>
                  <a:schemeClr val="tx1"/>
                </a:solidFill>
              </a:rPr>
              <a:t>GIURISPRUDENZA (</a:t>
            </a:r>
            <a:r>
              <a:rPr lang="it-IT" sz="3600" dirty="0">
                <a:solidFill>
                  <a:schemeClr val="tx1"/>
                </a:solidFill>
              </a:rPr>
              <a:t>Giorgio Resta, Vincenzo Zeno-Zencovich)</a:t>
            </a:r>
            <a:br>
              <a:rPr lang="it-IT" sz="4400" dirty="0">
                <a:solidFill>
                  <a:schemeClr val="tx1"/>
                </a:solidFill>
              </a:rPr>
            </a:br>
            <a:r>
              <a:rPr lang="it-IT" sz="4400" dirty="0">
                <a:solidFill>
                  <a:schemeClr val="tx1"/>
                </a:solidFill>
              </a:rPr>
              <a:t>INGEGNERIA (Riccardo </a:t>
            </a:r>
            <a:r>
              <a:rPr lang="it-IT" sz="4400" dirty="0" err="1">
                <a:solidFill>
                  <a:schemeClr val="tx1"/>
                </a:solidFill>
              </a:rPr>
              <a:t>Torlone</a:t>
            </a:r>
            <a:r>
              <a:rPr lang="it-IT" sz="4400" dirty="0">
                <a:solidFill>
                  <a:schemeClr val="tx1"/>
                </a:solidFill>
              </a:rPr>
              <a:t>)</a:t>
            </a:r>
            <a:br>
              <a:rPr lang="it-IT" sz="4400" dirty="0">
                <a:solidFill>
                  <a:schemeClr val="tx1"/>
                </a:solidFill>
              </a:rPr>
            </a:br>
            <a:r>
              <a:rPr lang="it-IT" sz="4400" dirty="0">
                <a:solidFill>
                  <a:schemeClr val="tx1"/>
                </a:solidFill>
              </a:rPr>
              <a:t>ORIENTAMENTO ( Paolo </a:t>
            </a:r>
            <a:r>
              <a:rPr lang="it-IT" sz="4400" dirty="0" err="1">
                <a:solidFill>
                  <a:schemeClr val="tx1"/>
                </a:solidFill>
              </a:rPr>
              <a:t>Mattera</a:t>
            </a:r>
            <a:r>
              <a:rPr lang="it-IT" sz="4400" dirty="0">
                <a:solidFill>
                  <a:schemeClr val="tx1"/>
                </a:solidFill>
              </a:rPr>
              <a:t>)</a:t>
            </a:r>
            <a:br>
              <a:rPr lang="it-IT" sz="3200" dirty="0">
                <a:solidFill>
                  <a:schemeClr val="tx1"/>
                </a:solidFill>
              </a:rPr>
            </a:br>
            <a:r>
              <a:rPr lang="it-IT" sz="4400" dirty="0">
                <a:solidFill>
                  <a:schemeClr val="tx1"/>
                </a:solidFill>
              </a:rPr>
              <a:t>SOCIOLOGIA (Marina D’Amato)</a:t>
            </a:r>
            <a:br>
              <a:rPr lang="it-IT" sz="4400" dirty="0">
                <a:solidFill>
                  <a:schemeClr val="tx1"/>
                </a:solidFill>
              </a:rPr>
            </a:br>
            <a:endParaRPr lang="it-IT" sz="3200" dirty="0">
              <a:solidFill>
                <a:schemeClr val="tx1"/>
              </a:solidFill>
            </a:endParaRP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0A5F9C08-7DA9-484D-B9D5-996E6DFBD1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90457" y="5120639"/>
            <a:ext cx="45719" cy="1280160"/>
          </a:xfrm>
        </p:spPr>
        <p:txBody>
          <a:bodyPr anchor="ctr">
            <a:normAutofit/>
          </a:bodyPr>
          <a:lstStyle/>
          <a:p>
            <a:endParaRPr lang="it-IT" sz="1500" dirty="0">
              <a:solidFill>
                <a:srgbClr val="FFFFFF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5B557D3-D7B4-404B-84A1-9BD182BE5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7532813" y="5760720"/>
            <a:ext cx="11887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33897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magine che contiene edificio, largo, persone, inpiedi&#10;&#10;Descrizione generata automaticamente">
            <a:extLst>
              <a:ext uri="{FF2B5EF4-FFF2-40B4-BE49-F238E27FC236}">
                <a16:creationId xmlns:a16="http://schemas.microsoft.com/office/drawing/2014/main" id="{0DD82D7C-B0E8-4DB0-BAF1-697E90668D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80" b="9080"/>
          <a:stretch/>
        </p:blipFill>
        <p:spPr>
          <a:xfrm>
            <a:off x="-32" y="10"/>
            <a:ext cx="12192031" cy="116821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B4FB531-34DA-4777-9BD5-5B885DC38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15076"/>
            <a:ext cx="12188952" cy="1942924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27E18A4-11BA-447E-B934-FD727269B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146" y="1213945"/>
            <a:ext cx="12192030" cy="5186856"/>
          </a:xfrm>
        </p:spPr>
        <p:txBody>
          <a:bodyPr anchor="t"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it-IT" sz="4400" dirty="0">
                <a:solidFill>
                  <a:schemeClr val="tx1"/>
                </a:solidFill>
              </a:rPr>
              <a:t>OBIETTIVI</a:t>
            </a:r>
            <a:br>
              <a:rPr lang="it-IT" sz="4400" dirty="0">
                <a:solidFill>
                  <a:schemeClr val="tx1"/>
                </a:solidFill>
              </a:rPr>
            </a:br>
            <a:r>
              <a:rPr lang="it-IT" sz="5300" dirty="0">
                <a:solidFill>
                  <a:schemeClr val="tx1"/>
                </a:solidFill>
              </a:rPr>
              <a:t>Adeguare la progettazione, le attività, la organizzazione e la gestione dell’università in un contesto di «data </a:t>
            </a:r>
            <a:r>
              <a:rPr lang="it-IT" sz="5300" dirty="0" err="1">
                <a:solidFill>
                  <a:schemeClr val="tx1"/>
                </a:solidFill>
              </a:rPr>
              <a:t>driven</a:t>
            </a:r>
            <a:r>
              <a:rPr lang="it-IT" sz="5300" dirty="0">
                <a:solidFill>
                  <a:schemeClr val="tx1"/>
                </a:solidFill>
              </a:rPr>
              <a:t> </a:t>
            </a:r>
            <a:r>
              <a:rPr lang="it-IT" sz="5300" dirty="0" err="1">
                <a:solidFill>
                  <a:schemeClr val="tx1"/>
                </a:solidFill>
              </a:rPr>
              <a:t>innovation</a:t>
            </a:r>
            <a:r>
              <a:rPr lang="it-IT" sz="5300" dirty="0">
                <a:solidFill>
                  <a:schemeClr val="tx1"/>
                </a:solidFill>
              </a:rPr>
              <a:t>», utilizzando big data, internet-of-</a:t>
            </a:r>
            <a:r>
              <a:rPr lang="it-IT" sz="5300" dirty="0" err="1">
                <a:solidFill>
                  <a:schemeClr val="tx1"/>
                </a:solidFill>
              </a:rPr>
              <a:t>things</a:t>
            </a:r>
            <a:r>
              <a:rPr lang="it-IT" sz="5300" dirty="0">
                <a:solidFill>
                  <a:schemeClr val="tx1"/>
                </a:solidFill>
              </a:rPr>
              <a:t>, intelligenza artificiale</a:t>
            </a:r>
            <a:br>
              <a:rPr lang="it-IT" sz="4400" dirty="0">
                <a:solidFill>
                  <a:schemeClr val="tx1"/>
                </a:solidFill>
              </a:rPr>
            </a:br>
            <a:br>
              <a:rPr lang="it-IT" sz="4400" dirty="0">
                <a:solidFill>
                  <a:schemeClr val="tx1"/>
                </a:solidFill>
              </a:rPr>
            </a:br>
            <a:endParaRPr lang="it-IT" sz="3200" dirty="0">
              <a:solidFill>
                <a:schemeClr val="tx1"/>
              </a:solidFill>
            </a:endParaRP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0A5F9C08-7DA9-484D-B9D5-996E6DFBD1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90457" y="5120639"/>
            <a:ext cx="45719" cy="1280160"/>
          </a:xfrm>
        </p:spPr>
        <p:txBody>
          <a:bodyPr anchor="ctr">
            <a:normAutofit/>
          </a:bodyPr>
          <a:lstStyle/>
          <a:p>
            <a:endParaRPr lang="it-IT" sz="1500" dirty="0">
              <a:solidFill>
                <a:srgbClr val="FFFFFF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5B557D3-D7B4-404B-84A1-9BD182BE5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7532813" y="5760720"/>
            <a:ext cx="11887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55502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magine che contiene edificio, largo, persone, inpiedi&#10;&#10;Descrizione generata automaticamente">
            <a:extLst>
              <a:ext uri="{FF2B5EF4-FFF2-40B4-BE49-F238E27FC236}">
                <a16:creationId xmlns:a16="http://schemas.microsoft.com/office/drawing/2014/main" id="{0DD82D7C-B0E8-4DB0-BAF1-697E90668D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80" b="9080"/>
          <a:stretch/>
        </p:blipFill>
        <p:spPr>
          <a:xfrm>
            <a:off x="-32" y="10"/>
            <a:ext cx="12192031" cy="116821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B4FB531-34DA-4777-9BD5-5B885DC38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15076"/>
            <a:ext cx="12188952" cy="1942924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27E18A4-11BA-447E-B934-FD727269B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146" y="1213945"/>
            <a:ext cx="12192030" cy="5186856"/>
          </a:xfrm>
        </p:spPr>
        <p:txBody>
          <a:bodyPr anchor="t">
            <a:normAutofit/>
          </a:bodyPr>
          <a:lstStyle/>
          <a:p>
            <a:pPr>
              <a:lnSpc>
                <a:spcPct val="110000"/>
              </a:lnSpc>
            </a:pPr>
            <a:r>
              <a:rPr lang="it-IT" sz="3200" dirty="0">
                <a:solidFill>
                  <a:srgbClr val="FFFF00"/>
                </a:solidFill>
              </a:rPr>
              <a:t>Gruppo di lavoro «Ingegneria Informatica»</a:t>
            </a:r>
            <a:br>
              <a:rPr lang="it-IT" sz="3200" dirty="0">
                <a:solidFill>
                  <a:srgbClr val="FFFF00"/>
                </a:solidFill>
              </a:rPr>
            </a:br>
            <a:br>
              <a:rPr lang="it-IT" sz="3200" dirty="0">
                <a:solidFill>
                  <a:srgbClr val="FFFF00"/>
                </a:solidFill>
              </a:rPr>
            </a:br>
            <a: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sz="3200" b="1" dirty="0">
                <a:sym typeface="Symbol" panose="05050102010706020507" pitchFamily="18" charset="2"/>
              </a:rPr>
              <a:t> </a:t>
            </a:r>
            <a:r>
              <a:rPr lang="it-IT" sz="3200" dirty="0">
                <a:sym typeface="Symbol" panose="05050102010706020507" pitchFamily="18" charset="2"/>
              </a:rPr>
              <a:t>Migliorare apprendimento attraverso insegnamento personalizzato</a:t>
            </a:r>
            <a:br>
              <a:rPr lang="it-IT" sz="3600" dirty="0">
                <a:solidFill>
                  <a:schemeClr val="tx1"/>
                </a:solidFill>
              </a:rPr>
            </a:br>
            <a:r>
              <a:rPr lang="it-IT" sz="3600" dirty="0">
                <a:solidFill>
                  <a:schemeClr val="tx1"/>
                </a:solidFill>
              </a:rPr>
              <a:t> </a:t>
            </a:r>
            <a: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  <a:t> </a:t>
            </a:r>
            <a:r>
              <a:rPr lang="it-IT" sz="3200" dirty="0">
                <a:solidFill>
                  <a:schemeClr val="tx1"/>
                </a:solidFill>
                <a:sym typeface="Symbol" panose="05050102010706020507" pitchFamily="18" charset="2"/>
              </a:rPr>
              <a:t>Mantenere motivazione, impegno e regolarità degli studenti</a:t>
            </a:r>
            <a:br>
              <a:rPr lang="it-IT" sz="3200" dirty="0">
                <a:solidFill>
                  <a:schemeClr val="tx1"/>
                </a:solidFill>
              </a:rPr>
            </a:br>
            <a:r>
              <a:rPr lang="it-IT" sz="3200" dirty="0">
                <a:solidFill>
                  <a:schemeClr val="tx1"/>
                </a:solidFill>
              </a:rPr>
              <a:t> </a:t>
            </a:r>
            <a:r>
              <a:rPr lang="it-IT" sz="3600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sz="3200" dirty="0">
                <a:solidFill>
                  <a:schemeClr val="tx1"/>
                </a:solidFill>
                <a:sym typeface="Symbol" panose="05050102010706020507" pitchFamily="18" charset="2"/>
              </a:rPr>
              <a:t> Individuazione dei principali ostacoli: mobilità? Spazi? Assistenza e tutorato? </a:t>
            </a:r>
            <a:br>
              <a:rPr lang="it-IT" sz="3200" dirty="0">
                <a:solidFill>
                  <a:schemeClr val="tx1"/>
                </a:solidFill>
              </a:rPr>
            </a:br>
            <a:r>
              <a:rPr lang="it-IT" sz="3200" dirty="0">
                <a:solidFill>
                  <a:schemeClr val="tx1"/>
                </a:solidFill>
              </a:rPr>
              <a:t> </a:t>
            </a:r>
            <a: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sz="3200" b="1" dirty="0">
                <a:solidFill>
                  <a:srgbClr val="FF0000"/>
                </a:solidFill>
                <a:sym typeface="Symbol" panose="05050102010706020507" pitchFamily="18" charset="2"/>
              </a:rPr>
              <a:t> </a:t>
            </a:r>
            <a:r>
              <a:rPr lang="it-IT" sz="3200" dirty="0">
                <a:solidFill>
                  <a:schemeClr val="tx1"/>
                </a:solidFill>
                <a:sym typeface="Symbol" panose="05050102010706020507" pitchFamily="18" charset="2"/>
              </a:rPr>
              <a:t>Valutazione dei costi delle varie funzioni (ricerca, insegnamento, terza missione)</a:t>
            </a:r>
            <a:endParaRPr lang="it-IT" sz="3200" dirty="0">
              <a:solidFill>
                <a:schemeClr val="tx1"/>
              </a:solidFill>
            </a:endParaRP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0A5F9C08-7DA9-484D-B9D5-996E6DFBD1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90457" y="5120639"/>
            <a:ext cx="45719" cy="1280160"/>
          </a:xfrm>
        </p:spPr>
        <p:txBody>
          <a:bodyPr anchor="ctr">
            <a:normAutofit/>
          </a:bodyPr>
          <a:lstStyle/>
          <a:p>
            <a:endParaRPr lang="it-IT" sz="1500" dirty="0">
              <a:solidFill>
                <a:srgbClr val="FFFFFF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5B557D3-D7B4-404B-84A1-9BD182BE5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7532813" y="5760720"/>
            <a:ext cx="11887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1060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magine che contiene edificio, largo, persone, inpiedi&#10;&#10;Descrizione generata automaticamente">
            <a:extLst>
              <a:ext uri="{FF2B5EF4-FFF2-40B4-BE49-F238E27FC236}">
                <a16:creationId xmlns:a16="http://schemas.microsoft.com/office/drawing/2014/main" id="{0DD82D7C-B0E8-4DB0-BAF1-697E90668D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80" b="9080"/>
          <a:stretch/>
        </p:blipFill>
        <p:spPr>
          <a:xfrm>
            <a:off x="-32" y="10"/>
            <a:ext cx="12192031" cy="116821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B4FB531-34DA-4777-9BD5-5B885DC38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15076"/>
            <a:ext cx="12188952" cy="1942924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27E18A4-11BA-447E-B934-FD727269B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146" y="1213945"/>
            <a:ext cx="12192030" cy="5186856"/>
          </a:xfrm>
        </p:spPr>
        <p:txBody>
          <a:bodyPr anchor="t"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it-IT" sz="3200" dirty="0">
                <a:solidFill>
                  <a:srgbClr val="FFFF00"/>
                </a:solidFill>
              </a:rPr>
              <a:t>Gruppo di lavoro «Ingegneria Informatica»</a:t>
            </a:r>
            <a:br>
              <a:rPr lang="it-IT" sz="3200" dirty="0">
                <a:solidFill>
                  <a:srgbClr val="FFFF00"/>
                </a:solidFill>
              </a:rPr>
            </a:br>
            <a:br>
              <a:rPr lang="it-IT" sz="3200" dirty="0">
                <a:solidFill>
                  <a:srgbClr val="FFFF00"/>
                </a:solidFill>
              </a:rPr>
            </a:br>
            <a: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sz="3200" b="1" dirty="0">
                <a:sym typeface="Symbol" panose="05050102010706020507" pitchFamily="18" charset="2"/>
              </a:rPr>
              <a:t> </a:t>
            </a:r>
            <a:r>
              <a:rPr lang="it-IT" sz="3200" dirty="0">
                <a:sym typeface="Symbol" panose="05050102010706020507" pitchFamily="18" charset="2"/>
              </a:rPr>
              <a:t>Metodologie: «smart </a:t>
            </a:r>
            <a:r>
              <a:rPr lang="it-IT" sz="3200" dirty="0" err="1">
                <a:sym typeface="Symbol" panose="05050102010706020507" pitchFamily="18" charset="2"/>
              </a:rPr>
              <a:t>classrooms</a:t>
            </a:r>
            <a:r>
              <a:rPr lang="it-IT" sz="3200" dirty="0">
                <a:sym typeface="Symbol" panose="05050102010706020507" pitchFamily="18" charset="2"/>
              </a:rPr>
              <a:t>»</a:t>
            </a:r>
            <a:br>
              <a:rPr lang="it-IT" sz="3200" dirty="0">
                <a:sym typeface="Symbol" panose="05050102010706020507" pitchFamily="18" charset="2"/>
              </a:rPr>
            </a:br>
            <a:r>
              <a:rPr lang="it-IT" sz="3200" dirty="0">
                <a:sym typeface="Symbol" panose="05050102010706020507" pitchFamily="18" charset="2"/>
              </a:rPr>
              <a:t>        - Learning </a:t>
            </a:r>
            <a:r>
              <a:rPr lang="it-IT" sz="3200" dirty="0" err="1">
                <a:sym typeface="Symbol" panose="05050102010706020507" pitchFamily="18" charset="2"/>
              </a:rPr>
              <a:t>analytics</a:t>
            </a:r>
            <a:br>
              <a:rPr lang="it-IT" sz="3200" dirty="0">
                <a:sym typeface="Symbol" panose="05050102010706020507" pitchFamily="18" charset="2"/>
              </a:rPr>
            </a:br>
            <a:r>
              <a:rPr lang="it-IT" sz="3200" dirty="0">
                <a:sym typeface="Symbol" panose="05050102010706020507" pitchFamily="18" charset="2"/>
              </a:rPr>
              <a:t>        - </a:t>
            </a:r>
            <a:r>
              <a:rPr lang="it-IT" sz="3200" dirty="0" err="1">
                <a:sym typeface="Symbol" panose="05050102010706020507" pitchFamily="18" charset="2"/>
              </a:rPr>
              <a:t>Academic</a:t>
            </a:r>
            <a:r>
              <a:rPr lang="it-IT" sz="3200" dirty="0">
                <a:sym typeface="Symbol" panose="05050102010706020507" pitchFamily="18" charset="2"/>
              </a:rPr>
              <a:t> </a:t>
            </a:r>
            <a:r>
              <a:rPr lang="it-IT" sz="3200" dirty="0" err="1">
                <a:sym typeface="Symbol" panose="05050102010706020507" pitchFamily="18" charset="2"/>
              </a:rPr>
              <a:t>analytics</a:t>
            </a:r>
            <a:br>
              <a:rPr lang="it-IT" sz="3200" dirty="0">
                <a:sym typeface="Symbol" panose="05050102010706020507" pitchFamily="18" charset="2"/>
              </a:rPr>
            </a:br>
            <a:r>
              <a:rPr lang="it-IT" sz="3200" dirty="0">
                <a:sym typeface="Symbol" panose="05050102010706020507" pitchFamily="18" charset="2"/>
              </a:rPr>
              <a:t>        - Educational data mining</a:t>
            </a:r>
            <a:br>
              <a:rPr lang="it-IT" sz="3600" dirty="0">
                <a:solidFill>
                  <a:schemeClr val="tx1"/>
                </a:solidFill>
              </a:rPr>
            </a:br>
            <a:r>
              <a:rPr lang="it-IT" sz="3600" dirty="0">
                <a:solidFill>
                  <a:schemeClr val="tx1"/>
                </a:solidFill>
              </a:rPr>
              <a:t> </a:t>
            </a:r>
            <a: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  <a:t> </a:t>
            </a:r>
            <a:r>
              <a:rPr lang="it-IT" sz="3200" dirty="0">
                <a:solidFill>
                  <a:schemeClr val="tx1"/>
                </a:solidFill>
                <a:sym typeface="Symbol" panose="05050102010706020507" pitchFamily="18" charset="2"/>
              </a:rPr>
              <a:t>Gestione dei servizi e dell’amministrazione in modalità «Ateneo 4.0» </a:t>
            </a:r>
            <a:b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</a:br>
            <a: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  <a:t> </a:t>
            </a:r>
            <a:r>
              <a:rPr lang="it-IT" sz="3600" dirty="0">
                <a:solidFill>
                  <a:srgbClr val="FF0000"/>
                </a:solidFill>
                <a:sym typeface="Symbol" panose="05050102010706020507" pitchFamily="18" charset="2"/>
              </a:rPr>
              <a:t>  </a:t>
            </a:r>
            <a:r>
              <a:rPr lang="it-IT" sz="3200" dirty="0">
                <a:solidFill>
                  <a:schemeClr val="tx1"/>
                </a:solidFill>
                <a:sym typeface="Symbol" panose="05050102010706020507" pitchFamily="18" charset="2"/>
              </a:rPr>
              <a:t>Previsione degli ostacoli e adozione di misure pro-attive anticipate</a:t>
            </a:r>
            <a:br>
              <a:rPr lang="it-IT" sz="3200" dirty="0">
                <a:solidFill>
                  <a:schemeClr val="tx1"/>
                </a:solidFill>
              </a:rPr>
            </a:br>
            <a:r>
              <a:rPr lang="it-IT" sz="3200" dirty="0">
                <a:solidFill>
                  <a:schemeClr val="tx1"/>
                </a:solidFill>
              </a:rPr>
              <a:t> </a:t>
            </a:r>
            <a: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sz="3200" b="1" dirty="0">
                <a:solidFill>
                  <a:srgbClr val="FF0000"/>
                </a:solidFill>
                <a:sym typeface="Symbol" panose="05050102010706020507" pitchFamily="18" charset="2"/>
              </a:rPr>
              <a:t> </a:t>
            </a:r>
            <a:r>
              <a:rPr lang="it-IT" sz="3200" dirty="0">
                <a:solidFill>
                  <a:schemeClr val="tx1"/>
                </a:solidFill>
                <a:sym typeface="Symbol" panose="05050102010706020507" pitchFamily="18" charset="2"/>
              </a:rPr>
              <a:t>Uso di app per costante comunicazione in due direzioni</a:t>
            </a:r>
            <a:br>
              <a:rPr lang="it-IT" sz="3200" dirty="0">
                <a:solidFill>
                  <a:srgbClr val="FFFF00"/>
                </a:solidFill>
              </a:rPr>
            </a:br>
            <a:endParaRPr lang="it-IT" sz="3200" dirty="0">
              <a:solidFill>
                <a:schemeClr val="tx1"/>
              </a:solidFill>
            </a:endParaRP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0A5F9C08-7DA9-484D-B9D5-996E6DFBD1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90457" y="5120639"/>
            <a:ext cx="45719" cy="1280160"/>
          </a:xfrm>
        </p:spPr>
        <p:txBody>
          <a:bodyPr anchor="ctr">
            <a:normAutofit/>
          </a:bodyPr>
          <a:lstStyle/>
          <a:p>
            <a:endParaRPr lang="it-IT" sz="1500" dirty="0">
              <a:solidFill>
                <a:srgbClr val="FFFFFF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5B557D3-D7B4-404B-84A1-9BD182BE5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7532813" y="5760720"/>
            <a:ext cx="11887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35164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magine che contiene edificio, largo, persone, inpiedi&#10;&#10;Descrizione generata automaticamente">
            <a:extLst>
              <a:ext uri="{FF2B5EF4-FFF2-40B4-BE49-F238E27FC236}">
                <a16:creationId xmlns:a16="http://schemas.microsoft.com/office/drawing/2014/main" id="{0DD82D7C-B0E8-4DB0-BAF1-697E90668D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80" b="9080"/>
          <a:stretch/>
        </p:blipFill>
        <p:spPr>
          <a:xfrm>
            <a:off x="-32" y="10"/>
            <a:ext cx="12192031" cy="116821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B4FB531-34DA-4777-9BD5-5B885DC38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15076"/>
            <a:ext cx="12188952" cy="1942924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27E18A4-11BA-447E-B934-FD727269B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146" y="1213945"/>
            <a:ext cx="12192030" cy="5186856"/>
          </a:xfrm>
        </p:spPr>
        <p:txBody>
          <a:bodyPr anchor="t"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it-IT" sz="4400" dirty="0">
                <a:solidFill>
                  <a:srgbClr val="FFFF00"/>
                </a:solidFill>
              </a:rPr>
              <a:t>Gruppo di lavoro «Giurisprudenza»</a:t>
            </a:r>
            <a:br>
              <a:rPr lang="it-IT" sz="4400" dirty="0">
                <a:solidFill>
                  <a:srgbClr val="FFFF00"/>
                </a:solidFill>
              </a:rPr>
            </a:br>
            <a:r>
              <a:rPr lang="it-IT" sz="4400" dirty="0">
                <a:solidFill>
                  <a:srgbClr val="FFFF00"/>
                </a:solidFill>
              </a:rPr>
              <a:t> </a:t>
            </a: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sz="4000" b="1" dirty="0">
                <a:sym typeface="Symbol" panose="05050102010706020507" pitchFamily="18" charset="2"/>
              </a:rPr>
              <a:t> </a:t>
            </a:r>
            <a:r>
              <a:rPr lang="it-IT" sz="4000" dirty="0">
                <a:sym typeface="Symbol" panose="05050102010706020507" pitchFamily="18" charset="2"/>
              </a:rPr>
              <a:t>Università come produttore/consumatore di dati</a:t>
            </a:r>
            <a:br>
              <a:rPr lang="it-IT" sz="4000" dirty="0">
                <a:solidFill>
                  <a:schemeClr val="tx1"/>
                </a:solidFill>
              </a:rPr>
            </a:br>
            <a:r>
              <a:rPr lang="it-IT" sz="4000" dirty="0">
                <a:solidFill>
                  <a:schemeClr val="tx1"/>
                </a:solidFill>
              </a:rPr>
              <a:t> </a:t>
            </a: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 </a:t>
            </a:r>
            <a:r>
              <a:rPr lang="it-IT" sz="4000" dirty="0">
                <a:solidFill>
                  <a:schemeClr val="tx1"/>
                </a:solidFill>
                <a:sym typeface="Symbol" panose="05050102010706020507" pitchFamily="18" charset="2"/>
              </a:rPr>
              <a:t>Necessità di monitorare in tempo reale l’andamento dei propri iscritti</a:t>
            </a:r>
            <a:b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</a:b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 </a:t>
            </a:r>
            <a:r>
              <a:rPr lang="it-IT" sz="4000" dirty="0">
                <a:solidFill>
                  <a:srgbClr val="FF0000"/>
                </a:solidFill>
                <a:sym typeface="Symbol" panose="05050102010706020507" pitchFamily="18" charset="2"/>
              </a:rPr>
              <a:t>  </a:t>
            </a:r>
            <a:r>
              <a:rPr lang="it-IT" sz="4000" dirty="0">
                <a:solidFill>
                  <a:schemeClr val="tx1"/>
                </a:solidFill>
                <a:sym typeface="Symbol" panose="05050102010706020507" pitchFamily="18" charset="2"/>
              </a:rPr>
              <a:t>Protocollo di gestione dei dati personali validato dal Garante privacy</a:t>
            </a:r>
            <a:br>
              <a:rPr lang="it-IT" sz="4000" dirty="0">
                <a:solidFill>
                  <a:schemeClr val="tx1"/>
                </a:solidFill>
              </a:rPr>
            </a:br>
            <a:r>
              <a:rPr lang="it-IT" sz="4000" dirty="0">
                <a:solidFill>
                  <a:schemeClr val="tx1"/>
                </a:solidFill>
              </a:rPr>
              <a:t> </a:t>
            </a: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 </a:t>
            </a:r>
            <a:r>
              <a:rPr lang="it-IT" sz="4000" dirty="0">
                <a:solidFill>
                  <a:schemeClr val="tx1"/>
                </a:solidFill>
                <a:sym typeface="Symbol" panose="05050102010706020507" pitchFamily="18" charset="2"/>
              </a:rPr>
              <a:t>Primo obiettivo: riduzione abbandoni attraverso evidenziazione sintomi di sofferenza </a:t>
            </a:r>
            <a:r>
              <a:rPr lang="it-IT" sz="4000" dirty="0">
                <a:solidFill>
                  <a:schemeClr val="tx1"/>
                </a:solidFill>
                <a:latin typeface="Impact" panose="020B0806030902050204" pitchFamily="34" charset="0"/>
                <a:sym typeface="Symbol" panose="05050102010706020507" pitchFamily="18" charset="2"/>
              </a:rPr>
              <a:t>→ </a:t>
            </a:r>
            <a:r>
              <a:rPr lang="it-IT" sz="4000" b="1" dirty="0">
                <a:solidFill>
                  <a:schemeClr val="tx1"/>
                </a:solidFill>
                <a:latin typeface="Bahnschrift SemiBold" panose="020B0502040204020203" pitchFamily="34" charset="0"/>
                <a:sym typeface="Symbol" panose="05050102010706020507" pitchFamily="18" charset="2"/>
              </a:rPr>
              <a:t>percorsi correttivi →  affidamento a tutor</a:t>
            </a:r>
            <a:br>
              <a:rPr lang="it-IT" sz="3200" dirty="0">
                <a:solidFill>
                  <a:srgbClr val="FFFF00"/>
                </a:solidFill>
              </a:rPr>
            </a:br>
            <a:br>
              <a:rPr lang="it-IT" sz="3200" dirty="0">
                <a:solidFill>
                  <a:srgbClr val="FFFF00"/>
                </a:solidFill>
              </a:rPr>
            </a:br>
            <a:endParaRPr lang="it-IT" sz="3200" dirty="0">
              <a:solidFill>
                <a:schemeClr val="tx1"/>
              </a:solidFill>
            </a:endParaRP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0A5F9C08-7DA9-484D-B9D5-996E6DFBD1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90457" y="5120639"/>
            <a:ext cx="45719" cy="1280160"/>
          </a:xfrm>
        </p:spPr>
        <p:txBody>
          <a:bodyPr anchor="ctr">
            <a:normAutofit/>
          </a:bodyPr>
          <a:lstStyle/>
          <a:p>
            <a:endParaRPr lang="it-IT" sz="1500" dirty="0">
              <a:solidFill>
                <a:srgbClr val="FFFFFF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5B557D3-D7B4-404B-84A1-9BD182BE5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7532813" y="5760720"/>
            <a:ext cx="11887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73635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magine che contiene edificio, largo, persone, inpiedi&#10;&#10;Descrizione generata automaticamente">
            <a:extLst>
              <a:ext uri="{FF2B5EF4-FFF2-40B4-BE49-F238E27FC236}">
                <a16:creationId xmlns:a16="http://schemas.microsoft.com/office/drawing/2014/main" id="{0DD82D7C-B0E8-4DB0-BAF1-697E90668D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80" b="9080"/>
          <a:stretch/>
        </p:blipFill>
        <p:spPr>
          <a:xfrm>
            <a:off x="-32" y="10"/>
            <a:ext cx="12192031" cy="116821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B4FB531-34DA-4777-9BD5-5B885DC38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15076"/>
            <a:ext cx="12188952" cy="1942924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27E18A4-11BA-447E-B934-FD727269B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146" y="1213945"/>
            <a:ext cx="12192030" cy="5186856"/>
          </a:xfrm>
        </p:spPr>
        <p:txBody>
          <a:bodyPr anchor="t"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it-IT" sz="4400" dirty="0">
                <a:solidFill>
                  <a:srgbClr val="FFFF00"/>
                </a:solidFill>
              </a:rPr>
              <a:t>Gruppo di lavoro «Giurisprudenza»</a:t>
            </a:r>
            <a:br>
              <a:rPr lang="it-IT" sz="4400" dirty="0">
                <a:solidFill>
                  <a:srgbClr val="FFFF00"/>
                </a:solidFill>
              </a:rPr>
            </a:br>
            <a:r>
              <a:rPr lang="it-IT" sz="4400" dirty="0">
                <a:solidFill>
                  <a:srgbClr val="FFFF00"/>
                </a:solidFill>
              </a:rPr>
              <a:t> </a:t>
            </a: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sz="4000" b="1" dirty="0">
                <a:sym typeface="Symbol" panose="05050102010706020507" pitchFamily="18" charset="2"/>
              </a:rPr>
              <a:t> </a:t>
            </a:r>
            <a:r>
              <a:rPr lang="it-IT" sz="4000" dirty="0">
                <a:sym typeface="Symbol" panose="05050102010706020507" pitchFamily="18" charset="2"/>
              </a:rPr>
              <a:t>Tracciabilità dello studente nella sede universitaria e alle lezioni</a:t>
            </a:r>
            <a:br>
              <a:rPr lang="it-IT" sz="4000" dirty="0">
                <a:solidFill>
                  <a:schemeClr val="tx1"/>
                </a:solidFill>
              </a:rPr>
            </a:br>
            <a:r>
              <a:rPr lang="it-IT" sz="4000" dirty="0">
                <a:solidFill>
                  <a:schemeClr val="tx1"/>
                </a:solidFill>
              </a:rPr>
              <a:t> </a:t>
            </a: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 </a:t>
            </a:r>
            <a:r>
              <a:rPr lang="it-IT" sz="4000" dirty="0">
                <a:solidFill>
                  <a:schemeClr val="tx1"/>
                </a:solidFill>
                <a:sym typeface="Symbol" panose="05050102010706020507" pitchFamily="18" charset="2"/>
              </a:rPr>
              <a:t>Attivazione processi complementari di e-learning</a:t>
            </a:r>
            <a:b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</a:b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 </a:t>
            </a:r>
            <a:r>
              <a:rPr lang="it-IT" sz="4000" dirty="0">
                <a:solidFill>
                  <a:srgbClr val="FF0000"/>
                </a:solidFill>
                <a:sym typeface="Symbol" panose="05050102010706020507" pitchFamily="18" charset="2"/>
              </a:rPr>
              <a:t>  </a:t>
            </a:r>
            <a:r>
              <a:rPr lang="it-IT" sz="4000" dirty="0">
                <a:solidFill>
                  <a:schemeClr val="tx1"/>
                </a:solidFill>
                <a:sym typeface="Symbol" panose="05050102010706020507" pitchFamily="18" charset="2"/>
              </a:rPr>
              <a:t>Migliore gestione degli spazi (dimensione aule, clima, guardiania)</a:t>
            </a:r>
            <a:br>
              <a:rPr lang="it-IT" sz="4000" dirty="0">
                <a:solidFill>
                  <a:schemeClr val="tx1"/>
                </a:solidFill>
              </a:rPr>
            </a:br>
            <a:r>
              <a:rPr lang="it-IT" sz="4000" dirty="0">
                <a:solidFill>
                  <a:schemeClr val="tx1"/>
                </a:solidFill>
              </a:rPr>
              <a:t> </a:t>
            </a: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 </a:t>
            </a:r>
            <a:r>
              <a:rPr lang="it-IT" sz="4000" dirty="0">
                <a:solidFill>
                  <a:schemeClr val="tx1"/>
                </a:solidFill>
                <a:sym typeface="Symbol" panose="05050102010706020507" pitchFamily="18" charset="2"/>
              </a:rPr>
              <a:t>Analisi mobilità e trasporti: tempi percorrenza, provenienza/destinazione, bacini di utenza</a:t>
            </a:r>
            <a:br>
              <a:rPr lang="it-IT" sz="3200" dirty="0">
                <a:solidFill>
                  <a:srgbClr val="FFFF00"/>
                </a:solidFill>
              </a:rPr>
            </a:br>
            <a:br>
              <a:rPr lang="it-IT" sz="3200" dirty="0">
                <a:solidFill>
                  <a:srgbClr val="FFFF00"/>
                </a:solidFill>
              </a:rPr>
            </a:br>
            <a:endParaRPr lang="it-IT" sz="3200" dirty="0">
              <a:solidFill>
                <a:schemeClr val="tx1"/>
              </a:solidFill>
            </a:endParaRP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0A5F9C08-7DA9-484D-B9D5-996E6DFBD1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90457" y="5120639"/>
            <a:ext cx="45719" cy="1280160"/>
          </a:xfrm>
        </p:spPr>
        <p:txBody>
          <a:bodyPr anchor="ctr">
            <a:normAutofit/>
          </a:bodyPr>
          <a:lstStyle/>
          <a:p>
            <a:endParaRPr lang="it-IT" sz="1500" dirty="0">
              <a:solidFill>
                <a:srgbClr val="FFFFFF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5B557D3-D7B4-404B-84A1-9BD182BE5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7532813" y="5760720"/>
            <a:ext cx="11887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23542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magine che contiene edificio, largo, persone, inpiedi&#10;&#10;Descrizione generata automaticamente">
            <a:extLst>
              <a:ext uri="{FF2B5EF4-FFF2-40B4-BE49-F238E27FC236}">
                <a16:creationId xmlns:a16="http://schemas.microsoft.com/office/drawing/2014/main" id="{0DD82D7C-B0E8-4DB0-BAF1-697E90668D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80" b="9080"/>
          <a:stretch/>
        </p:blipFill>
        <p:spPr>
          <a:xfrm>
            <a:off x="-32" y="10"/>
            <a:ext cx="12192031" cy="116821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B4FB531-34DA-4777-9BD5-5B885DC38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15076"/>
            <a:ext cx="12188952" cy="1942924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27E18A4-11BA-447E-B934-FD727269B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146" y="1213945"/>
            <a:ext cx="12192030" cy="5186856"/>
          </a:xfrm>
        </p:spPr>
        <p:txBody>
          <a:bodyPr anchor="t"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it-IT" sz="4400" dirty="0">
                <a:solidFill>
                  <a:srgbClr val="FFFF00"/>
                </a:solidFill>
              </a:rPr>
              <a:t>Gruppo di lavoro «Orientamento»</a:t>
            </a:r>
            <a:br>
              <a:rPr lang="it-IT" sz="4400" dirty="0">
                <a:solidFill>
                  <a:srgbClr val="FFFF00"/>
                </a:solidFill>
              </a:rPr>
            </a:br>
            <a:r>
              <a:rPr lang="it-IT" sz="4400" dirty="0">
                <a:solidFill>
                  <a:srgbClr val="FFFF00"/>
                </a:solidFill>
              </a:rPr>
              <a:t> </a:t>
            </a:r>
            <a: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sz="3600" b="1" dirty="0">
                <a:sym typeface="Symbol" panose="05050102010706020507" pitchFamily="18" charset="2"/>
              </a:rPr>
              <a:t> </a:t>
            </a:r>
            <a:r>
              <a:rPr lang="it-IT" sz="3600" dirty="0">
                <a:sym typeface="Symbol" panose="05050102010706020507" pitchFamily="18" charset="2"/>
              </a:rPr>
              <a:t>Utilizzazione della «data footprint» degli studenti per prendere decisioni più rapide e più efficaci</a:t>
            </a:r>
            <a:br>
              <a:rPr lang="it-IT" sz="3600" dirty="0">
                <a:sym typeface="Symbol" panose="05050102010706020507" pitchFamily="18" charset="2"/>
              </a:rPr>
            </a:br>
            <a:r>
              <a:rPr lang="it-IT" sz="3600" dirty="0">
                <a:sym typeface="Symbol" panose="05050102010706020507" pitchFamily="18" charset="2"/>
              </a:rPr>
              <a:t> </a:t>
            </a:r>
            <a: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  <a:t>   </a:t>
            </a:r>
            <a:r>
              <a:rPr lang="it-IT" sz="3600" dirty="0">
                <a:solidFill>
                  <a:schemeClr val="tx1"/>
                </a:solidFill>
                <a:sym typeface="Symbol" panose="05050102010706020507" pitchFamily="18" charset="2"/>
              </a:rPr>
              <a:t>Migliorare la platea di riferimento dell’Ateneo</a:t>
            </a:r>
            <a:b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</a:br>
            <a: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  <a:t>     </a:t>
            </a:r>
            <a:r>
              <a:rPr lang="it-IT" sz="3600" dirty="0">
                <a:solidFill>
                  <a:schemeClr val="tx1"/>
                </a:solidFill>
                <a:sym typeface="Symbol" panose="05050102010706020507" pitchFamily="18" charset="2"/>
              </a:rPr>
              <a:t>Migliorare i risultati degli studenti</a:t>
            </a:r>
            <a:b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</a:br>
            <a: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  <a:t>     </a:t>
            </a:r>
            <a:r>
              <a:rPr lang="it-IT" sz="3600" dirty="0">
                <a:solidFill>
                  <a:schemeClr val="tx1"/>
                </a:solidFill>
                <a:sym typeface="Symbol" panose="05050102010706020507" pitchFamily="18" charset="2"/>
              </a:rPr>
              <a:t>Internazionalizzazione e coordinamento con le politiche Erasmus</a:t>
            </a:r>
            <a:b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</a:br>
            <a: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  <a:t>     </a:t>
            </a:r>
            <a:r>
              <a:rPr lang="it-IT" sz="3600" dirty="0">
                <a:solidFill>
                  <a:schemeClr val="tx1"/>
                </a:solidFill>
                <a:sym typeface="Symbol" panose="05050102010706020507" pitchFamily="18" charset="2"/>
              </a:rPr>
              <a:t>Attingere ad una pluralità di basi di dati per sviluppare strategie articolate</a:t>
            </a:r>
            <a:br>
              <a:rPr lang="it-IT" sz="3600" dirty="0">
                <a:sym typeface="Symbol" panose="05050102010706020507" pitchFamily="18" charset="2"/>
              </a:rPr>
            </a:br>
            <a:br>
              <a:rPr lang="it-IT" sz="3200" dirty="0">
                <a:solidFill>
                  <a:srgbClr val="FFFF00"/>
                </a:solidFill>
              </a:rPr>
            </a:br>
            <a:br>
              <a:rPr lang="it-IT" sz="3200" dirty="0">
                <a:solidFill>
                  <a:srgbClr val="FFFF00"/>
                </a:solidFill>
              </a:rPr>
            </a:br>
            <a:endParaRPr lang="it-IT" sz="3200" dirty="0">
              <a:solidFill>
                <a:schemeClr val="tx1"/>
              </a:solidFill>
            </a:endParaRP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0A5F9C08-7DA9-484D-B9D5-996E6DFBD1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90457" y="5120639"/>
            <a:ext cx="45719" cy="1280160"/>
          </a:xfrm>
        </p:spPr>
        <p:txBody>
          <a:bodyPr anchor="ctr">
            <a:normAutofit/>
          </a:bodyPr>
          <a:lstStyle/>
          <a:p>
            <a:endParaRPr lang="it-IT" sz="1500" dirty="0">
              <a:solidFill>
                <a:srgbClr val="FFFFFF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5B557D3-D7B4-404B-84A1-9BD182BE5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7532813" y="5760720"/>
            <a:ext cx="11887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80036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magine che contiene edificio, largo, persone, inpiedi&#10;&#10;Descrizione generata automaticamente">
            <a:extLst>
              <a:ext uri="{FF2B5EF4-FFF2-40B4-BE49-F238E27FC236}">
                <a16:creationId xmlns:a16="http://schemas.microsoft.com/office/drawing/2014/main" id="{0DD82D7C-B0E8-4DB0-BAF1-697E90668D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80" b="9080"/>
          <a:stretch/>
        </p:blipFill>
        <p:spPr>
          <a:xfrm>
            <a:off x="-32" y="10"/>
            <a:ext cx="12192031" cy="116821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B4FB531-34DA-4777-9BD5-5B885DC38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15076"/>
            <a:ext cx="12188952" cy="1942924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27E18A4-11BA-447E-B934-FD727269B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146" y="1213945"/>
            <a:ext cx="12192030" cy="5186856"/>
          </a:xfrm>
        </p:spPr>
        <p:txBody>
          <a:bodyPr anchor="t"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it-IT" sz="4400" dirty="0">
                <a:solidFill>
                  <a:srgbClr val="FFFF00"/>
                </a:solidFill>
              </a:rPr>
              <a:t>Gruppo di lavoro «Orientamento»</a:t>
            </a:r>
            <a:br>
              <a:rPr lang="it-IT" sz="4400" dirty="0">
                <a:solidFill>
                  <a:srgbClr val="FFFF00"/>
                </a:solidFill>
              </a:rPr>
            </a:b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sz="3600" b="1" dirty="0">
                <a:sym typeface="Symbol" panose="05050102010706020507" pitchFamily="18" charset="2"/>
              </a:rPr>
              <a:t> </a:t>
            </a:r>
            <a:r>
              <a:rPr lang="it-IT" sz="3600" dirty="0">
                <a:solidFill>
                  <a:schemeClr val="tx1"/>
                </a:solidFill>
                <a:latin typeface="Bahnschrift" panose="020B0502040204020203" pitchFamily="34" charset="0"/>
                <a:cs typeface="Times New Roman" panose="02020603050405020304" pitchFamily="18" charset="0"/>
              </a:rPr>
              <a:t>Raccolta ed elaborazione dei dati delle Giornate di Vita Universitaria (GVU) </a:t>
            </a:r>
            <a:br>
              <a:rPr lang="it-IT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  <a:t> </a:t>
            </a:r>
            <a:r>
              <a:rPr lang="it-IT" sz="3600" dirty="0">
                <a:solidFill>
                  <a:schemeClr val="tx1"/>
                </a:solidFill>
                <a:latin typeface="Bahnschrift" panose="020B0502040204020203" pitchFamily="34" charset="0"/>
                <a:cs typeface="Times New Roman" panose="02020603050405020304" pitchFamily="18" charset="0"/>
              </a:rPr>
              <a:t>Incrocio dei dati delle GVU coi dati delle immatricolazioni</a:t>
            </a:r>
            <a:b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</a:br>
            <a: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  <a:t> </a:t>
            </a: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  <a:t> </a:t>
            </a:r>
            <a:r>
              <a:rPr lang="it-IT" sz="3600" dirty="0">
                <a:solidFill>
                  <a:schemeClr val="tx1"/>
                </a:solidFill>
                <a:latin typeface="Bahnschrift" panose="020B0502040204020203" pitchFamily="34" charset="0"/>
                <a:cs typeface="Times New Roman" panose="02020603050405020304" pitchFamily="18" charset="0"/>
              </a:rPr>
              <a:t>Incrocio con le banche dati dei dipartimenti</a:t>
            </a:r>
            <a:b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</a:br>
            <a: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  <a:t> </a:t>
            </a: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  <a:t> </a:t>
            </a:r>
            <a:r>
              <a:rPr lang="it-IT" sz="3600" dirty="0">
                <a:solidFill>
                  <a:schemeClr val="tx1"/>
                </a:solidFill>
                <a:latin typeface="Bahnschrift" panose="020B0502040204020203" pitchFamily="34" charset="0"/>
                <a:cs typeface="Times New Roman" panose="02020603050405020304" pitchFamily="18" charset="0"/>
              </a:rPr>
              <a:t>Raccolta ed elaborazione dei dati delle schede SUA</a:t>
            </a:r>
            <a:b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</a:b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 </a:t>
            </a:r>
            <a: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  <a:t> </a:t>
            </a:r>
            <a:r>
              <a:rPr lang="it-IT" sz="3600" dirty="0">
                <a:solidFill>
                  <a:schemeClr val="tx1"/>
                </a:solidFill>
                <a:latin typeface="Bahnschrift" panose="020B0502040204020203" pitchFamily="34" charset="0"/>
                <a:cs typeface="Times New Roman" panose="02020603050405020304" pitchFamily="18" charset="0"/>
              </a:rPr>
              <a:t>Raccolta dei dati </a:t>
            </a:r>
            <a:r>
              <a:rPr lang="it-IT" sz="3600" dirty="0">
                <a:solidFill>
                  <a:schemeClr val="tx1"/>
                </a:solidFill>
                <a:cs typeface="Times New Roman" panose="02020603050405020304" pitchFamily="18" charset="0"/>
              </a:rPr>
              <a:t>delle carriere in itinere </a:t>
            </a:r>
            <a:br>
              <a:rPr lang="it-IT" sz="3600" b="1" dirty="0">
                <a:solidFill>
                  <a:schemeClr val="tx1"/>
                </a:solidFill>
                <a:cs typeface="Times New Roman" panose="02020603050405020304" pitchFamily="18" charset="0"/>
              </a:rPr>
            </a:br>
            <a:r>
              <a:rPr lang="it-IT" sz="3600" b="1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sz="3600" b="1" dirty="0">
                <a:solidFill>
                  <a:schemeClr val="tx1"/>
                </a:solidFill>
                <a:sym typeface="Symbol" panose="05050102010706020507" pitchFamily="18" charset="2"/>
              </a:rPr>
              <a:t> </a:t>
            </a:r>
            <a:r>
              <a:rPr lang="it-IT" sz="3600" dirty="0">
                <a:solidFill>
                  <a:schemeClr val="tx1"/>
                </a:solidFill>
                <a:cs typeface="Times New Roman" panose="02020603050405020304" pitchFamily="18" charset="0"/>
              </a:rPr>
              <a:t>Verifica delle criticità</a:t>
            </a:r>
            <a:br>
              <a:rPr lang="it-IT" sz="3600" dirty="0">
                <a:sym typeface="Symbol" panose="05050102010706020507" pitchFamily="18" charset="2"/>
              </a:rPr>
            </a:br>
            <a:br>
              <a:rPr lang="it-IT" sz="3200" dirty="0">
                <a:solidFill>
                  <a:srgbClr val="FFFF00"/>
                </a:solidFill>
              </a:rPr>
            </a:br>
            <a:br>
              <a:rPr lang="it-IT" sz="3200" dirty="0">
                <a:solidFill>
                  <a:srgbClr val="FFFF00"/>
                </a:solidFill>
              </a:rPr>
            </a:br>
            <a:endParaRPr lang="it-IT" sz="3200" dirty="0">
              <a:solidFill>
                <a:schemeClr val="tx1"/>
              </a:solidFill>
            </a:endParaRP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0A5F9C08-7DA9-484D-B9D5-996E6DFBD1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90457" y="5120639"/>
            <a:ext cx="45719" cy="1280160"/>
          </a:xfrm>
        </p:spPr>
        <p:txBody>
          <a:bodyPr anchor="ctr">
            <a:normAutofit/>
          </a:bodyPr>
          <a:lstStyle/>
          <a:p>
            <a:endParaRPr lang="it-IT" sz="1500" dirty="0">
              <a:solidFill>
                <a:srgbClr val="FFFFFF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5B557D3-D7B4-404B-84A1-9BD182BE5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7532813" y="5760720"/>
            <a:ext cx="11887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50659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magine che contiene edificio, largo, persone, inpiedi&#10;&#10;Descrizione generata automaticamente">
            <a:extLst>
              <a:ext uri="{FF2B5EF4-FFF2-40B4-BE49-F238E27FC236}">
                <a16:creationId xmlns:a16="http://schemas.microsoft.com/office/drawing/2014/main" id="{0DD82D7C-B0E8-4DB0-BAF1-697E90668D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80" b="9080"/>
          <a:stretch/>
        </p:blipFill>
        <p:spPr>
          <a:xfrm>
            <a:off x="-32" y="10"/>
            <a:ext cx="12192031" cy="116821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B4FB531-34DA-4777-9BD5-5B885DC38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15076"/>
            <a:ext cx="12188952" cy="1942924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27E18A4-11BA-447E-B934-FD727269B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146" y="1213945"/>
            <a:ext cx="12192030" cy="5186856"/>
          </a:xfrm>
        </p:spPr>
        <p:txBody>
          <a:bodyPr anchor="t"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it-IT" sz="4400" dirty="0">
                <a:solidFill>
                  <a:srgbClr val="FFFF00"/>
                </a:solidFill>
              </a:rPr>
              <a:t>Gruppo di lavoro «Economia Aziendale»</a:t>
            </a:r>
            <a:br>
              <a:rPr lang="it-IT" sz="4400" dirty="0">
                <a:solidFill>
                  <a:srgbClr val="FFFF00"/>
                </a:solidFill>
              </a:rPr>
            </a:br>
            <a:r>
              <a:rPr lang="it-IT" sz="4400" dirty="0">
                <a:solidFill>
                  <a:srgbClr val="FFFF00"/>
                </a:solidFill>
              </a:rPr>
              <a:t> </a:t>
            </a: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sz="3600" b="1" dirty="0">
                <a:sym typeface="Symbol" panose="05050102010706020507" pitchFamily="18" charset="2"/>
              </a:rPr>
              <a:t> </a:t>
            </a:r>
            <a:r>
              <a:rPr lang="it-IT" sz="3600" dirty="0">
                <a:sym typeface="Symbol" panose="05050102010706020507" pitchFamily="18" charset="2"/>
              </a:rPr>
              <a:t>Co-creazione di valore attraverso l’uso di strumenti tecnologici</a:t>
            </a:r>
            <a:br>
              <a:rPr lang="it-IT" sz="4000" dirty="0">
                <a:solidFill>
                  <a:schemeClr val="tx1"/>
                </a:solidFill>
              </a:rPr>
            </a:br>
            <a:r>
              <a:rPr lang="it-IT" sz="4000" dirty="0">
                <a:solidFill>
                  <a:schemeClr val="tx1"/>
                </a:solidFill>
              </a:rPr>
              <a:t> </a:t>
            </a: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 </a:t>
            </a:r>
            <a:r>
              <a:rPr lang="it-IT" sz="3600" dirty="0">
                <a:solidFill>
                  <a:schemeClr val="tx1"/>
                </a:solidFill>
                <a:sym typeface="Symbol" panose="05050102010706020507" pitchFamily="18" charset="2"/>
              </a:rPr>
              <a:t>Fattori-guida: interazione, soddisfazione, identificazione</a:t>
            </a:r>
            <a:br>
              <a:rPr lang="it-IT" sz="3600" dirty="0">
                <a:solidFill>
                  <a:schemeClr val="tx1"/>
                </a:solidFill>
              </a:rPr>
            </a:br>
            <a:r>
              <a:rPr lang="it-IT" sz="3600" dirty="0">
                <a:solidFill>
                  <a:schemeClr val="tx1"/>
                </a:solidFill>
              </a:rPr>
              <a:t> </a:t>
            </a: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sz="3600" b="1" dirty="0">
                <a:solidFill>
                  <a:schemeClr val="tx1"/>
                </a:solidFill>
                <a:sym typeface="Symbol" panose="05050102010706020507" pitchFamily="18" charset="2"/>
              </a:rPr>
              <a:t> </a:t>
            </a:r>
            <a:r>
              <a:rPr lang="it-IT" sz="3600" dirty="0">
                <a:solidFill>
                  <a:schemeClr val="tx1"/>
                </a:solidFill>
                <a:sym typeface="Symbol" panose="05050102010706020507" pitchFamily="18" charset="2"/>
              </a:rPr>
              <a:t>Nuovi canali di comunicazione a due vie</a:t>
            </a:r>
            <a:br>
              <a:rPr lang="it-IT" sz="3600" dirty="0">
                <a:solidFill>
                  <a:schemeClr val="tx1"/>
                </a:solidFill>
              </a:rPr>
            </a:br>
            <a:r>
              <a:rPr lang="it-IT" sz="3600" dirty="0">
                <a:solidFill>
                  <a:schemeClr val="tx1"/>
                </a:solidFill>
              </a:rPr>
              <a:t> </a:t>
            </a: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sz="3600" b="1" dirty="0">
                <a:solidFill>
                  <a:srgbClr val="FF0000"/>
                </a:solidFill>
                <a:sym typeface="Symbol" panose="05050102010706020507" pitchFamily="18" charset="2"/>
              </a:rPr>
              <a:t> </a:t>
            </a:r>
            <a:r>
              <a:rPr lang="it-IT" sz="3600" dirty="0">
                <a:solidFill>
                  <a:schemeClr val="tx1"/>
                </a:solidFill>
                <a:sym typeface="Symbol" panose="05050102010706020507" pitchFamily="18" charset="2"/>
              </a:rPr>
              <a:t>Individuazione bisogni latenti degli studenti</a:t>
            </a:r>
            <a:br>
              <a:rPr lang="it-IT" sz="3600" dirty="0">
                <a:solidFill>
                  <a:schemeClr val="tx1"/>
                </a:solidFill>
                <a:sym typeface="Symbol" panose="05050102010706020507" pitchFamily="18" charset="2"/>
              </a:rPr>
            </a:br>
            <a:r>
              <a:rPr lang="it-IT" sz="3600" dirty="0">
                <a:solidFill>
                  <a:schemeClr val="tx1"/>
                </a:solidFill>
                <a:sym typeface="Symbol" panose="05050102010706020507" pitchFamily="18" charset="2"/>
              </a:rPr>
              <a:t> </a:t>
            </a: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sz="3600" b="1" dirty="0">
                <a:solidFill>
                  <a:schemeClr val="tx1"/>
                </a:solidFill>
                <a:sym typeface="Symbol" panose="05050102010706020507" pitchFamily="18" charset="2"/>
              </a:rPr>
              <a:t> </a:t>
            </a:r>
            <a:r>
              <a:rPr lang="it-IT" sz="3600" dirty="0">
                <a:solidFill>
                  <a:schemeClr val="tx1"/>
                </a:solidFill>
                <a:sym typeface="Symbol" panose="05050102010706020507" pitchFamily="18" charset="2"/>
              </a:rPr>
              <a:t>Funzioni della web </a:t>
            </a:r>
            <a:r>
              <a:rPr lang="it-IT" sz="3600" dirty="0" err="1">
                <a:solidFill>
                  <a:schemeClr val="tx1"/>
                </a:solidFill>
                <a:sym typeface="Symbol" panose="05050102010706020507" pitchFamily="18" charset="2"/>
              </a:rPr>
              <a:t>communication</a:t>
            </a:r>
            <a:r>
              <a:rPr lang="it-IT" sz="3600" dirty="0">
                <a:solidFill>
                  <a:schemeClr val="tx1"/>
                </a:solidFill>
                <a:sym typeface="Symbol" panose="05050102010706020507" pitchFamily="18" charset="2"/>
              </a:rPr>
              <a:t> </a:t>
            </a:r>
            <a:br>
              <a:rPr lang="it-IT" sz="3600" dirty="0">
                <a:solidFill>
                  <a:schemeClr val="tx1"/>
                </a:solidFill>
                <a:sym typeface="Symbol" panose="05050102010706020507" pitchFamily="18" charset="2"/>
              </a:rPr>
            </a:br>
            <a:r>
              <a:rPr lang="it-IT" sz="3600" dirty="0">
                <a:solidFill>
                  <a:schemeClr val="tx1"/>
                </a:solidFill>
                <a:sym typeface="Symbol" panose="05050102010706020507" pitchFamily="18" charset="2"/>
              </a:rPr>
              <a:t> </a:t>
            </a: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sz="3600" b="1" dirty="0">
                <a:solidFill>
                  <a:schemeClr val="tx1"/>
                </a:solidFill>
                <a:sym typeface="Symbol" panose="05050102010706020507" pitchFamily="18" charset="2"/>
              </a:rPr>
              <a:t> </a:t>
            </a:r>
            <a:r>
              <a:rPr lang="it-IT" sz="3600" dirty="0">
                <a:solidFill>
                  <a:schemeClr val="tx1"/>
                </a:solidFill>
                <a:sym typeface="Symbol" panose="05050102010706020507" pitchFamily="18" charset="2"/>
              </a:rPr>
              <a:t>Adozione di una </a:t>
            </a:r>
            <a:r>
              <a:rPr lang="it-IT" sz="3600" dirty="0" err="1">
                <a:solidFill>
                  <a:schemeClr val="tx1"/>
                </a:solidFill>
                <a:sym typeface="Symbol" panose="05050102010706020507" pitchFamily="18" charset="2"/>
              </a:rPr>
              <a:t>digital</a:t>
            </a:r>
            <a:r>
              <a:rPr lang="it-IT" sz="3600" dirty="0">
                <a:solidFill>
                  <a:schemeClr val="tx1"/>
                </a:solidFill>
                <a:sym typeface="Symbol" panose="05050102010706020507" pitchFamily="18" charset="2"/>
              </a:rPr>
              <a:t> </a:t>
            </a:r>
            <a:r>
              <a:rPr lang="it-IT" sz="3600" dirty="0" err="1">
                <a:solidFill>
                  <a:schemeClr val="tx1"/>
                </a:solidFill>
                <a:sym typeface="Symbol" panose="05050102010706020507" pitchFamily="18" charset="2"/>
              </a:rPr>
              <a:t>mindset</a:t>
            </a:r>
            <a:r>
              <a:rPr lang="it-IT" sz="3600" dirty="0">
                <a:solidFill>
                  <a:schemeClr val="tx1"/>
                </a:solidFill>
                <a:sym typeface="Symbol" panose="05050102010706020507" pitchFamily="18" charset="2"/>
              </a:rPr>
              <a:t> (le risposte ai problemi possono essere digitali)</a:t>
            </a:r>
            <a:br>
              <a:rPr lang="it-IT" sz="3600" dirty="0">
                <a:solidFill>
                  <a:schemeClr val="tx1"/>
                </a:solidFill>
              </a:rPr>
            </a:br>
            <a:br>
              <a:rPr lang="it-IT" sz="3600" dirty="0">
                <a:sym typeface="Symbol" panose="05050102010706020507" pitchFamily="18" charset="2"/>
              </a:rPr>
            </a:br>
            <a:br>
              <a:rPr lang="it-IT" sz="3200" dirty="0">
                <a:solidFill>
                  <a:srgbClr val="FFFF00"/>
                </a:solidFill>
              </a:rPr>
            </a:br>
            <a:br>
              <a:rPr lang="it-IT" sz="3200" dirty="0">
                <a:solidFill>
                  <a:srgbClr val="FFFF00"/>
                </a:solidFill>
              </a:rPr>
            </a:br>
            <a:endParaRPr lang="it-IT" sz="3200" dirty="0">
              <a:solidFill>
                <a:schemeClr val="tx1"/>
              </a:solidFill>
            </a:endParaRP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0A5F9C08-7DA9-484D-B9D5-996E6DFBD1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90457" y="5120639"/>
            <a:ext cx="45719" cy="1280160"/>
          </a:xfrm>
        </p:spPr>
        <p:txBody>
          <a:bodyPr anchor="ctr">
            <a:normAutofit/>
          </a:bodyPr>
          <a:lstStyle/>
          <a:p>
            <a:endParaRPr lang="it-IT" sz="1500" dirty="0">
              <a:solidFill>
                <a:srgbClr val="FFFFFF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5B557D3-D7B4-404B-84A1-9BD182BE5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7532813" y="5760720"/>
            <a:ext cx="11887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51944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magine che contiene edificio, largo, persone, inpiedi&#10;&#10;Descrizione generata automaticamente">
            <a:extLst>
              <a:ext uri="{FF2B5EF4-FFF2-40B4-BE49-F238E27FC236}">
                <a16:creationId xmlns:a16="http://schemas.microsoft.com/office/drawing/2014/main" id="{0DD82D7C-B0E8-4DB0-BAF1-697E90668D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80" b="9080"/>
          <a:stretch/>
        </p:blipFill>
        <p:spPr>
          <a:xfrm>
            <a:off x="-32" y="10"/>
            <a:ext cx="12192031" cy="116821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B4FB531-34DA-4777-9BD5-5B885DC38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15076"/>
            <a:ext cx="12188952" cy="1942924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27E18A4-11BA-447E-B934-FD727269B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146" y="1168224"/>
            <a:ext cx="12192030" cy="5186856"/>
          </a:xfrm>
        </p:spPr>
        <p:txBody>
          <a:bodyPr anchor="t"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it-IT" sz="4400" dirty="0">
                <a:solidFill>
                  <a:srgbClr val="FFFF00"/>
                </a:solidFill>
              </a:rPr>
              <a:t>Gruppo di lavoro «Economia Aziendale»</a:t>
            </a:r>
            <a:br>
              <a:rPr lang="it-IT" sz="4400" dirty="0">
                <a:solidFill>
                  <a:srgbClr val="FFFF00"/>
                </a:solidFill>
              </a:rPr>
            </a:br>
            <a:r>
              <a:rPr lang="it-IT" sz="4400" dirty="0">
                <a:solidFill>
                  <a:srgbClr val="FFFF00"/>
                </a:solidFill>
              </a:rPr>
              <a:t> </a:t>
            </a: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sz="4000" b="1" dirty="0">
                <a:sym typeface="Symbol" panose="05050102010706020507" pitchFamily="18" charset="2"/>
              </a:rPr>
              <a:t> F</a:t>
            </a:r>
            <a:r>
              <a:rPr lang="it-IT" sz="4000" dirty="0">
                <a:sym typeface="Symbol" panose="05050102010706020507" pitchFamily="18" charset="2"/>
              </a:rPr>
              <a:t>orte semplificazione dei processi organizzativi</a:t>
            </a:r>
            <a:br>
              <a:rPr lang="it-IT" sz="4000" dirty="0">
                <a:solidFill>
                  <a:schemeClr val="tx1"/>
                </a:solidFill>
              </a:rPr>
            </a:br>
            <a:r>
              <a:rPr lang="it-IT" sz="4000" dirty="0">
                <a:solidFill>
                  <a:schemeClr val="tx1"/>
                </a:solidFill>
              </a:rPr>
              <a:t> </a:t>
            </a: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 </a:t>
            </a:r>
            <a:r>
              <a:rPr lang="it-IT" sz="4000" dirty="0">
                <a:solidFill>
                  <a:schemeClr val="tx1"/>
                </a:solidFill>
                <a:sym typeface="Symbol" panose="05050102010706020507" pitchFamily="18" charset="2"/>
              </a:rPr>
              <a:t>Generazione di nuova conoscenze (non solo «know-</a:t>
            </a:r>
            <a:r>
              <a:rPr lang="it-IT" sz="4000" dirty="0" err="1">
                <a:solidFill>
                  <a:schemeClr val="tx1"/>
                </a:solidFill>
                <a:sym typeface="Symbol" panose="05050102010706020507" pitchFamily="18" charset="2"/>
              </a:rPr>
              <a:t>your</a:t>
            </a:r>
            <a:r>
              <a:rPr lang="it-IT" sz="4000" dirty="0">
                <a:solidFill>
                  <a:schemeClr val="tx1"/>
                </a:solidFill>
                <a:sym typeface="Symbol" panose="05050102010706020507" pitchFamily="18" charset="2"/>
              </a:rPr>
              <a:t>-</a:t>
            </a:r>
            <a:r>
              <a:rPr lang="it-IT" sz="4000" dirty="0" err="1">
                <a:solidFill>
                  <a:schemeClr val="tx1"/>
                </a:solidFill>
                <a:sym typeface="Symbol" panose="05050102010706020507" pitchFamily="18" charset="2"/>
              </a:rPr>
              <a:t>student</a:t>
            </a:r>
            <a:r>
              <a:rPr lang="it-IT" sz="4000" dirty="0">
                <a:solidFill>
                  <a:schemeClr val="tx1"/>
                </a:solidFill>
                <a:sym typeface="Symbol" panose="05050102010706020507" pitchFamily="18" charset="2"/>
              </a:rPr>
              <a:t>» ma anche «know-</a:t>
            </a:r>
            <a:r>
              <a:rPr lang="it-IT" sz="4000" dirty="0" err="1">
                <a:solidFill>
                  <a:schemeClr val="tx1"/>
                </a:solidFill>
                <a:sym typeface="Symbol" panose="05050102010706020507" pitchFamily="18" charset="2"/>
              </a:rPr>
              <a:t>your</a:t>
            </a:r>
            <a:r>
              <a:rPr lang="it-IT" sz="4000" dirty="0">
                <a:solidFill>
                  <a:schemeClr val="tx1"/>
                </a:solidFill>
                <a:sym typeface="Symbol" panose="05050102010706020507" pitchFamily="18" charset="2"/>
              </a:rPr>
              <a:t>-</a:t>
            </a:r>
            <a:r>
              <a:rPr lang="it-IT" sz="4000" dirty="0" err="1">
                <a:solidFill>
                  <a:schemeClr val="tx1"/>
                </a:solidFill>
                <a:sym typeface="Symbol" panose="05050102010706020507" pitchFamily="18" charset="2"/>
              </a:rPr>
              <a:t>university</a:t>
            </a:r>
            <a:r>
              <a:rPr lang="it-IT" sz="4000" dirty="0">
                <a:solidFill>
                  <a:schemeClr val="tx1"/>
                </a:solidFill>
                <a:sym typeface="Symbol" panose="05050102010706020507" pitchFamily="18" charset="2"/>
              </a:rPr>
              <a:t>»)</a:t>
            </a:r>
            <a:br>
              <a:rPr lang="it-IT" sz="4000" dirty="0">
                <a:solidFill>
                  <a:schemeClr val="tx1"/>
                </a:solidFill>
              </a:rPr>
            </a:br>
            <a:r>
              <a:rPr lang="it-IT" sz="4000" dirty="0">
                <a:solidFill>
                  <a:schemeClr val="tx1"/>
                </a:solidFill>
              </a:rPr>
              <a:t> </a:t>
            </a:r>
            <a:r>
              <a:rPr lang="it-IT" sz="4000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sz="4000" dirty="0">
                <a:solidFill>
                  <a:schemeClr val="tx1"/>
                </a:solidFill>
                <a:sym typeface="Symbol" panose="05050102010706020507" pitchFamily="18" charset="2"/>
              </a:rPr>
              <a:t> Networking fra docenti/studenti e fra studenti</a:t>
            </a:r>
            <a:br>
              <a:rPr lang="it-IT" sz="4000" dirty="0">
                <a:solidFill>
                  <a:schemeClr val="tx1"/>
                </a:solidFill>
              </a:rPr>
            </a:br>
            <a:r>
              <a:rPr lang="it-IT" sz="4000" dirty="0">
                <a:solidFill>
                  <a:schemeClr val="tx1"/>
                </a:solidFill>
              </a:rPr>
              <a:t> </a:t>
            </a: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 </a:t>
            </a:r>
            <a:r>
              <a:rPr lang="it-IT" sz="4000" dirty="0">
                <a:solidFill>
                  <a:schemeClr val="tx1"/>
                </a:solidFill>
                <a:sym typeface="Symbol" panose="05050102010706020507" pitchFamily="18" charset="2"/>
              </a:rPr>
              <a:t>Aumentare la soddisfazione degli studenti e la «brand </a:t>
            </a:r>
            <a:r>
              <a:rPr lang="it-IT" sz="4000" dirty="0" err="1">
                <a:solidFill>
                  <a:schemeClr val="tx1"/>
                </a:solidFill>
                <a:sym typeface="Symbol" panose="05050102010706020507" pitchFamily="18" charset="2"/>
              </a:rPr>
              <a:t>reputation</a:t>
            </a:r>
            <a:r>
              <a:rPr lang="it-IT" sz="4000" dirty="0">
                <a:solidFill>
                  <a:schemeClr val="tx1"/>
                </a:solidFill>
                <a:sym typeface="Symbol" panose="05050102010706020507" pitchFamily="18" charset="2"/>
              </a:rPr>
              <a:t>»</a:t>
            </a:r>
            <a:br>
              <a:rPr lang="it-IT" sz="4000" dirty="0">
                <a:solidFill>
                  <a:schemeClr val="tx1"/>
                </a:solidFill>
                <a:sym typeface="Symbol" panose="05050102010706020507" pitchFamily="18" charset="2"/>
              </a:rPr>
            </a:br>
            <a:br>
              <a:rPr lang="it-IT" sz="4000" dirty="0">
                <a:sym typeface="Symbol" panose="05050102010706020507" pitchFamily="18" charset="2"/>
              </a:rPr>
            </a:br>
            <a:br>
              <a:rPr lang="it-IT" sz="3200" dirty="0">
                <a:solidFill>
                  <a:srgbClr val="FFFF00"/>
                </a:solidFill>
              </a:rPr>
            </a:br>
            <a:br>
              <a:rPr lang="it-IT" sz="3200" dirty="0">
                <a:solidFill>
                  <a:srgbClr val="FFFF00"/>
                </a:solidFill>
              </a:rPr>
            </a:br>
            <a:endParaRPr lang="it-IT" sz="3200" dirty="0">
              <a:solidFill>
                <a:schemeClr val="tx1"/>
              </a:solidFill>
            </a:endParaRP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0A5F9C08-7DA9-484D-B9D5-996E6DFBD1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90457" y="5120639"/>
            <a:ext cx="45719" cy="1280160"/>
          </a:xfrm>
        </p:spPr>
        <p:txBody>
          <a:bodyPr anchor="ctr">
            <a:normAutofit/>
          </a:bodyPr>
          <a:lstStyle/>
          <a:p>
            <a:endParaRPr lang="it-IT" sz="1500" dirty="0">
              <a:solidFill>
                <a:srgbClr val="FFFFFF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5B557D3-D7B4-404B-84A1-9BD182BE5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7532813" y="5760720"/>
            <a:ext cx="11887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18994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magine che contiene edificio, largo, persone, inpiedi&#10;&#10;Descrizione generata automaticamente">
            <a:extLst>
              <a:ext uri="{FF2B5EF4-FFF2-40B4-BE49-F238E27FC236}">
                <a16:creationId xmlns:a16="http://schemas.microsoft.com/office/drawing/2014/main" id="{0DD82D7C-B0E8-4DB0-BAF1-697E90668D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80" b="9080"/>
          <a:stretch/>
        </p:blipFill>
        <p:spPr>
          <a:xfrm>
            <a:off x="-32" y="10"/>
            <a:ext cx="12192031" cy="116821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B4FB531-34DA-4777-9BD5-5B885DC38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15076"/>
            <a:ext cx="12188952" cy="1942924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27E18A4-11BA-447E-B934-FD727269B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146" y="1213945"/>
            <a:ext cx="12192030" cy="5186856"/>
          </a:xfrm>
        </p:spPr>
        <p:txBody>
          <a:bodyPr anchor="t">
            <a:normAutofit fontScale="90000"/>
          </a:bodyPr>
          <a:lstStyle/>
          <a:p>
            <a:r>
              <a:rPr lang="it-IT" sz="4400" dirty="0">
                <a:solidFill>
                  <a:srgbClr val="FFFF00"/>
                </a:solidFill>
              </a:rPr>
              <a:t>Gruppo di lavoro «Economia»</a:t>
            </a:r>
            <a:br>
              <a:rPr lang="it-IT" sz="4400" dirty="0">
                <a:solidFill>
                  <a:srgbClr val="FFFF00"/>
                </a:solidFill>
              </a:rPr>
            </a:br>
            <a:r>
              <a:rPr lang="it-IT" sz="4400" dirty="0">
                <a:solidFill>
                  <a:srgbClr val="FFFF00"/>
                </a:solidFill>
              </a:rPr>
              <a:t> </a:t>
            </a: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b="1" dirty="0">
                <a:sym typeface="Symbol" panose="05050102010706020507" pitchFamily="18" charset="2"/>
              </a:rPr>
              <a:t> </a:t>
            </a:r>
            <a:r>
              <a:rPr lang="it-IT" sz="4400" dirty="0">
                <a:solidFill>
                  <a:schemeClr val="tx1"/>
                </a:solidFill>
              </a:rPr>
              <a:t>Rapporto fra Università e Territorio</a:t>
            </a:r>
            <a:br>
              <a:rPr lang="it-IT" sz="4400" dirty="0">
                <a:solidFill>
                  <a:schemeClr val="tx1"/>
                </a:solidFill>
              </a:rPr>
            </a:br>
            <a:r>
              <a:rPr lang="it-IT" sz="4400" dirty="0">
                <a:solidFill>
                  <a:schemeClr val="tx1"/>
                </a:solidFill>
              </a:rPr>
              <a:t> </a:t>
            </a:r>
            <a:r>
              <a:rPr lang="it-IT" sz="4400" b="1" dirty="0">
                <a:solidFill>
                  <a:srgbClr val="FF0000"/>
                </a:solidFill>
                <a:sym typeface="Symbol" panose="05050102010706020507" pitchFamily="18" charset="2"/>
              </a:rPr>
              <a:t> </a:t>
            </a:r>
            <a:r>
              <a:rPr lang="it-IT" sz="4400" dirty="0">
                <a:solidFill>
                  <a:schemeClr val="tx1"/>
                </a:solidFill>
              </a:rPr>
              <a:t>Terza missione di valorizzazione economica delle   conoscenze</a:t>
            </a:r>
            <a:br>
              <a:rPr lang="it-IT" sz="4400" dirty="0">
                <a:solidFill>
                  <a:schemeClr val="tx1"/>
                </a:solidFill>
              </a:rPr>
            </a:br>
            <a:r>
              <a:rPr lang="it-IT" sz="4400" dirty="0">
                <a:solidFill>
                  <a:schemeClr val="tx1"/>
                </a:solidFill>
              </a:rPr>
              <a:t> </a:t>
            </a:r>
            <a:r>
              <a:rPr lang="it-IT" sz="4400" b="1" dirty="0">
                <a:solidFill>
                  <a:srgbClr val="FF0000"/>
                </a:solidFill>
                <a:sym typeface="Symbol" panose="05050102010706020507" pitchFamily="18" charset="2"/>
              </a:rPr>
              <a:t> </a:t>
            </a:r>
            <a:r>
              <a:rPr lang="it-IT" sz="4400" dirty="0">
                <a:solidFill>
                  <a:schemeClr val="tx1"/>
                </a:solidFill>
              </a:rPr>
              <a:t>Raccogliere e analizzare dati interni ed esterni sulla   trasformazione e trasmissione della conoscenza</a:t>
            </a:r>
            <a:br>
              <a:rPr lang="it-IT" sz="4400" dirty="0">
                <a:solidFill>
                  <a:schemeClr val="tx1"/>
                </a:solidFill>
              </a:rPr>
            </a:br>
            <a:r>
              <a:rPr lang="it-IT" sz="4400" dirty="0">
                <a:solidFill>
                  <a:schemeClr val="tx1"/>
                </a:solidFill>
              </a:rPr>
              <a:t> </a:t>
            </a:r>
            <a:r>
              <a:rPr lang="it-IT" sz="4400" b="1" dirty="0">
                <a:solidFill>
                  <a:srgbClr val="FF0000"/>
                </a:solidFill>
                <a:sym typeface="Symbol" panose="05050102010706020507" pitchFamily="18" charset="2"/>
              </a:rPr>
              <a:t> </a:t>
            </a:r>
            <a:r>
              <a:rPr lang="it-IT" sz="4400" dirty="0">
                <a:solidFill>
                  <a:schemeClr val="tx1"/>
                </a:solidFill>
              </a:rPr>
              <a:t>Valutare il grado di osmosi con il territorio</a:t>
            </a:r>
            <a:br>
              <a:rPr lang="it-IT" sz="4400" dirty="0">
                <a:solidFill>
                  <a:schemeClr val="tx1"/>
                </a:solidFill>
              </a:rPr>
            </a:br>
            <a:br>
              <a:rPr lang="it-IT" sz="4400" dirty="0">
                <a:solidFill>
                  <a:schemeClr val="tx1"/>
                </a:solidFill>
              </a:rPr>
            </a:br>
            <a:endParaRPr lang="it-IT" sz="3200" dirty="0">
              <a:solidFill>
                <a:schemeClr val="tx1"/>
              </a:solidFill>
            </a:endParaRP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0A5F9C08-7DA9-484D-B9D5-996E6DFBD1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90457" y="5120639"/>
            <a:ext cx="45719" cy="1280160"/>
          </a:xfrm>
        </p:spPr>
        <p:txBody>
          <a:bodyPr anchor="ctr">
            <a:normAutofit/>
          </a:bodyPr>
          <a:lstStyle/>
          <a:p>
            <a:endParaRPr lang="it-IT" sz="1500" dirty="0">
              <a:solidFill>
                <a:srgbClr val="FFFFFF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5B557D3-D7B4-404B-84A1-9BD182BE5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7532813" y="5760720"/>
            <a:ext cx="11887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95474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magine che contiene edificio, largo, persone, inpiedi&#10;&#10;Descrizione generata automaticamente">
            <a:extLst>
              <a:ext uri="{FF2B5EF4-FFF2-40B4-BE49-F238E27FC236}">
                <a16:creationId xmlns:a16="http://schemas.microsoft.com/office/drawing/2014/main" id="{0DD82D7C-B0E8-4DB0-BAF1-697E90668D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80" b="9080"/>
          <a:stretch/>
        </p:blipFill>
        <p:spPr>
          <a:xfrm>
            <a:off x="-32" y="10"/>
            <a:ext cx="12192031" cy="116821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B4FB531-34DA-4777-9BD5-5B885DC38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15076"/>
            <a:ext cx="12188952" cy="1942924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27E18A4-11BA-447E-B934-FD727269B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146" y="1213945"/>
            <a:ext cx="12192030" cy="5186856"/>
          </a:xfrm>
        </p:spPr>
        <p:txBody>
          <a:bodyPr anchor="t">
            <a:normAutofit fontScale="90000"/>
          </a:bodyPr>
          <a:lstStyle/>
          <a:p>
            <a:r>
              <a:rPr lang="it-IT" sz="4400" dirty="0">
                <a:solidFill>
                  <a:srgbClr val="FFFF00"/>
                </a:solidFill>
              </a:rPr>
              <a:t>Gruppo di lavoro «Economia»</a:t>
            </a:r>
            <a:br>
              <a:rPr lang="it-IT" sz="4400" dirty="0">
                <a:solidFill>
                  <a:srgbClr val="FFFF00"/>
                </a:solidFill>
              </a:rPr>
            </a:br>
            <a:r>
              <a:rPr lang="it-IT" sz="4400" dirty="0">
                <a:solidFill>
                  <a:srgbClr val="FFFF00"/>
                </a:solidFill>
              </a:rPr>
              <a:t> </a:t>
            </a: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b="1" dirty="0">
                <a:sym typeface="Symbol" panose="05050102010706020507" pitchFamily="18" charset="2"/>
              </a:rPr>
              <a:t> </a:t>
            </a:r>
            <a:r>
              <a:rPr lang="it-IT" sz="4400" dirty="0">
                <a:solidFill>
                  <a:schemeClr val="tx1"/>
                </a:solidFill>
              </a:rPr>
              <a:t>Occupazione</a:t>
            </a:r>
            <a:br>
              <a:rPr lang="it-IT" sz="4400" dirty="0">
                <a:solidFill>
                  <a:schemeClr val="tx1"/>
                </a:solidFill>
              </a:rPr>
            </a:br>
            <a:r>
              <a:rPr lang="it-IT" sz="4400" dirty="0">
                <a:solidFill>
                  <a:schemeClr val="tx1"/>
                </a:solidFill>
              </a:rPr>
              <a:t> </a:t>
            </a:r>
            <a:r>
              <a:rPr lang="it-IT" sz="4400" b="1" dirty="0">
                <a:solidFill>
                  <a:srgbClr val="FF0000"/>
                </a:solidFill>
                <a:sym typeface="Symbol" panose="05050102010706020507" pitchFamily="18" charset="2"/>
              </a:rPr>
              <a:t> </a:t>
            </a:r>
            <a:r>
              <a:rPr lang="it-IT" sz="4400" dirty="0">
                <a:solidFill>
                  <a:schemeClr val="tx1"/>
                </a:solidFill>
                <a:sym typeface="Symbol" panose="05050102010706020507" pitchFamily="18" charset="2"/>
              </a:rPr>
              <a:t>Retribuzione</a:t>
            </a:r>
            <a:br>
              <a:rPr lang="it-IT" sz="4400" dirty="0">
                <a:solidFill>
                  <a:schemeClr val="tx1"/>
                </a:solidFill>
              </a:rPr>
            </a:br>
            <a:r>
              <a:rPr lang="it-IT" sz="4400" dirty="0">
                <a:solidFill>
                  <a:schemeClr val="tx1"/>
                </a:solidFill>
              </a:rPr>
              <a:t> </a:t>
            </a:r>
            <a:r>
              <a:rPr lang="it-IT" sz="4400" b="1" dirty="0">
                <a:solidFill>
                  <a:srgbClr val="FF0000"/>
                </a:solidFill>
                <a:sym typeface="Symbol" panose="05050102010706020507" pitchFamily="18" charset="2"/>
              </a:rPr>
              <a:t> </a:t>
            </a:r>
            <a:r>
              <a:rPr lang="it-IT" sz="4400" dirty="0">
                <a:solidFill>
                  <a:schemeClr val="tx1"/>
                </a:solidFill>
                <a:sym typeface="Symbol" panose="05050102010706020507" pitchFamily="18" charset="2"/>
              </a:rPr>
              <a:t>S</a:t>
            </a:r>
            <a:r>
              <a:rPr lang="it-IT" sz="4400" dirty="0">
                <a:solidFill>
                  <a:schemeClr val="tx1"/>
                </a:solidFill>
              </a:rPr>
              <a:t>pendibilità del titolo universitario</a:t>
            </a:r>
            <a:br>
              <a:rPr lang="it-IT" sz="4400" dirty="0">
                <a:solidFill>
                  <a:schemeClr val="tx1"/>
                </a:solidFill>
              </a:rPr>
            </a:br>
            <a:r>
              <a:rPr lang="it-IT" sz="4400" dirty="0">
                <a:solidFill>
                  <a:schemeClr val="tx1"/>
                </a:solidFill>
              </a:rPr>
              <a:t> </a:t>
            </a:r>
            <a:r>
              <a:rPr lang="it-IT" sz="4400" b="1" dirty="0">
                <a:solidFill>
                  <a:srgbClr val="FF0000"/>
                </a:solidFill>
                <a:sym typeface="Symbol" panose="05050102010706020507" pitchFamily="18" charset="2"/>
              </a:rPr>
              <a:t> </a:t>
            </a:r>
            <a:r>
              <a:rPr lang="it-IT" sz="4400" dirty="0">
                <a:solidFill>
                  <a:schemeClr val="tx1"/>
                </a:solidFill>
                <a:sym typeface="Symbol" panose="05050102010706020507" pitchFamily="18" charset="2"/>
              </a:rPr>
              <a:t>Indicatori: brevetti, imprese spin-off, contratti di ricerca e consulenza da parte di imprese, laboratori congiunti università/imprese </a:t>
            </a:r>
            <a:br>
              <a:rPr lang="it-IT" sz="4400" dirty="0">
                <a:solidFill>
                  <a:schemeClr val="tx1"/>
                </a:solidFill>
              </a:rPr>
            </a:br>
            <a:br>
              <a:rPr lang="it-IT" sz="4400" dirty="0">
                <a:solidFill>
                  <a:schemeClr val="tx1"/>
                </a:solidFill>
              </a:rPr>
            </a:br>
            <a:endParaRPr lang="it-IT" sz="3200" dirty="0">
              <a:solidFill>
                <a:schemeClr val="tx1"/>
              </a:solidFill>
            </a:endParaRP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0A5F9C08-7DA9-484D-B9D5-996E6DFBD1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90457" y="5120639"/>
            <a:ext cx="45719" cy="1280160"/>
          </a:xfrm>
        </p:spPr>
        <p:txBody>
          <a:bodyPr anchor="ctr">
            <a:normAutofit/>
          </a:bodyPr>
          <a:lstStyle/>
          <a:p>
            <a:endParaRPr lang="it-IT" sz="1500" dirty="0">
              <a:solidFill>
                <a:srgbClr val="FFFFFF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5B557D3-D7B4-404B-84A1-9BD182BE5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7532813" y="5760720"/>
            <a:ext cx="11887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12078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magine che contiene edificio, largo, persone, inpiedi&#10;&#10;Descrizione generata automaticamente">
            <a:extLst>
              <a:ext uri="{FF2B5EF4-FFF2-40B4-BE49-F238E27FC236}">
                <a16:creationId xmlns:a16="http://schemas.microsoft.com/office/drawing/2014/main" id="{0DD82D7C-B0E8-4DB0-BAF1-697E90668D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80" b="9080"/>
          <a:stretch/>
        </p:blipFill>
        <p:spPr>
          <a:xfrm>
            <a:off x="-32" y="10"/>
            <a:ext cx="12192031" cy="116821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B4FB531-34DA-4777-9BD5-5B885DC38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15076"/>
            <a:ext cx="12188952" cy="1942924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27E18A4-11BA-447E-B934-FD727269B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146" y="1213945"/>
            <a:ext cx="12192030" cy="5186856"/>
          </a:xfrm>
        </p:spPr>
        <p:txBody>
          <a:bodyPr anchor="t">
            <a:normAutofit fontScale="90000"/>
          </a:bodyPr>
          <a:lstStyle/>
          <a:p>
            <a:r>
              <a:rPr lang="it-IT" sz="4400" dirty="0">
                <a:solidFill>
                  <a:srgbClr val="FFFF00"/>
                </a:solidFill>
              </a:rPr>
              <a:t>Gruppo di lavoro «Sociologia»</a:t>
            </a:r>
            <a:br>
              <a:rPr lang="it-IT" sz="4400" dirty="0">
                <a:solidFill>
                  <a:srgbClr val="FFFF00"/>
                </a:solidFill>
              </a:rPr>
            </a:br>
            <a:r>
              <a:rPr lang="it-IT" sz="4400" dirty="0">
                <a:solidFill>
                  <a:srgbClr val="FFFF00"/>
                </a:solidFill>
              </a:rPr>
              <a:t> </a:t>
            </a:r>
            <a:r>
              <a:rPr lang="it-IT" sz="44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b="1" dirty="0">
                <a:sym typeface="Symbol" panose="05050102010706020507" pitchFamily="18" charset="2"/>
              </a:rPr>
              <a:t> </a:t>
            </a:r>
            <a:r>
              <a:rPr lang="it-IT" sz="3800" dirty="0">
                <a:sym typeface="Symbol" panose="05050102010706020507" pitchFamily="18" charset="2"/>
              </a:rPr>
              <a:t>Profonda mutazione dei processi formativi nell’epoca digitale</a:t>
            </a:r>
            <a:br>
              <a:rPr lang="it-IT" sz="4400" dirty="0">
                <a:solidFill>
                  <a:schemeClr val="tx1"/>
                </a:solidFill>
              </a:rPr>
            </a:br>
            <a:r>
              <a:rPr lang="it-IT" sz="4400" dirty="0">
                <a:solidFill>
                  <a:schemeClr val="tx1"/>
                </a:solidFill>
              </a:rPr>
              <a:t> </a:t>
            </a:r>
            <a:r>
              <a:rPr lang="it-IT" sz="4400" b="1" dirty="0">
                <a:solidFill>
                  <a:srgbClr val="FF0000"/>
                </a:solidFill>
                <a:sym typeface="Symbol" panose="05050102010706020507" pitchFamily="18" charset="2"/>
              </a:rPr>
              <a:t> </a:t>
            </a:r>
            <a:r>
              <a:rPr lang="it-IT" sz="3800" dirty="0">
                <a:solidFill>
                  <a:schemeClr val="tx1"/>
                </a:solidFill>
                <a:sym typeface="Symbol" panose="05050102010706020507" pitchFamily="18" charset="2"/>
              </a:rPr>
              <a:t>Necessità di trasmettere nuova consapevolezza sui problemi etici connessi all’introduzione dell’IA e educazione al valore dei big data</a:t>
            </a:r>
            <a:br>
              <a:rPr lang="it-IT" sz="4400" b="1" dirty="0">
                <a:solidFill>
                  <a:srgbClr val="FF0000"/>
                </a:solidFill>
                <a:sym typeface="Symbol" panose="05050102010706020507" pitchFamily="18" charset="2"/>
              </a:rPr>
            </a:br>
            <a:r>
              <a:rPr lang="it-IT" sz="4400" b="1" dirty="0">
                <a:solidFill>
                  <a:srgbClr val="FF0000"/>
                </a:solidFill>
                <a:sym typeface="Symbol" panose="05050102010706020507" pitchFamily="18" charset="2"/>
              </a:rPr>
              <a:t> </a:t>
            </a:r>
            <a:r>
              <a:rPr lang="it-IT" sz="4400" dirty="0">
                <a:solidFill>
                  <a:srgbClr val="FF0000"/>
                </a:solidFill>
                <a:sym typeface="Symbol" panose="05050102010706020507" pitchFamily="18" charset="2"/>
              </a:rPr>
              <a:t>  </a:t>
            </a:r>
            <a:r>
              <a:rPr lang="it-IT" sz="4000" dirty="0">
                <a:solidFill>
                  <a:schemeClr val="tx1"/>
                </a:solidFill>
                <a:sym typeface="Symbol" panose="05050102010706020507" pitchFamily="18" charset="2"/>
              </a:rPr>
              <a:t>Apprendimento adattivo alle esigenze degli studenti </a:t>
            </a:r>
            <a:br>
              <a:rPr lang="it-IT" sz="4000" dirty="0">
                <a:solidFill>
                  <a:schemeClr val="tx1"/>
                </a:solidFill>
                <a:sym typeface="Symbol" panose="05050102010706020507" pitchFamily="18" charset="2"/>
              </a:rPr>
            </a:br>
            <a:r>
              <a:rPr lang="it-IT" sz="4000" dirty="0">
                <a:solidFill>
                  <a:schemeClr val="tx1"/>
                </a:solidFill>
                <a:sym typeface="Symbol" panose="05050102010706020507" pitchFamily="18" charset="2"/>
              </a:rPr>
              <a:t> </a:t>
            </a:r>
            <a:r>
              <a:rPr lang="it-IT" sz="44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sz="4000" b="1" dirty="0">
                <a:solidFill>
                  <a:srgbClr val="FF0000"/>
                </a:solidFill>
                <a:sym typeface="Symbol" panose="05050102010706020507" pitchFamily="18" charset="2"/>
              </a:rPr>
              <a:t> </a:t>
            </a:r>
            <a:r>
              <a:rPr lang="it-IT" sz="3800" dirty="0">
                <a:solidFill>
                  <a:schemeClr val="tx1"/>
                </a:solidFill>
                <a:sym typeface="Symbol" panose="05050102010706020507" pitchFamily="18" charset="2"/>
              </a:rPr>
              <a:t> Progettazione curriculare intelligente</a:t>
            </a:r>
            <a:br>
              <a:rPr lang="it-IT" sz="3800" dirty="0">
                <a:solidFill>
                  <a:schemeClr val="tx1"/>
                </a:solidFill>
              </a:rPr>
            </a:br>
            <a:endParaRPr lang="it-IT" sz="3800" dirty="0">
              <a:solidFill>
                <a:schemeClr val="tx1"/>
              </a:solidFill>
            </a:endParaRP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0A5F9C08-7DA9-484D-B9D5-996E6DFBD1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90457" y="5120639"/>
            <a:ext cx="45719" cy="1280160"/>
          </a:xfrm>
        </p:spPr>
        <p:txBody>
          <a:bodyPr anchor="ctr">
            <a:normAutofit/>
          </a:bodyPr>
          <a:lstStyle/>
          <a:p>
            <a:endParaRPr lang="it-IT" sz="1500" dirty="0">
              <a:solidFill>
                <a:srgbClr val="FFFFFF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5B557D3-D7B4-404B-84A1-9BD182BE5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7532813" y="5760720"/>
            <a:ext cx="11887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56617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magine che contiene edificio, largo, persone, inpiedi&#10;&#10;Descrizione generata automaticamente">
            <a:extLst>
              <a:ext uri="{FF2B5EF4-FFF2-40B4-BE49-F238E27FC236}">
                <a16:creationId xmlns:a16="http://schemas.microsoft.com/office/drawing/2014/main" id="{0DD82D7C-B0E8-4DB0-BAF1-697E90668D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80" b="9080"/>
          <a:stretch/>
        </p:blipFill>
        <p:spPr>
          <a:xfrm>
            <a:off x="-32" y="10"/>
            <a:ext cx="12192031" cy="116821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B4FB531-34DA-4777-9BD5-5B885DC38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15076"/>
            <a:ext cx="12188952" cy="1942924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27E18A4-11BA-447E-B934-FD727269B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146" y="1213945"/>
            <a:ext cx="12192030" cy="5186856"/>
          </a:xfrm>
        </p:spPr>
        <p:txBody>
          <a:bodyPr anchor="t">
            <a:normAutofit fontScale="90000"/>
          </a:bodyPr>
          <a:lstStyle/>
          <a:p>
            <a:pPr lvl="0"/>
            <a:r>
              <a:rPr lang="it-IT" sz="4400" dirty="0">
                <a:solidFill>
                  <a:srgbClr val="FFFF00"/>
                </a:solidFill>
              </a:rPr>
              <a:t>Gruppo di lavoro «Sociologia»</a:t>
            </a:r>
            <a:br>
              <a:rPr lang="it-IT" sz="4400" dirty="0">
                <a:solidFill>
                  <a:srgbClr val="FFFF00"/>
                </a:solidFill>
              </a:rPr>
            </a:br>
            <a:r>
              <a:rPr lang="it-IT" sz="4400" dirty="0">
                <a:solidFill>
                  <a:srgbClr val="FFFF00"/>
                </a:solidFill>
              </a:rPr>
              <a:t> </a:t>
            </a:r>
            <a:r>
              <a:rPr lang="it-IT" sz="4400" b="1" dirty="0">
                <a:solidFill>
                  <a:srgbClr val="FF0000"/>
                </a:solidFill>
                <a:sym typeface="Symbol" panose="05050102010706020507" pitchFamily="18" charset="2"/>
              </a:rPr>
              <a:t></a:t>
            </a:r>
            <a:r>
              <a:rPr lang="it-IT" b="1" dirty="0">
                <a:sym typeface="Symbol" panose="05050102010706020507" pitchFamily="18" charset="2"/>
              </a:rPr>
              <a:t> </a:t>
            </a:r>
            <a:r>
              <a:rPr lang="it-IT" sz="3800" dirty="0">
                <a:sym typeface="Symbol" panose="05050102010706020507" pitchFamily="18" charset="2"/>
              </a:rPr>
              <a:t>In tutte le discipline necessità di formare nuove professionalità partendo dai tradizionali percorsi di studio e curvati sui vari contesti applicativi</a:t>
            </a:r>
            <a:br>
              <a:rPr lang="it-IT" sz="3800" dirty="0">
                <a:sym typeface="Symbol" panose="05050102010706020507" pitchFamily="18" charset="2"/>
              </a:rPr>
            </a:br>
            <a:r>
              <a:rPr lang="it-IT" sz="3800" dirty="0">
                <a:solidFill>
                  <a:schemeClr val="tx1"/>
                </a:solidFill>
                <a:sym typeface="Symbol" panose="05050102010706020507" pitchFamily="18" charset="2"/>
              </a:rPr>
              <a:t> </a:t>
            </a:r>
            <a:r>
              <a:rPr lang="it-IT" sz="2700" b="1" dirty="0">
                <a:solidFill>
                  <a:schemeClr val="tx1"/>
                </a:solidFill>
                <a:sym typeface="Symbol" panose="05050102010706020507" pitchFamily="18" charset="2"/>
              </a:rPr>
              <a:t>-</a:t>
            </a:r>
            <a:r>
              <a:rPr lang="it-IT" sz="3800" b="1" dirty="0">
                <a:solidFill>
                  <a:schemeClr val="tx1"/>
                </a:solidFill>
                <a:sym typeface="Symbol" panose="05050102010706020507" pitchFamily="18" charset="2"/>
              </a:rPr>
              <a:t>  </a:t>
            </a:r>
            <a:r>
              <a:rPr lang="it-IT" sz="2700" b="1" dirty="0">
                <a:solidFill>
                  <a:schemeClr val="tx1"/>
                </a:solidFill>
              </a:rPr>
              <a:t>data </a:t>
            </a:r>
            <a:r>
              <a:rPr lang="it-IT" sz="2700" b="1" dirty="0" err="1">
                <a:solidFill>
                  <a:schemeClr val="tx1"/>
                </a:solidFill>
              </a:rPr>
              <a:t>protection</a:t>
            </a:r>
            <a:r>
              <a:rPr lang="it-IT" sz="2700" b="1" dirty="0">
                <a:solidFill>
                  <a:schemeClr val="tx1"/>
                </a:solidFill>
              </a:rPr>
              <a:t> </a:t>
            </a:r>
            <a:r>
              <a:rPr lang="it-IT" sz="2700" b="1" dirty="0" err="1">
                <a:solidFill>
                  <a:schemeClr val="tx1"/>
                </a:solidFill>
              </a:rPr>
              <a:t>officer</a:t>
            </a:r>
            <a:r>
              <a:rPr lang="it-IT" sz="2700" b="1" dirty="0">
                <a:solidFill>
                  <a:schemeClr val="tx1"/>
                </a:solidFill>
              </a:rPr>
              <a:t>;</a:t>
            </a:r>
            <a:br>
              <a:rPr lang="it-IT" sz="2700" b="1" dirty="0">
                <a:solidFill>
                  <a:schemeClr val="tx1"/>
                </a:solidFill>
              </a:rPr>
            </a:br>
            <a:r>
              <a:rPr lang="it-IT" sz="2700" b="1" dirty="0">
                <a:solidFill>
                  <a:schemeClr val="tx1"/>
                </a:solidFill>
              </a:rPr>
              <a:t>  -   </a:t>
            </a:r>
            <a:r>
              <a:rPr lang="it-IT" sz="2700" b="1" dirty="0" err="1">
                <a:solidFill>
                  <a:schemeClr val="tx1"/>
                </a:solidFill>
              </a:rPr>
              <a:t>digital</a:t>
            </a:r>
            <a:r>
              <a:rPr lang="it-IT" sz="2700" b="1" dirty="0">
                <a:solidFill>
                  <a:schemeClr val="tx1"/>
                </a:solidFill>
              </a:rPr>
              <a:t> information </a:t>
            </a:r>
            <a:r>
              <a:rPr lang="it-IT" sz="2700" b="1" dirty="0" err="1">
                <a:solidFill>
                  <a:schemeClr val="tx1"/>
                </a:solidFill>
              </a:rPr>
              <a:t>officer</a:t>
            </a:r>
            <a:r>
              <a:rPr lang="it-IT" sz="2700" b="1" dirty="0">
                <a:solidFill>
                  <a:schemeClr val="tx1"/>
                </a:solidFill>
              </a:rPr>
              <a:t>;</a:t>
            </a:r>
            <a:br>
              <a:rPr lang="it-IT" sz="2700" b="1" dirty="0">
                <a:solidFill>
                  <a:schemeClr val="tx1"/>
                </a:solidFill>
              </a:rPr>
            </a:br>
            <a:r>
              <a:rPr lang="it-IT" sz="2700" b="1" dirty="0">
                <a:solidFill>
                  <a:schemeClr val="tx1"/>
                </a:solidFill>
              </a:rPr>
              <a:t>  -   cyber security </a:t>
            </a:r>
            <a:r>
              <a:rPr lang="it-IT" sz="2700" b="1" dirty="0" err="1">
                <a:solidFill>
                  <a:schemeClr val="tx1"/>
                </a:solidFill>
              </a:rPr>
              <a:t>expert</a:t>
            </a:r>
            <a:r>
              <a:rPr lang="it-IT" sz="2700" b="1" dirty="0">
                <a:solidFill>
                  <a:schemeClr val="tx1"/>
                </a:solidFill>
              </a:rPr>
              <a:t>;</a:t>
            </a:r>
            <a:br>
              <a:rPr lang="it-IT" sz="2700" b="1" dirty="0">
                <a:solidFill>
                  <a:schemeClr val="tx1"/>
                </a:solidFill>
              </a:rPr>
            </a:br>
            <a:r>
              <a:rPr lang="it-IT" sz="2700" b="1" dirty="0">
                <a:solidFill>
                  <a:schemeClr val="tx1"/>
                </a:solidFill>
              </a:rPr>
              <a:t>  -   big data </a:t>
            </a:r>
            <a:r>
              <a:rPr lang="it-IT" sz="2700" b="1" dirty="0" err="1">
                <a:solidFill>
                  <a:schemeClr val="tx1"/>
                </a:solidFill>
              </a:rPr>
              <a:t>engineer</a:t>
            </a:r>
            <a:r>
              <a:rPr lang="it-IT" sz="2700" b="1" dirty="0">
                <a:solidFill>
                  <a:schemeClr val="tx1"/>
                </a:solidFill>
              </a:rPr>
              <a:t>;</a:t>
            </a:r>
            <a:br>
              <a:rPr lang="it-IT" sz="2700" b="1" dirty="0">
                <a:solidFill>
                  <a:schemeClr val="tx1"/>
                </a:solidFill>
              </a:rPr>
            </a:br>
            <a:r>
              <a:rPr lang="it-IT" sz="2700" b="1" dirty="0">
                <a:solidFill>
                  <a:schemeClr val="tx1"/>
                </a:solidFill>
              </a:rPr>
              <a:t>  -   mobile </a:t>
            </a:r>
            <a:r>
              <a:rPr lang="it-IT" sz="2700" b="1" dirty="0" err="1">
                <a:solidFill>
                  <a:schemeClr val="tx1"/>
                </a:solidFill>
              </a:rPr>
              <a:t>application</a:t>
            </a:r>
            <a:r>
              <a:rPr lang="it-IT" sz="2700" b="1" dirty="0">
                <a:solidFill>
                  <a:schemeClr val="tx1"/>
                </a:solidFill>
              </a:rPr>
              <a:t> developer;</a:t>
            </a:r>
            <a:br>
              <a:rPr lang="it-IT" sz="2700" b="1" dirty="0">
                <a:solidFill>
                  <a:schemeClr val="tx1"/>
                </a:solidFill>
              </a:rPr>
            </a:br>
            <a:r>
              <a:rPr lang="it-IT" sz="2700" dirty="0">
                <a:solidFill>
                  <a:schemeClr val="tx1"/>
                </a:solidFill>
              </a:rPr>
              <a:t>  </a:t>
            </a:r>
            <a:r>
              <a:rPr lang="it-IT" sz="2700" b="1" dirty="0">
                <a:solidFill>
                  <a:schemeClr val="tx1"/>
                </a:solidFill>
              </a:rPr>
              <a:t>-   data scientist;</a:t>
            </a:r>
            <a:br>
              <a:rPr lang="it-IT" sz="2700" b="1" dirty="0">
                <a:solidFill>
                  <a:schemeClr val="tx1"/>
                </a:solidFill>
              </a:rPr>
            </a:br>
            <a:r>
              <a:rPr lang="it-IT" sz="2700" dirty="0">
                <a:solidFill>
                  <a:srgbClr val="FF0000"/>
                </a:solidFill>
              </a:rPr>
              <a:t>  </a:t>
            </a:r>
            <a:r>
              <a:rPr lang="it-IT" sz="2700" b="1" dirty="0">
                <a:solidFill>
                  <a:schemeClr val="tx1"/>
                </a:solidFill>
              </a:rPr>
              <a:t>-   esperto in internet delle cose</a:t>
            </a:r>
            <a:br>
              <a:rPr lang="it-IT" sz="2700" dirty="0"/>
            </a:br>
            <a:br>
              <a:rPr lang="it-IT" dirty="0"/>
            </a:br>
            <a:br>
              <a:rPr lang="it-IT" sz="3800" dirty="0">
                <a:solidFill>
                  <a:schemeClr val="tx1"/>
                </a:solidFill>
              </a:rPr>
            </a:br>
            <a:endParaRPr lang="it-IT" sz="3800" dirty="0">
              <a:solidFill>
                <a:schemeClr val="tx1"/>
              </a:solidFill>
            </a:endParaRP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0A5F9C08-7DA9-484D-B9D5-996E6DFBD1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90457" y="5120639"/>
            <a:ext cx="45719" cy="1280160"/>
          </a:xfrm>
        </p:spPr>
        <p:txBody>
          <a:bodyPr anchor="ctr">
            <a:normAutofit/>
          </a:bodyPr>
          <a:lstStyle/>
          <a:p>
            <a:endParaRPr lang="it-IT" sz="1500" dirty="0">
              <a:solidFill>
                <a:srgbClr val="FFFFFF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5B557D3-D7B4-404B-84A1-9BD182BE5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7532813" y="5760720"/>
            <a:ext cx="11887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51308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RetrospectVTI">
  <a:themeElements>
    <a:clrScheme name="">
      <a:dk1>
        <a:srgbClr val="000000"/>
      </a:dk1>
      <a:lt1>
        <a:srgbClr val="FFFFFF"/>
      </a:lt1>
      <a:dk2>
        <a:srgbClr val="243741"/>
      </a:dk2>
      <a:lt2>
        <a:srgbClr val="E8E7E2"/>
      </a:lt2>
      <a:accent1>
        <a:srgbClr val="95A1C8"/>
      </a:accent1>
      <a:accent2>
        <a:srgbClr val="7DA6BC"/>
      </a:accent2>
      <a:accent3>
        <a:srgbClr val="80ACA9"/>
      </a:accent3>
      <a:accent4>
        <a:srgbClr val="74AF92"/>
      </a:accent4>
      <a:accent5>
        <a:srgbClr val="7FAD83"/>
      </a:accent5>
      <a:accent6>
        <a:srgbClr val="86AD73"/>
      </a:accent6>
      <a:hlink>
        <a:srgbClr val="8F8257"/>
      </a:hlink>
      <a:folHlink>
        <a:srgbClr val="7F7F7F"/>
      </a:folHlink>
    </a:clrScheme>
    <a:fontScheme name="Retrospect">
      <a:majorFont>
        <a:latin typeface="Bahnschrif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News Gothic MT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87</Words>
  <Application>Microsoft Office PowerPoint</Application>
  <PresentationFormat>Widescreen</PresentationFormat>
  <Paragraphs>15</Paragraphs>
  <Slides>15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22" baseType="lpstr">
      <vt:lpstr>Bahnschrift</vt:lpstr>
      <vt:lpstr>Bahnschrift SemiBold</vt:lpstr>
      <vt:lpstr>Calibri</vt:lpstr>
      <vt:lpstr>Impact</vt:lpstr>
      <vt:lpstr>News Gothic MT</vt:lpstr>
      <vt:lpstr>Times New Roman</vt:lpstr>
      <vt:lpstr>RetrospectVTI</vt:lpstr>
      <vt:lpstr>ATENEO 4.0: BIG DATA E INTELLIGENZA  ARTIFICIALE IN ATENEO</vt:lpstr>
      <vt:lpstr>6 GRUPPI DI LAVORO IN ALTRETTANTI DIPARTIMENTI ECONOMIA (Carlo Pietrobelli, Silvia Nenci) ECONOMIA AZIENDALE (Alberto Pezzi) GIURISPRUDENZA (Giorgio Resta, Vincenzo Zeno-Zencovich) INGEGNERIA (Riccardo Torlone) ORIENTAMENTO ( Paolo Mattera) SOCIOLOGIA (Marina D’Amato) </vt:lpstr>
      <vt:lpstr>OBIETTIVI Adeguare la progettazione, le attività, la organizzazione e la gestione dell’università in un contesto di «data driven innovation», utilizzando big data, internet-of-things, intelligenza artificiale  </vt:lpstr>
      <vt:lpstr>Gruppo di lavoro «Ingegneria Informatica»   Migliorare apprendimento attraverso insegnamento personalizzato   Mantenere motivazione, impegno e regolarità degli studenti   Individuazione dei principali ostacoli: mobilità? Spazi? Assistenza e tutorato?    Valutazione dei costi delle varie funzioni (ricerca, insegnamento, terza missione)</vt:lpstr>
      <vt:lpstr>Gruppo di lavoro «Ingegneria Informatica»   Metodologie: «smart classrooms»         - Learning analytics         - Academic analytics         - Educational data mining   Gestione dei servizi e dell’amministrazione in modalità «Ateneo 4.0»     Previsione degli ostacoli e adozione di misure pro-attive anticipate   Uso di app per costante comunicazione in due direzioni </vt:lpstr>
      <vt:lpstr>Gruppo di lavoro «Giurisprudenza»   Università come produttore/consumatore di dati   Necessità di monitorare in tempo reale l’andamento dei propri iscritti    Protocollo di gestione dei dati personali validato dal Garante privacy   Primo obiettivo: riduzione abbandoni attraverso evidenziazione sintomi di sofferenza → percorsi correttivi →  affidamento a tutor  </vt:lpstr>
      <vt:lpstr>Gruppo di lavoro «Giurisprudenza»   Tracciabilità dello studente nella sede universitaria e alle lezioni   Attivazione processi complementari di e-learning    Migliore gestione degli spazi (dimensione aule, clima, guardiania)   Analisi mobilità e trasporti: tempi percorrenza, provenienza/destinazione, bacini di utenza  </vt:lpstr>
      <vt:lpstr>Gruppo di lavoro «Orientamento»   Utilizzazione della «data footprint» degli studenti per prendere decisioni più rapide e più efficaci     Migliorare la platea di riferimento dell’Ateneo      Migliorare i risultati degli studenti      Internazionalizzazione e coordinamento con le politiche Erasmus      Attingere ad una pluralità di basi di dati per sviluppare strategie articolate   </vt:lpstr>
      <vt:lpstr>Gruppo di lavoro «Orientamento»  Raccolta ed elaborazione dei dati delle Giornate di Vita Universitaria (GVU)    Incrocio dei dati delle GVU coi dati delle immatricolazioni   Incrocio con le banche dati dei dipartimenti   Raccolta ed elaborazione dei dati delle schede SUA   Raccolta dei dati delle carriere in itinere    Verifica delle criticità   </vt:lpstr>
      <vt:lpstr>Gruppo di lavoro «Economia Aziendale»   Co-creazione di valore attraverso l’uso di strumenti tecnologici   Fattori-guida: interazione, soddisfazione, identificazione   Nuovi canali di comunicazione a due vie   Individuazione bisogni latenti degli studenti   Funzioni della web communication    Adozione di una digital mindset (le risposte ai problemi possono essere digitali)    </vt:lpstr>
      <vt:lpstr>Gruppo di lavoro «Economia Aziendale»   Forte semplificazione dei processi organizzativi   Generazione di nuova conoscenze (non solo «know-your-student» ma anche «know-your-university»)   Networking fra docenti/studenti e fra studenti   Aumentare la soddisfazione degli studenti e la «brand reputation»    </vt:lpstr>
      <vt:lpstr>Gruppo di lavoro «Economia»   Rapporto fra Università e Territorio   Terza missione di valorizzazione economica delle   conoscenze   Raccogliere e analizzare dati interni ed esterni sulla   trasformazione e trasmissione della conoscenza   Valutare il grado di osmosi con il territorio  </vt:lpstr>
      <vt:lpstr>Gruppo di lavoro «Economia»   Occupazione   Retribuzione   Spendibilità del titolo universitario   Indicatori: brevetti, imprese spin-off, contratti di ricerca e consulenza da parte di imprese, laboratori congiunti università/imprese   </vt:lpstr>
      <vt:lpstr>Gruppo di lavoro «Sociologia»   Profonda mutazione dei processi formativi nell’epoca digitale   Necessità di trasmettere nuova consapevolezza sui problemi etici connessi all’introduzione dell’IA e educazione al valore dei big data    Apprendimento adattivo alle esigenze degli studenti     Progettazione curriculare intelligente </vt:lpstr>
      <vt:lpstr>Gruppo di lavoro «Sociologia»   In tutte le discipline necessità di formare nuove professionalità partendo dai tradizionali percorsi di studio e curvati sui vari contesti applicativi  -  data protection officer;   -   digital information officer;   -   cyber security expert;   -   big data engineer;   -   mobile application developer;   -   data scientist;   -   esperto in internet delle cose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Vincenzo Zeno Zencovich</dc:creator>
  <cp:lastModifiedBy>Vincenzo Zeno Zencovich</cp:lastModifiedBy>
  <cp:revision>18</cp:revision>
  <dcterms:created xsi:type="dcterms:W3CDTF">2019-10-14T09:25:24Z</dcterms:created>
  <dcterms:modified xsi:type="dcterms:W3CDTF">2019-10-15T07:00:31Z</dcterms:modified>
</cp:coreProperties>
</file>