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344" y="-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3B0FE2-ED63-C70C-95A7-1236605AD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42B4DE6-9025-2805-7840-155BE7DFB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012326-ED1F-4A0A-AB60-103BA4564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11EED6-855C-B864-EAA9-A3320486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3B6501-9B6C-665D-28B6-485A24C0D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87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270E7D-9AED-522F-15D9-424B9CB0C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CEE6604-392A-975D-6239-69F0E2C63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687FD7-B80E-5459-04B1-2DB8E360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250CE0-41AD-2048-BC24-5D41D41DD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F97680-F165-6E63-09C7-74DD6EEE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21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1366935-2BCD-AC6C-DA25-3EBABEA3C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5AD5C93-0A0F-5C8E-FB23-D681632DC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F675D2-52F2-542D-9B00-D0AEEE0D0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4323CB-00EF-F1B6-8E9C-52AB74155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C3CDE29-E4E6-9835-848C-E70863178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2980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image1.jpg" descr="image1.jpg"/>
          <p:cNvPicPr>
            <a:picLocks noChangeAspect="1"/>
          </p:cNvPicPr>
          <p:nvPr/>
        </p:nvPicPr>
        <p:blipFill>
          <a:blip r:embed="rId2"/>
          <a:srcRect t="11386" b="16398"/>
          <a:stretch>
            <a:fillRect/>
          </a:stretch>
        </p:blipFill>
        <p:spPr>
          <a:xfrm>
            <a:off x="0" y="4331"/>
            <a:ext cx="12192000" cy="1159807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Titolo Testo"/>
          <p:cNvSpPr txBox="1">
            <a:spLocks noGrp="1"/>
          </p:cNvSpPr>
          <p:nvPr>
            <p:ph type="title"/>
          </p:nvPr>
        </p:nvSpPr>
        <p:spPr>
          <a:xfrm>
            <a:off x="1488017" y="409576"/>
            <a:ext cx="10079568" cy="504827"/>
          </a:xfrm>
          <a:prstGeom prst="rect">
            <a:avLst/>
          </a:prstGeom>
        </p:spPr>
        <p:txBody>
          <a:bodyPr anchor="t"/>
          <a:lstStyle>
            <a:lvl1pPr>
              <a:defRPr sz="2400"/>
            </a:lvl1pPr>
          </a:lstStyle>
          <a:p>
            <a:r>
              <a:t>Titolo Testo</a:t>
            </a:r>
          </a:p>
        </p:txBody>
      </p:sp>
      <p:sp>
        <p:nvSpPr>
          <p:cNvPr id="89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18113" y="6146800"/>
            <a:ext cx="259487" cy="239228"/>
          </a:xfrm>
          <a:prstGeom prst="rect">
            <a:avLst/>
          </a:prstGeom>
        </p:spPr>
        <p:txBody>
          <a:bodyPr lIns="45699" tIns="45699" rIns="45699" bIns="45699" anchor="t"/>
          <a:lstStyle>
            <a:lvl1pPr>
              <a:defRPr sz="1100">
                <a:solidFill>
                  <a:srgbClr val="822433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375257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1F879C-BE11-8EDB-2DDA-4FB9147AC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04CB69-D4A5-DD4D-410A-072CAEDC9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1EA77D-508B-2B7D-CC3D-0C7E90A6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3C9242-3C83-AE97-F940-FCE6E792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A10CCB-0BE1-1024-84F5-4A9686DAB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909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A9FA31-0916-6B9E-E04C-2CC5D308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FF61BF9-BBEA-30E3-0BE6-7CEA2DAF9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74782E-1201-9625-B3A5-B79945D4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86FDB0-6514-9CF4-F393-A507E89D1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6466BA-5793-923D-69E8-22244AC9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335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8AE180-FBC5-1592-0C74-CFFF6A92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05D8E8-627C-C024-D755-DA22C72A83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D506ED7-A77A-4AF0-F937-D308A425A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40534C-6B7B-0C4F-01B5-115FDD50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FE2204-C1DF-4BAF-7934-22CA20762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EA2D7FC-150D-BD8B-22EC-DC47D88AC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013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977B9F-507A-4171-F25C-ADE4D2384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61BCB94-177B-9344-C21D-D9804F14E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283067F-2DE0-DEDE-D639-95C919C2C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A219972-03DC-C5E9-171C-CA137623A4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D71A8F5-863E-18D2-F8D8-D53CBF37D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214182F-C0D1-0003-1BA1-B53DC00FF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D30C0DC-90B1-4206-6A9D-B3C06E182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A40BA57-E68C-27D7-AC63-D13C905F1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27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EC9D45-9A9F-BF48-3382-4C597A82B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ADE15A5-9ED2-B0D1-4744-59B025004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CAEB06-AF48-2788-79A5-FB9D15279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AD9349-C325-7851-3472-BC6EDE44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890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543BEA5-6360-26F2-8A9C-8BA9001A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6F0811C-88D4-EFA8-DA3C-09FC54EF4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86C89CE-DECA-1ED9-F2BA-34627BA4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78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BB5C49-EE26-FF50-8052-71CC45328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6A4BF6-9557-C99B-BE4A-213E4A530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2E6A080-83D9-152F-D1D3-84C179BEC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D9D108-069C-25E5-3005-B2AAAB68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3B3F40-CD6A-3443-BC7A-B8156DCDC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257A98-F5D3-6D54-570A-1C5BF8122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57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2D0862-5C37-F32C-96E9-0F82EC093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18F8B44-A2A9-F4F5-D941-9BB24AB06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0BEE93E-3C92-B67D-3FD9-EBAFA4434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C766E3B-5B0A-7C1F-66A4-4B13106BC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48C0B7-4344-2A61-3F94-C537A771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EBAF34A-D9DD-7712-9790-B797F2C2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13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64AAD75-D424-CE4E-CE71-4BF1719FA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4B892F6-9AF3-D656-B449-3E9079F13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9A8EEA-557E-C3ED-E03A-30F36693E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D8727-45BF-1F45-9920-ACCDD8E7AF49}" type="datetimeFigureOut">
              <a:rPr lang="it-IT" smtClean="0"/>
              <a:t>19/04/2023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ED65AE-B91C-DDF6-2ABB-921D6AD77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D9D8BB-60DD-DFEC-0680-76D769418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2A81F-F0B4-2144-B2C0-94985A0673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3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>
            <a:extLst>
              <a:ext uri="{FF2B5EF4-FFF2-40B4-BE49-F238E27FC236}">
                <a16:creationId xmlns:a16="http://schemas.microsoft.com/office/drawing/2014/main" id="{2F1D45AE-2370-8E3A-DAA2-9A7ED006B721}"/>
              </a:ext>
            </a:extLst>
          </p:cNvPr>
          <p:cNvSpPr/>
          <p:nvPr/>
        </p:nvSpPr>
        <p:spPr>
          <a:xfrm>
            <a:off x="3573624" y="4749282"/>
            <a:ext cx="3834882" cy="3172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00"/>
              </a:solidFill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77097134-DF3D-C12E-BD78-FE14FF846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551" y="1267007"/>
            <a:ext cx="692095" cy="60799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5C0869-2D76-D452-BF72-396975F860B9}"/>
              </a:ext>
            </a:extLst>
          </p:cNvPr>
          <p:cNvSpPr txBox="1"/>
          <p:nvPr/>
        </p:nvSpPr>
        <p:spPr>
          <a:xfrm>
            <a:off x="179924" y="1551700"/>
            <a:ext cx="2453951" cy="1077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878787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87878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NETWORKING 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87878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aprile 2023 - ore 9:30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87878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Spoke 3 e 4</a:t>
            </a: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SAPIENZA UNIVERSITÀ DI ROMA - Campus Orienta Digital">
            <a:extLst>
              <a:ext uri="{FF2B5EF4-FFF2-40B4-BE49-F238E27FC236}">
                <a16:creationId xmlns:a16="http://schemas.microsoft.com/office/drawing/2014/main" id="{85B2B296-22BF-159B-D488-4836C3766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591" y="1446730"/>
            <a:ext cx="752796" cy="50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4DFBDA-367F-F9D5-6397-409D3FD45AE2}"/>
              </a:ext>
            </a:extLst>
          </p:cNvPr>
          <p:cNvSpPr txBox="1"/>
          <p:nvPr/>
        </p:nvSpPr>
        <p:spPr>
          <a:xfrm>
            <a:off x="2376326" y="1267007"/>
            <a:ext cx="9853001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 dirty="0">
                <a:ln>
                  <a:noFill/>
                </a:ln>
                <a:solidFill>
                  <a:srgbClr val="822433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FP4</a:t>
            </a:r>
            <a:r>
              <a:rPr kumimoji="0" lang="it-IT" sz="1300" b="1" i="0" u="none" strike="noStrike" kern="0" cap="none" spc="0" normalizeH="0" baseline="0" noProof="0" dirty="0">
                <a:ln>
                  <a:noFill/>
                </a:ln>
                <a:solidFill>
                  <a:srgbClr val="822433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   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822433"/>
                </a:solidFill>
                <a:effectLst/>
                <a:highlight>
                  <a:srgbClr val="FFFF00"/>
                </a:highlight>
                <a:uLnTx/>
                <a:uFillTx/>
                <a:latin typeface="Times"/>
                <a:ea typeface="Times"/>
                <a:cs typeface="Times"/>
                <a:sym typeface="Times"/>
              </a:rPr>
              <a:t>DEVELOPMENT, INNOVATION AND CERTIFICATION OF MEDICAL AND NON-MEDICAL DEVICES FOR HEALTH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              		</a:t>
            </a:r>
            <a:r>
              <a:rPr kumimoji="0" lang="it-IT" sz="11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REFERENTI SCIENTIFICI DI SAPIENZA: DOMENICO ALVARO, LIVIA OTTOLENGHI, FABRIZIO GUERRA</a:t>
            </a:r>
            <a:endParaRPr kumimoji="0" lang="it-IT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testo 3">
            <a:extLst>
              <a:ext uri="{FF2B5EF4-FFF2-40B4-BE49-F238E27FC236}">
                <a16:creationId xmlns:a16="http://schemas.microsoft.com/office/drawing/2014/main" id="{479D77C3-55C0-BFB0-97A5-4E736BD9B4A0}"/>
              </a:ext>
            </a:extLst>
          </p:cNvPr>
          <p:cNvSpPr txBox="1">
            <a:spLocks/>
          </p:cNvSpPr>
          <p:nvPr/>
        </p:nvSpPr>
        <p:spPr>
          <a:xfrm>
            <a:off x="188316" y="2673737"/>
            <a:ext cx="2453951" cy="41048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ts val="1800"/>
              <a:buNone/>
              <a:tabLst/>
              <a:defRPr/>
            </a:pPr>
            <a:r>
              <a:rPr kumimoji="0" lang="it-IT" sz="1050" b="1" i="0" u="sng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Arial"/>
              </a:rPr>
              <a:t>La progettualità Sapienza per FP4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ct val="170000"/>
              <a:buFont typeface="Symbol" panose="05050102010706020507" pitchFamily="18" charset="2"/>
              <a:buChar char=""/>
              <a:tabLst/>
              <a:defRPr/>
            </a:pPr>
            <a:r>
              <a:rPr lang="it-IT" sz="800" b="1" kern="0" dirty="0"/>
              <a:t>Massa critica coinvolta: 15 docenti per un totale di 8</a:t>
            </a: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6 mesi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ct val="170000"/>
              <a:buFont typeface="Symbol" panose="05050102010706020507" pitchFamily="18" charset="2"/>
              <a:buChar char=""/>
              <a:tabLst/>
              <a:defRPr/>
            </a:pP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PI: 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Livia Ottolenghi </a:t>
            </a: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(Dip. SOMF), 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Loredana Di Lucchio </a:t>
            </a: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(Dip. PDTA)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ct val="170000"/>
              <a:buFont typeface="Symbol" panose="05050102010706020507" pitchFamily="18" charset="2"/>
              <a:buChar char=""/>
              <a:tabLst/>
              <a:defRPr/>
            </a:pP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co-PI e linee tematiche: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  <a:tabLst/>
              <a:defRPr/>
            </a:pP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1.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Domenico Alvaro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 </a:t>
            </a:r>
            <a:r>
              <a:rPr kumimoji="0" lang="it-IT" sz="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Creazione di un’infrastruttura </a:t>
            </a:r>
            <a:r>
              <a:rPr kumimoji="0" lang="it-IT" sz="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 innovazione, servizio, formazione e ricerca aperta e distribuita sul territorio, finalizzata a supportare la creazione e sviluppo di dispositivi medici </a:t>
            </a: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  <a:tabLst/>
              <a:defRPr/>
            </a:pP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2.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Fabrizio Guerra</a:t>
            </a: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    </a:t>
            </a: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Arial"/>
              </a:rPr>
              <a:t>Formazione ed aggiornamento multidisciplinare sui processi di creazione, certificazione e sviluppo dei dispositivi medici </a:t>
            </a: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  <a:tabLst/>
              <a:defRPr/>
            </a:pP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3.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Vincenzo Cardinale</a:t>
            </a: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 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Dispositivi Medici: Iniziative di Terza missione, 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disseminazione scientifica e comunicazione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informazione e diffusione della conoscenza, cultura scientifica e tecnologica, opportunità di 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placement</a:t>
            </a: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  <a:tabLst/>
              <a:defRPr/>
            </a:pP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4.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Loredana Di Lucchio:</a:t>
            </a:r>
            <a:r>
              <a:rPr kumimoji="0" lang="it-IT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Phygital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 Twin Technologies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 innovative Surgical training &amp; planning _ Advanced Medical  Design and Engineering for Physical Anatomic Phantom.</a:t>
            </a:r>
            <a:endParaRPr kumimoji="0" lang="it-IT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93663" marR="0" lvl="0" indent="-93663" algn="just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  <a:tabLst/>
              <a:defRPr/>
            </a:pP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5.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it-IT" sz="800" b="1" i="0" u="sng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Cinza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it-IT" sz="800" b="1" i="0" u="sng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Daraio</a:t>
            </a:r>
            <a:r>
              <a:rPr kumimoji="0" lang="it-IT" sz="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 </a:t>
            </a:r>
            <a:r>
              <a:rPr kumimoji="0" lang="it-IT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Phygital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Twin Technologies for innovative </a:t>
            </a:r>
            <a:r>
              <a:rPr kumimoji="0" lang="it-IT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Surgical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training &amp; planning _ </a:t>
            </a:r>
            <a:r>
              <a:rPr kumimoji="0" lang="it-IT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Augmented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 Reality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System engineering and Deep Learning for 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Digital </a:t>
            </a:r>
            <a:r>
              <a:rPr kumimoji="0" lang="it-IT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Anatomical</a:t>
            </a:r>
            <a:r>
              <a:rPr kumimoji="0" 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Arial"/>
                <a:cs typeface="Arial"/>
                <a:sym typeface="Arial"/>
              </a:rPr>
              <a:t> Phantom </a:t>
            </a:r>
            <a:endParaRPr kumimoji="0" lang="it-IT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C8E893E-0BD9-B441-5BFA-E2FBCB335987}"/>
              </a:ext>
            </a:extLst>
          </p:cNvPr>
          <p:cNvSpPr txBox="1"/>
          <p:nvPr/>
        </p:nvSpPr>
        <p:spPr>
          <a:xfrm>
            <a:off x="2724543" y="1933183"/>
            <a:ext cx="95047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Formazione ed aggiornamento multidisciplinare </a:t>
            </a:r>
            <a:r>
              <a:rPr kumimoji="0" lang="it-IT" sz="13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sui processi di creazione, certificazione e sviluppo dei </a:t>
            </a: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dispositivi medici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12A67A2-2DDC-5016-693F-B756B42F9EB0}"/>
              </a:ext>
            </a:extLst>
          </p:cNvPr>
          <p:cNvSpPr txBox="1"/>
          <p:nvPr/>
        </p:nvSpPr>
        <p:spPr>
          <a:xfrm>
            <a:off x="8493776" y="2660693"/>
            <a:ext cx="3698224" cy="443198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>
            <a:spAutoFit/>
          </a:bodyPr>
          <a:lstStyle/>
          <a:p>
            <a:pPr marL="177800" marR="0" lvl="0" indent="-165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Offerta formativa innovativa sui dispositivi medici per nuove professionalità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635000" lvl="1" indent="-165100"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formazione continuativa, </a:t>
            </a:r>
            <a:r>
              <a:rPr kumimoji="0" lang="it-IT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longlife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learning, e curriculi formativi integrati dalle specifiche competenze sui dispositivi medici negli ambiti di interesse 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economico, giuridico, ingegneristico, medico, delle professioni sanitarie, informatico, chimico, fisico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it-IT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ecc</a:t>
            </a:r>
            <a:endParaRPr kumimoji="0" lang="it-IT" sz="13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 marR="0" lvl="0" indent="-165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Inquadramento di nuove figure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professionali</a:t>
            </a:r>
          </a:p>
          <a:p>
            <a:pPr marL="177800" marR="0" lvl="0" indent="-165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Inserimento trasversale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nei CLMCU e delle Professioni Sanitarie di 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moduli didattici 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dedicati ai dispositivi medici</a:t>
            </a:r>
          </a:p>
          <a:p>
            <a:pPr marL="177800" marR="0" lvl="0" indent="-165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Diffusione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presso il mondo scientifico ed imprenditoriale 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dell’offerta formativa </a:t>
            </a:r>
          </a:p>
          <a:p>
            <a:pPr marL="177800" marR="0" lvl="0" indent="-165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Workshop annuali 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rivolti a tutti i </a:t>
            </a:r>
            <a:r>
              <a:rPr kumimoji="0" lang="it-IT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ricercatori</a:t>
            </a:r>
          </a:p>
          <a:p>
            <a:pPr marL="177800" lvl="0" indent="-165100"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it-IT" sz="1300" dirty="0">
                <a:solidFill>
                  <a:srgbClr val="44546A">
                    <a:lumMod val="50000"/>
                  </a:srgbClr>
                </a:solidFill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Comunicazione </a:t>
            </a:r>
            <a:r>
              <a:rPr lang="it-IT" sz="1300" dirty="0" smtClean="0">
                <a:solidFill>
                  <a:srgbClr val="44546A">
                    <a:lumMod val="50000"/>
                  </a:srgbClr>
                </a:solidFill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interattiva</a:t>
            </a:r>
            <a:endParaRPr lang="it-IT" sz="1300" dirty="0">
              <a:solidFill>
                <a:srgbClr val="44546A">
                  <a:lumMod val="50000"/>
                </a:srgbClr>
              </a:solidFill>
              <a:highlight>
                <a:srgbClr val="00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 marR="0" lvl="0" indent="-165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13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3B0EAE63-F82F-1A4A-0E22-EB3907003F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4543" y="2271332"/>
            <a:ext cx="5702848" cy="28856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889C475-7F30-9BBA-A5FE-27D915E1EF69}"/>
              </a:ext>
            </a:extLst>
          </p:cNvPr>
          <p:cNvSpPr txBox="1"/>
          <p:nvPr/>
        </p:nvSpPr>
        <p:spPr>
          <a:xfrm>
            <a:off x="8642437" y="2339929"/>
            <a:ext cx="985334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none" rtlCol="0">
            <a:spAutoFit/>
          </a:bodyPr>
          <a:lstStyle/>
          <a:p>
            <a:pPr algn="l"/>
            <a:r>
              <a:rPr lang="it-IT" sz="1600" b="1" dirty="0">
                <a:solidFill>
                  <a:srgbClr val="878787"/>
                </a:solidFill>
                <a:effectLst/>
                <a:latin typeface="Calibri" panose="020F0502020204030204" pitchFamily="34" charset="0"/>
              </a:rPr>
              <a:t>ATTIVITÀ </a:t>
            </a:r>
          </a:p>
        </p:txBody>
      </p:sp>
      <p:cxnSp>
        <p:nvCxnSpPr>
          <p:cNvPr id="14" name="Connettore curvo 13">
            <a:extLst>
              <a:ext uri="{FF2B5EF4-FFF2-40B4-BE49-F238E27FC236}">
                <a16:creationId xmlns:a16="http://schemas.microsoft.com/office/drawing/2014/main" id="{4F46C7E2-8167-1CD5-64FB-C8A63E0720D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520954" y="3018231"/>
            <a:ext cx="2407178" cy="362670"/>
          </a:xfrm>
          <a:prstGeom prst="curvedConnector3">
            <a:avLst>
              <a:gd name="adj1" fmla="val 11318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F1126C3E-A69C-661A-7658-9E71BA62FC48}"/>
              </a:ext>
            </a:extLst>
          </p:cNvPr>
          <p:cNvSpPr txBox="1"/>
          <p:nvPr/>
        </p:nvSpPr>
        <p:spPr>
          <a:xfrm>
            <a:off x="3075582" y="5091861"/>
            <a:ext cx="4984879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1" u="sng" dirty="0">
                <a:solidFill>
                  <a:srgbClr val="878787"/>
                </a:solidFill>
                <a:latin typeface="Calibri" panose="020F0502020204030204" pitchFamily="34" charset="0"/>
              </a:rPr>
              <a:t>Contatti</a:t>
            </a:r>
          </a:p>
          <a:p>
            <a:r>
              <a:rPr lang="it-IT" sz="1400" dirty="0"/>
              <a:t>VINCENZO CARDINALE   vincenzo.cardinale@uniroma1.it</a:t>
            </a:r>
          </a:p>
          <a:p>
            <a:r>
              <a:rPr lang="it-IT" sz="1600" b="1" u="sng" dirty="0">
                <a:solidFill>
                  <a:srgbClr val="878787"/>
                </a:solidFill>
                <a:latin typeface="Calibri" panose="020F0502020204030204" pitchFamily="34" charset="0"/>
              </a:rPr>
              <a:t>Referenti scientifici di Sapienza</a:t>
            </a:r>
          </a:p>
          <a:p>
            <a:r>
              <a:rPr lang="it-IT" sz="1400" dirty="0"/>
              <a:t>DOMENICO ALVARO       domenico.alvaro@uniroma1.it</a:t>
            </a:r>
          </a:p>
          <a:p>
            <a:r>
              <a:rPr lang="it-IT" sz="1400" dirty="0"/>
              <a:t>LIVIA OTTOLENGHI         livia.ottolenghi@uniroma1.it</a:t>
            </a:r>
          </a:p>
          <a:p>
            <a:r>
              <a:rPr lang="it-IT" sz="1400" dirty="0"/>
              <a:t>FABRIZIO GUERRA          </a:t>
            </a:r>
            <a:r>
              <a:rPr lang="it-IT" sz="1400" dirty="0" smtClean="0"/>
              <a:t>fabrizio.guerra@uniroma1.it</a:t>
            </a:r>
          </a:p>
          <a:p>
            <a:r>
              <a:rPr lang="it-IT" sz="1400" b="1" dirty="0" smtClean="0"/>
              <a:t>Partnership</a:t>
            </a:r>
            <a:r>
              <a:rPr lang="it-IT" sz="1400" b="1" dirty="0"/>
              <a:t>: Confindustria Dispositivi </a:t>
            </a:r>
            <a:r>
              <a:rPr lang="it-IT" sz="1400" b="1" dirty="0" smtClean="0"/>
              <a:t>Medici; Culture </a:t>
            </a:r>
            <a:r>
              <a:rPr lang="it-IT" sz="1400" b="1" dirty="0" err="1" smtClean="0"/>
              <a:t>srl</a:t>
            </a:r>
            <a:endParaRPr lang="it-IT" sz="1400" b="1" dirty="0"/>
          </a:p>
        </p:txBody>
      </p:sp>
    </p:spTree>
    <p:extLst>
      <p:ext uri="{BB962C8B-B14F-4D97-AF65-F5344CB8AC3E}">
        <p14:creationId xmlns:p14="http://schemas.microsoft.com/office/powerpoint/2010/main" val="261531597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ACC05246F452F4AA943D0567DC5114E" ma:contentTypeVersion="6" ma:contentTypeDescription="Creare un nuovo documento." ma:contentTypeScope="" ma:versionID="95173f683faa01792feea78de3e06c3c">
  <xsd:schema xmlns:xsd="http://www.w3.org/2001/XMLSchema" xmlns:xs="http://www.w3.org/2001/XMLSchema" xmlns:p="http://schemas.microsoft.com/office/2006/metadata/properties" xmlns:ns2="9752382d-1dbe-45c4-a5be-bf971e698b99" xmlns:ns3="324efffe-21b3-44c6-a155-8fc3c3e8edcd" targetNamespace="http://schemas.microsoft.com/office/2006/metadata/properties" ma:root="true" ma:fieldsID="5aacabce45adb5adb1946f5a5d5fd9c7" ns2:_="" ns3:_="">
    <xsd:import namespace="9752382d-1dbe-45c4-a5be-bf971e698b99"/>
    <xsd:import namespace="324efffe-21b3-44c6-a155-8fc3c3e8ed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2382d-1dbe-45c4-a5be-bf971e698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4efffe-21b3-44c6-a155-8fc3c3e8edc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A3524F-899E-4DE6-AC86-E4C301E70B29}"/>
</file>

<file path=customXml/itemProps2.xml><?xml version="1.0" encoding="utf-8"?>
<ds:datastoreItem xmlns:ds="http://schemas.openxmlformats.org/officeDocument/2006/customXml" ds:itemID="{4E3053E3-67A6-45EA-8DA5-7E4E0E69E8E7}"/>
</file>

<file path=customXml/itemProps3.xml><?xml version="1.0" encoding="utf-8"?>
<ds:datastoreItem xmlns:ds="http://schemas.openxmlformats.org/officeDocument/2006/customXml" ds:itemID="{8B9AAAF1-F908-40AC-8720-1ECEA4E069E2}"/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322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Tahoma</vt:lpstr>
      <vt:lpstr>Times</vt:lpstr>
      <vt:lpstr>Wingdings</vt:lpstr>
      <vt:lpstr>1_Tema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Livia Ottolenghi</dc:creator>
  <cp:lastModifiedBy>Vincenzo</cp:lastModifiedBy>
  <cp:revision>8</cp:revision>
  <dcterms:created xsi:type="dcterms:W3CDTF">2023-03-01T10:22:42Z</dcterms:created>
  <dcterms:modified xsi:type="dcterms:W3CDTF">2023-04-19T17:29:51Z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0x010100EACC05246F452F4AA943D0567DC5114E</vt:lpwstr>
  </property>
</Properties>
</file>