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3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73" r:id="rId2"/>
    <p:sldId id="324" r:id="rId3"/>
    <p:sldId id="260" r:id="rId4"/>
    <p:sldId id="261" r:id="rId5"/>
    <p:sldId id="263" r:id="rId6"/>
    <p:sldId id="293" r:id="rId7"/>
    <p:sldId id="309" r:id="rId8"/>
    <p:sldId id="325" r:id="rId9"/>
    <p:sldId id="310" r:id="rId10"/>
    <p:sldId id="311" r:id="rId11"/>
    <p:sldId id="313" r:id="rId12"/>
    <p:sldId id="316" r:id="rId13"/>
    <p:sldId id="317" r:id="rId14"/>
    <p:sldId id="318" r:id="rId15"/>
    <p:sldId id="319" r:id="rId16"/>
    <p:sldId id="308" r:id="rId17"/>
    <p:sldId id="321" r:id="rId18"/>
    <p:sldId id="307" r:id="rId19"/>
    <p:sldId id="277" r:id="rId20"/>
    <p:sldId id="300" r:id="rId21"/>
    <p:sldId id="304" r:id="rId22"/>
    <p:sldId id="305" r:id="rId23"/>
    <p:sldId id="257" r:id="rId24"/>
    <p:sldId id="306" r:id="rId25"/>
    <p:sldId id="327" r:id="rId26"/>
    <p:sldId id="326" r:id="rId27"/>
  </p:sldIdLst>
  <p:sldSz cx="12192000" cy="6858000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7" roundtripDataSignature="AMtx7mh3b30AzQG0BT+b+YjyWCXPBKja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2432"/>
    <a:srgbClr val="005493"/>
    <a:srgbClr val="822433"/>
    <a:srgbClr val="EC8C4B"/>
    <a:srgbClr val="EB8B4A"/>
    <a:srgbClr val="4472C4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0DDAC20-7B15-4798-A5B1-7F31AFC9E940}">
  <a:tblStyle styleId="{00DDAC20-7B15-4798-A5B1-7F31AFC9E94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3F9FA"/>
          </a:solidFill>
        </a:fill>
      </a:tcStyle>
    </a:wholeTbl>
    <a:band1H>
      <a:tcTxStyle/>
      <a:tcStyle>
        <a:tcBdr/>
        <a:fill>
          <a:solidFill>
            <a:srgbClr val="E7F3F4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7F3F4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AB5CA94-7083-404A-A4DB-7B0108A21C23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dk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dk1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Stile chiaro 2 - Color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Stile chiaro 2 - Color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54"/>
  </p:normalViewPr>
  <p:slideViewPr>
    <p:cSldViewPr snapToGrid="0">
      <p:cViewPr>
        <p:scale>
          <a:sx n="110" d="100"/>
          <a:sy n="110" d="100"/>
        </p:scale>
        <p:origin x="536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63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62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57" Type="http://customschemas.google.com/relationships/presentationmetadata" Target="meta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64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BA974E41-CCB5-80AE-00A8-C58462C9BE0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FEFD73B-5811-831F-49D7-35739124C0B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D331B-0A39-704A-A434-89B031F904F6}" type="datetimeFigureOut">
              <a:rPr lang="it-IT" smtClean="0"/>
              <a:t>18/04/23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52D5DE9-2391-EC88-C7FF-3B4141AC57A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4422130-C232-0D62-A5F0-A0B511529F4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56E24-FFF3-B44D-BE69-615D6F7A53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513767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sldNum="0"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9" name="Google Shape;27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it-IT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3260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9" name="Google Shape;27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5955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5"/>
          <p:cNvSpPr txBox="1"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2" name="Google Shape;32;p45"/>
          <p:cNvSpPr txBox="1"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  <a:defRPr sz="24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326C9D-44F5-4B48-BE96-1548531F1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19B9D1E-788F-45B0-B765-C76099B32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A90D839-8126-407E-B68C-BB93F51B0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6FCD6-D469-0E41-AF50-EE44E298AD8D}" type="datetime1">
              <a:rPr lang="it-IT" smtClean="0"/>
              <a:t>18/04/23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3416868-C8F4-48E0-BF2B-8B7EFA73B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FF60A65-4FF7-4B87-9A4F-7419D2CB1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04086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2"/>
          <p:cNvSpPr txBox="1">
            <a:spLocks noGrp="1"/>
          </p:cNvSpPr>
          <p:nvPr>
            <p:ph type="title"/>
          </p:nvPr>
        </p:nvSpPr>
        <p:spPr>
          <a:xfrm>
            <a:off x="677731" y="1323976"/>
            <a:ext cx="10983558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7" name="Google Shape;77;p52"/>
          <p:cNvSpPr txBox="1">
            <a:spLocks noGrp="1"/>
          </p:cNvSpPr>
          <p:nvPr>
            <p:ph type="body" idx="1"/>
          </p:nvPr>
        </p:nvSpPr>
        <p:spPr>
          <a:xfrm>
            <a:off x="677731" y="2302136"/>
            <a:ext cx="10983559" cy="4044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9"/>
          <p:cNvSpPr txBox="1">
            <a:spLocks noGrp="1"/>
          </p:cNvSpPr>
          <p:nvPr>
            <p:ph type="title"/>
          </p:nvPr>
        </p:nvSpPr>
        <p:spPr>
          <a:xfrm>
            <a:off x="836083" y="1297083"/>
            <a:ext cx="10519834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9"/>
          <p:cNvSpPr txBox="1">
            <a:spLocks noGrp="1"/>
          </p:cNvSpPr>
          <p:nvPr>
            <p:ph type="body" idx="1"/>
          </p:nvPr>
        </p:nvSpPr>
        <p:spPr>
          <a:xfrm>
            <a:off x="840318" y="2111469"/>
            <a:ext cx="5158316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49"/>
          <p:cNvSpPr txBox="1">
            <a:spLocks noGrp="1"/>
          </p:cNvSpPr>
          <p:nvPr>
            <p:ph type="body" idx="2"/>
          </p:nvPr>
        </p:nvSpPr>
        <p:spPr>
          <a:xfrm>
            <a:off x="840318" y="2935381"/>
            <a:ext cx="5158316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49"/>
          <p:cNvSpPr txBox="1">
            <a:spLocks noGrp="1"/>
          </p:cNvSpPr>
          <p:nvPr>
            <p:ph type="body" idx="3"/>
          </p:nvPr>
        </p:nvSpPr>
        <p:spPr>
          <a:xfrm>
            <a:off x="6172200" y="2111469"/>
            <a:ext cx="518371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49"/>
          <p:cNvSpPr txBox="1">
            <a:spLocks noGrp="1"/>
          </p:cNvSpPr>
          <p:nvPr>
            <p:ph type="body" idx="4"/>
          </p:nvPr>
        </p:nvSpPr>
        <p:spPr>
          <a:xfrm>
            <a:off x="6172200" y="2935381"/>
            <a:ext cx="518371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0"/>
          <p:cNvSpPr txBox="1"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0"/>
          <p:cNvSpPr txBox="1">
            <a:spLocks noGrp="1"/>
          </p:cNvSpPr>
          <p:nvPr>
            <p:ph type="body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50"/>
          <p:cNvSpPr txBox="1">
            <a:spLocks noGrp="1"/>
          </p:cNvSpPr>
          <p:nvPr>
            <p:ph type="body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50"/>
          <p:cNvSpPr txBox="1">
            <a:spLocks noGrp="1"/>
          </p:cNvSpPr>
          <p:nvPr>
            <p:ph type="dt" idx="10"/>
          </p:nvPr>
        </p:nvSpPr>
        <p:spPr>
          <a:xfrm>
            <a:off x="5791200" y="61468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E6F6F2B9-E606-4445-9048-0BC7739E6FB7}" type="datetime1">
              <a:rPr lang="it-IT" smtClean="0"/>
              <a:t>18/04/23</a:t>
            </a:fld>
            <a:endParaRPr/>
          </a:p>
        </p:txBody>
      </p:sp>
      <p:sp>
        <p:nvSpPr>
          <p:cNvPr id="66" name="Google Shape;66;p50"/>
          <p:cNvSpPr txBox="1">
            <a:spLocks noGrp="1"/>
          </p:cNvSpPr>
          <p:nvPr>
            <p:ph type="ftr" idx="11"/>
          </p:nvPr>
        </p:nvSpPr>
        <p:spPr>
          <a:xfrm>
            <a:off x="1625600" y="61468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0"/>
          <p:cNvSpPr txBox="1">
            <a:spLocks noGrp="1"/>
          </p:cNvSpPr>
          <p:nvPr>
            <p:ph type="sldNum" idx="12"/>
          </p:nvPr>
        </p:nvSpPr>
        <p:spPr>
          <a:xfrm>
            <a:off x="8737600" y="61468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Pagina </a:t>
            </a: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1"/>
          <p:cNvSpPr txBox="1"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1"/>
          <p:cNvSpPr>
            <a:spLocks noGrp="1"/>
          </p:cNvSpPr>
          <p:nvPr>
            <p:ph type="pic" idx="2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51"/>
          <p:cNvSpPr txBox="1">
            <a:spLocks noGrp="1"/>
          </p:cNvSpPr>
          <p:nvPr>
            <p:ph type="body" idx="1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51"/>
          <p:cNvSpPr txBox="1">
            <a:spLocks noGrp="1"/>
          </p:cNvSpPr>
          <p:nvPr>
            <p:ph type="dt" idx="10"/>
          </p:nvPr>
        </p:nvSpPr>
        <p:spPr>
          <a:xfrm>
            <a:off x="5791200" y="61468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E747AD4-FC14-BF49-BD78-69CF0072589B}" type="datetime1">
              <a:rPr lang="it-IT" smtClean="0"/>
              <a:t>18/04/23</a:t>
            </a:fld>
            <a:endParaRPr/>
          </a:p>
        </p:txBody>
      </p:sp>
      <p:sp>
        <p:nvSpPr>
          <p:cNvPr id="73" name="Google Shape;73;p51"/>
          <p:cNvSpPr txBox="1">
            <a:spLocks noGrp="1"/>
          </p:cNvSpPr>
          <p:nvPr>
            <p:ph type="ftr" idx="11"/>
          </p:nvPr>
        </p:nvSpPr>
        <p:spPr>
          <a:xfrm>
            <a:off x="1625600" y="61468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1"/>
          <p:cNvSpPr txBox="1">
            <a:spLocks noGrp="1"/>
          </p:cNvSpPr>
          <p:nvPr>
            <p:ph type="sldNum" idx="12"/>
          </p:nvPr>
        </p:nvSpPr>
        <p:spPr>
          <a:xfrm>
            <a:off x="8737600" y="61468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Pagina </a:t>
            </a: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3"/>
          <p:cNvSpPr txBox="1">
            <a:spLocks noGrp="1"/>
          </p:cNvSpPr>
          <p:nvPr>
            <p:ph type="title"/>
          </p:nvPr>
        </p:nvSpPr>
        <p:spPr>
          <a:xfrm rot="5400000">
            <a:off x="7579256" y="1879072"/>
            <a:ext cx="5457825" cy="2518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3"/>
          <p:cNvSpPr txBox="1">
            <a:spLocks noGrp="1"/>
          </p:cNvSpPr>
          <p:nvPr>
            <p:ph type="body" idx="1"/>
          </p:nvPr>
        </p:nvSpPr>
        <p:spPr>
          <a:xfrm rot="5400000">
            <a:off x="2437872" y="-540278"/>
            <a:ext cx="5457825" cy="7357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53"/>
          <p:cNvSpPr txBox="1">
            <a:spLocks noGrp="1"/>
          </p:cNvSpPr>
          <p:nvPr>
            <p:ph type="dt" idx="10"/>
          </p:nvPr>
        </p:nvSpPr>
        <p:spPr>
          <a:xfrm>
            <a:off x="5791200" y="61468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0543F34-8B7B-1A40-8F7B-429682733318}" type="datetime1">
              <a:rPr lang="it-IT" smtClean="0"/>
              <a:t>18/04/23</a:t>
            </a:fld>
            <a:endParaRPr/>
          </a:p>
        </p:txBody>
      </p:sp>
      <p:sp>
        <p:nvSpPr>
          <p:cNvPr id="85" name="Google Shape;85;p53"/>
          <p:cNvSpPr txBox="1">
            <a:spLocks noGrp="1"/>
          </p:cNvSpPr>
          <p:nvPr>
            <p:ph type="ftr" idx="11"/>
          </p:nvPr>
        </p:nvSpPr>
        <p:spPr>
          <a:xfrm>
            <a:off x="1625600" y="61468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3"/>
          <p:cNvSpPr txBox="1">
            <a:spLocks noGrp="1"/>
          </p:cNvSpPr>
          <p:nvPr>
            <p:ph type="sldNum" idx="12"/>
          </p:nvPr>
        </p:nvSpPr>
        <p:spPr>
          <a:xfrm>
            <a:off x="8737600" y="61468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Pagina </a:t>
            </a: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, testo e contenuto" type="txAndObj">
  <p:cSld name="TEXT_AND_OBJEC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4"/>
          <p:cNvSpPr txBox="1">
            <a:spLocks noGrp="1"/>
          </p:cNvSpPr>
          <p:nvPr>
            <p:ph type="title"/>
          </p:nvPr>
        </p:nvSpPr>
        <p:spPr>
          <a:xfrm>
            <a:off x="1488018" y="409576"/>
            <a:ext cx="10079567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54"/>
          <p:cNvSpPr txBox="1">
            <a:spLocks noGrp="1"/>
          </p:cNvSpPr>
          <p:nvPr>
            <p:ph type="body" idx="1"/>
          </p:nvPr>
        </p:nvSpPr>
        <p:spPr>
          <a:xfrm>
            <a:off x="1488018" y="1752600"/>
            <a:ext cx="4938183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54"/>
          <p:cNvSpPr txBox="1">
            <a:spLocks noGrp="1"/>
          </p:cNvSpPr>
          <p:nvPr>
            <p:ph type="body" idx="2"/>
          </p:nvPr>
        </p:nvSpPr>
        <p:spPr>
          <a:xfrm>
            <a:off x="6629400" y="1752600"/>
            <a:ext cx="4938184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54"/>
          <p:cNvSpPr txBox="1">
            <a:spLocks noGrp="1"/>
          </p:cNvSpPr>
          <p:nvPr>
            <p:ph type="dt" idx="10"/>
          </p:nvPr>
        </p:nvSpPr>
        <p:spPr>
          <a:xfrm>
            <a:off x="5791200" y="61468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A7C50B8-BAE0-D74B-8013-C2F5DE48BE9A}" type="datetime1">
              <a:rPr lang="it-IT" smtClean="0"/>
              <a:t>18/04/23</a:t>
            </a:fld>
            <a:endParaRPr/>
          </a:p>
        </p:txBody>
      </p:sp>
      <p:sp>
        <p:nvSpPr>
          <p:cNvPr id="92" name="Google Shape;92;p54"/>
          <p:cNvSpPr txBox="1">
            <a:spLocks noGrp="1"/>
          </p:cNvSpPr>
          <p:nvPr>
            <p:ph type="ftr" idx="11"/>
          </p:nvPr>
        </p:nvSpPr>
        <p:spPr>
          <a:xfrm>
            <a:off x="1625600" y="61468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54"/>
          <p:cNvSpPr txBox="1">
            <a:spLocks noGrp="1"/>
          </p:cNvSpPr>
          <p:nvPr>
            <p:ph type="sldNum" idx="12"/>
          </p:nvPr>
        </p:nvSpPr>
        <p:spPr>
          <a:xfrm>
            <a:off x="8737600" y="61468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Pagina </a:t>
            </a: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abella" type="tbl">
  <p:cSld name="TABLE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5"/>
          <p:cNvSpPr txBox="1">
            <a:spLocks noGrp="1"/>
          </p:cNvSpPr>
          <p:nvPr>
            <p:ph type="title"/>
          </p:nvPr>
        </p:nvSpPr>
        <p:spPr>
          <a:xfrm>
            <a:off x="1488018" y="409576"/>
            <a:ext cx="10079567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5"/>
          <p:cNvSpPr txBox="1">
            <a:spLocks noGrp="1"/>
          </p:cNvSpPr>
          <p:nvPr>
            <p:ph type="dt" idx="10"/>
          </p:nvPr>
        </p:nvSpPr>
        <p:spPr>
          <a:xfrm>
            <a:off x="5791200" y="61468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F8837B8-CF86-654F-9B6E-0C9FB01A8D83}" type="datetime1">
              <a:rPr lang="it-IT" smtClean="0"/>
              <a:t>18/04/23</a:t>
            </a:fld>
            <a:endParaRPr/>
          </a:p>
        </p:txBody>
      </p:sp>
      <p:sp>
        <p:nvSpPr>
          <p:cNvPr id="97" name="Google Shape;97;p55"/>
          <p:cNvSpPr txBox="1">
            <a:spLocks noGrp="1"/>
          </p:cNvSpPr>
          <p:nvPr>
            <p:ph type="ftr" idx="11"/>
          </p:nvPr>
        </p:nvSpPr>
        <p:spPr>
          <a:xfrm>
            <a:off x="1625600" y="61468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55"/>
          <p:cNvSpPr txBox="1">
            <a:spLocks noGrp="1"/>
          </p:cNvSpPr>
          <p:nvPr>
            <p:ph type="sldNum" idx="12"/>
          </p:nvPr>
        </p:nvSpPr>
        <p:spPr>
          <a:xfrm>
            <a:off x="8737600" y="61468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Pagina </a:t>
            </a: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C237D35-AFEE-4EC8-8648-EAEAF35A2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7787-6734-8B4B-B5CC-B4399A0941AE}" type="datetime1">
              <a:rPr lang="it-IT" smtClean="0"/>
              <a:t>18/04/23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B558A6C-2D8B-494C-991C-1CE32B88D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C42A74A-9671-49BE-B094-ECC95AC58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0939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2"/>
          <p:cNvSpPr txBox="1">
            <a:spLocks noGrp="1"/>
          </p:cNvSpPr>
          <p:nvPr>
            <p:ph type="title"/>
          </p:nvPr>
        </p:nvSpPr>
        <p:spPr>
          <a:xfrm>
            <a:off x="473978" y="1563057"/>
            <a:ext cx="11093607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4" name="Google Shape;14;p42"/>
          <p:cNvSpPr txBox="1">
            <a:spLocks noGrp="1"/>
          </p:cNvSpPr>
          <p:nvPr>
            <p:ph type="body" idx="1"/>
          </p:nvPr>
        </p:nvSpPr>
        <p:spPr>
          <a:xfrm>
            <a:off x="473978" y="2394352"/>
            <a:ext cx="11093607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82243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pic>
        <p:nvPicPr>
          <p:cNvPr id="2" name="image1.jpg">
            <a:extLst>
              <a:ext uri="{FF2B5EF4-FFF2-40B4-BE49-F238E27FC236}">
                <a16:creationId xmlns:a16="http://schemas.microsoft.com/office/drawing/2014/main" id="{85B79FFD-5841-AD3A-6595-E6A638F14D8B}"/>
              </a:ext>
            </a:extLst>
          </p:cNvPr>
          <p:cNvPicPr/>
          <p:nvPr userDrawn="1"/>
        </p:nvPicPr>
        <p:blipFill rotWithShape="1">
          <a:blip r:embed="rId12"/>
          <a:srcRect t="11386" b="16399"/>
          <a:stretch/>
        </p:blipFill>
        <p:spPr>
          <a:xfrm>
            <a:off x="0" y="4333"/>
            <a:ext cx="12192000" cy="1159803"/>
          </a:xfrm>
          <a:prstGeom prst="rect">
            <a:avLst/>
          </a:prstGeom>
          <a:ln/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8" r:id="rId2"/>
    <p:sldLayoutId id="2147483655" r:id="rId3"/>
    <p:sldLayoutId id="2147483656" r:id="rId4"/>
    <p:sldLayoutId id="2147483657" r:id="rId5"/>
    <p:sldLayoutId id="2147483659" r:id="rId6"/>
    <p:sldLayoutId id="2147483660" r:id="rId7"/>
    <p:sldLayoutId id="2147483661" r:id="rId8"/>
    <p:sldLayoutId id="2147483662" r:id="rId9"/>
    <p:sldLayoutId id="2147483663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600" b="0" i="0" u="none" strike="noStrike" cap="none">
          <a:solidFill>
            <a:srgbClr val="00206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206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8"/>
          <p:cNvSpPr/>
          <p:nvPr/>
        </p:nvSpPr>
        <p:spPr>
          <a:xfrm>
            <a:off x="0" y="379716"/>
            <a:ext cx="12191999" cy="68573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4" name="Google Shape;284;p18"/>
          <p:cNvGrpSpPr/>
          <p:nvPr/>
        </p:nvGrpSpPr>
        <p:grpSpPr>
          <a:xfrm>
            <a:off x="0" y="2984992"/>
            <a:ext cx="731521" cy="673460"/>
            <a:chOff x="3940602" y="308034"/>
            <a:chExt cx="2116791" cy="3428999"/>
          </a:xfrm>
        </p:grpSpPr>
        <p:sp>
          <p:nvSpPr>
            <p:cNvPr id="285" name="Google Shape;285;p18"/>
            <p:cNvSpPr/>
            <p:nvPr/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18"/>
            <p:cNvSpPr/>
            <p:nvPr/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8"/>
            <p:cNvSpPr/>
            <p:nvPr/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124E858E-54FA-8E91-DC57-6218FEF7B9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0301" y="1374684"/>
            <a:ext cx="6304252" cy="4963908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2FEA7A0E-8001-B3A0-1247-00044AFDDBA8}"/>
              </a:ext>
            </a:extLst>
          </p:cNvPr>
          <p:cNvSpPr txBox="1"/>
          <p:nvPr/>
        </p:nvSpPr>
        <p:spPr>
          <a:xfrm>
            <a:off x="876066" y="5107245"/>
            <a:ext cx="657899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Silvia Conforto</a:t>
            </a:r>
          </a:p>
          <a:p>
            <a:r>
              <a:rPr lang="it-IT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Coordinatrice Spoke3 Rome </a:t>
            </a:r>
            <a:r>
              <a:rPr lang="it-IT" sz="1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Technopole</a:t>
            </a:r>
            <a:endParaRPr lang="it-IT" sz="1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Università degli Studi Roma Tre</a:t>
            </a:r>
          </a:p>
          <a:p>
            <a:endParaRPr lang="it-IT" sz="1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1.jpg">
            <a:extLst>
              <a:ext uri="{FF2B5EF4-FFF2-40B4-BE49-F238E27FC236}">
                <a16:creationId xmlns:a16="http://schemas.microsoft.com/office/drawing/2014/main" id="{24A34144-F6B9-3434-3907-4B23166CFFB3}"/>
              </a:ext>
            </a:extLst>
          </p:cNvPr>
          <p:cNvPicPr/>
          <p:nvPr/>
        </p:nvPicPr>
        <p:blipFill rotWithShape="1">
          <a:blip r:embed="rId4"/>
          <a:srcRect t="11386" b="16399"/>
          <a:stretch/>
        </p:blipFill>
        <p:spPr>
          <a:xfrm>
            <a:off x="-1" y="-10870"/>
            <a:ext cx="12185009" cy="1210496"/>
          </a:xfrm>
          <a:prstGeom prst="rect">
            <a:avLst/>
          </a:prstGeom>
          <a:ln/>
        </p:spPr>
      </p:pic>
      <p:sp>
        <p:nvSpPr>
          <p:cNvPr id="5" name="Google Shape;104;p18">
            <a:extLst>
              <a:ext uri="{FF2B5EF4-FFF2-40B4-BE49-F238E27FC236}">
                <a16:creationId xmlns:a16="http://schemas.microsoft.com/office/drawing/2014/main" id="{75B8FCF8-B0D2-FC56-94A2-88FFCB78D325}"/>
              </a:ext>
            </a:extLst>
          </p:cNvPr>
          <p:cNvSpPr txBox="1"/>
          <p:nvPr/>
        </p:nvSpPr>
        <p:spPr>
          <a:xfrm>
            <a:off x="876066" y="2984992"/>
            <a:ext cx="4562892" cy="1443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it-IT" sz="2200" b="1" i="0" u="none" strike="noStrike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Rome </a:t>
            </a:r>
            <a:r>
              <a:rPr lang="it-IT" sz="2200" b="1" i="0" u="none" strike="noStrike" cap="none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Technopole</a:t>
            </a:r>
            <a:endParaRPr lang="it-IT" sz="2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it-IT" sz="1600" i="0" u="none" strike="noStrike" cap="none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it-IT" sz="1600" i="0" u="none" strike="noStrike" cap="none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Starting</a:t>
            </a:r>
            <a:r>
              <a:rPr lang="it-IT" sz="1600" i="0" u="none" strike="noStrike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date: 1st </a:t>
            </a:r>
            <a:r>
              <a:rPr lang="it-IT" sz="1600" i="0" u="none" strike="noStrike" cap="none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July</a:t>
            </a:r>
            <a:r>
              <a:rPr lang="it-IT" sz="1600" i="0" u="none" strike="noStrike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2022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it-IT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Ending date: 30th </a:t>
            </a:r>
            <a:r>
              <a:rPr lang="it-IT" sz="1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June</a:t>
            </a:r>
            <a:r>
              <a:rPr lang="it-IT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2025</a:t>
            </a:r>
            <a:endParaRPr sz="1600" i="0" u="none" strike="noStrike" cap="none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 descr="Immagine che contiene grafico&#10;&#10;Descrizione generata automaticamente">
            <a:extLst>
              <a:ext uri="{FF2B5EF4-FFF2-40B4-BE49-F238E27FC236}">
                <a16:creationId xmlns:a16="http://schemas.microsoft.com/office/drawing/2014/main" id="{BBCB4732-67AB-A650-802F-00A09A08EA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34" r="2498"/>
          <a:stretch/>
        </p:blipFill>
        <p:spPr>
          <a:xfrm>
            <a:off x="2227965" y="1342662"/>
            <a:ext cx="7736070" cy="551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957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grafico&#10;&#10;Descrizione generata automaticamente">
            <a:extLst>
              <a:ext uri="{FF2B5EF4-FFF2-40B4-BE49-F238E27FC236}">
                <a16:creationId xmlns:a16="http://schemas.microsoft.com/office/drawing/2014/main" id="{9CD51664-CADF-7808-916F-E98EB22C2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302" y="1492169"/>
            <a:ext cx="8861545" cy="477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292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0BED53-C277-FA40-6BBD-A576A76C6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978" y="1435732"/>
            <a:ext cx="11093607" cy="504825"/>
          </a:xfrm>
        </p:spPr>
        <p:txBody>
          <a:bodyPr/>
          <a:lstStyle/>
          <a:p>
            <a:r>
              <a:rPr lang="it-IT" dirty="0"/>
              <a:t>Mappatura dei corsi di dottorato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69126B9-BB79-BD2A-6FC7-6946EEF43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978" y="2197583"/>
            <a:ext cx="11093607" cy="4114800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it-IT" sz="2000" dirty="0">
                <a:effectLst/>
                <a:ea typeface="Calibri" panose="020F0502020204030204" pitchFamily="34" charset="0"/>
              </a:rPr>
              <a:t>I </a:t>
            </a:r>
            <a:r>
              <a:rPr lang="it-IT" sz="2000" b="1" dirty="0">
                <a:effectLst/>
                <a:ea typeface="Calibri" panose="020F0502020204030204" pitchFamily="34" charset="0"/>
              </a:rPr>
              <a:t>Corsi di Dottorato </a:t>
            </a:r>
            <a:r>
              <a:rPr lang="it-IT" sz="2000" dirty="0">
                <a:effectLst/>
                <a:ea typeface="Calibri" panose="020F0502020204030204" pitchFamily="34" charset="0"/>
              </a:rPr>
              <a:t>che hanno manifestato</a:t>
            </a:r>
            <a:r>
              <a:rPr lang="it-IT" sz="2000" b="1" dirty="0">
                <a:effectLst/>
                <a:ea typeface="Calibri" panose="020F0502020204030204" pitchFamily="34" charset="0"/>
              </a:rPr>
              <a:t> </a:t>
            </a:r>
            <a:r>
              <a:rPr lang="it-IT" sz="2000" dirty="0">
                <a:effectLst/>
                <a:ea typeface="Calibri" panose="020F0502020204030204" pitchFamily="34" charset="0"/>
              </a:rPr>
              <a:t>interesse alle tematiche di </a:t>
            </a:r>
            <a:r>
              <a:rPr lang="it-IT" sz="2000" i="1" dirty="0">
                <a:effectLst/>
                <a:ea typeface="Calibri" panose="020F0502020204030204" pitchFamily="34" charset="0"/>
              </a:rPr>
              <a:t>Rome </a:t>
            </a:r>
            <a:r>
              <a:rPr lang="it-IT" sz="2000" i="1" dirty="0" err="1">
                <a:effectLst/>
                <a:ea typeface="Calibri" panose="020F0502020204030204" pitchFamily="34" charset="0"/>
              </a:rPr>
              <a:t>Technopole</a:t>
            </a:r>
            <a:r>
              <a:rPr lang="it-IT" sz="2000" dirty="0">
                <a:effectLst/>
                <a:ea typeface="Calibri" panose="020F0502020204030204" pitchFamily="34" charset="0"/>
              </a:rPr>
              <a:t>,</a:t>
            </a:r>
            <a:r>
              <a:rPr lang="it-IT" sz="2000" b="1" dirty="0">
                <a:effectLst/>
                <a:ea typeface="Calibri" panose="020F0502020204030204" pitchFamily="34" charset="0"/>
              </a:rPr>
              <a:t> </a:t>
            </a:r>
            <a:r>
              <a:rPr lang="it-IT" sz="2000" dirty="0">
                <a:effectLst/>
                <a:ea typeface="Calibri" panose="020F0502020204030204" pitchFamily="34" charset="0"/>
              </a:rPr>
              <a:t>sono in totale </a:t>
            </a:r>
            <a:r>
              <a:rPr lang="it-IT" sz="2000" b="1" dirty="0">
                <a:solidFill>
                  <a:srgbClr val="822432"/>
                </a:solidFill>
                <a:effectLst/>
                <a:ea typeface="Calibri" panose="020F0502020204030204" pitchFamily="34" charset="0"/>
              </a:rPr>
              <a:t>102</a:t>
            </a:r>
            <a:r>
              <a:rPr lang="it-IT" sz="2000" b="1" dirty="0">
                <a:effectLst/>
                <a:ea typeface="Calibri" panose="020F0502020204030204" pitchFamily="34" charset="0"/>
              </a:rPr>
              <a:t> </a:t>
            </a:r>
            <a:r>
              <a:rPr lang="it-IT" sz="2000" dirty="0">
                <a:effectLst/>
                <a:ea typeface="Calibri" panose="020F0502020204030204" pitchFamily="34" charset="0"/>
              </a:rPr>
              <a:t>suddivisi tra gli Atenei che hanno partecipato all’operazione di mappatura.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it-IT" sz="2000" dirty="0">
              <a:effectLst/>
              <a:ea typeface="Calibri" panose="020F0502020204030204" pitchFamily="34" charset="0"/>
            </a:endParaRPr>
          </a:p>
        </p:txBody>
      </p:sp>
      <p:pic>
        <p:nvPicPr>
          <p:cNvPr id="8" name="Immagine 7" descr="Immagine che contiene grafico&#10;&#10;Descrizione generata automaticamente">
            <a:extLst>
              <a:ext uri="{FF2B5EF4-FFF2-40B4-BE49-F238E27FC236}">
                <a16:creationId xmlns:a16="http://schemas.microsoft.com/office/drawing/2014/main" id="{5ED5E58B-83AC-11C2-1A9B-FB9A38B04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110938"/>
            <a:ext cx="7772400" cy="355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404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 descr="Immagine che contiene grafico, grafico a torta&#10;&#10;Descrizione generata automaticamente">
            <a:extLst>
              <a:ext uri="{FF2B5EF4-FFF2-40B4-BE49-F238E27FC236}">
                <a16:creationId xmlns:a16="http://schemas.microsoft.com/office/drawing/2014/main" id="{228A4692-B6C0-F208-FBDE-11C10C2092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679" r="14734"/>
          <a:stretch/>
        </p:blipFill>
        <p:spPr>
          <a:xfrm>
            <a:off x="740780" y="2436473"/>
            <a:ext cx="5173884" cy="4114800"/>
          </a:xfr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F97583FB-1E13-D4F9-27D0-89058A710D63}"/>
              </a:ext>
            </a:extLst>
          </p:cNvPr>
          <p:cNvSpPr txBox="1"/>
          <p:nvPr/>
        </p:nvSpPr>
        <p:spPr>
          <a:xfrm>
            <a:off x="6516547" y="3101562"/>
            <a:ext cx="4421528" cy="2697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it-IT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Dottorato – circa </a:t>
            </a:r>
            <a:r>
              <a:rPr lang="it-IT" sz="2200" b="1" dirty="0">
                <a:solidFill>
                  <a:srgbClr val="82243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75%</a:t>
            </a:r>
            <a:r>
              <a:rPr lang="it-IT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dell’offerta in lingua straniera</a:t>
            </a:r>
          </a:p>
          <a:p>
            <a:pPr>
              <a:lnSpc>
                <a:spcPct val="130000"/>
              </a:lnSpc>
            </a:pPr>
            <a:endParaRPr lang="it-IT" sz="2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30000"/>
              </a:lnSpc>
            </a:pPr>
            <a:r>
              <a:rPr lang="it-IT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Primo e secondo livello – circa </a:t>
            </a:r>
            <a:r>
              <a:rPr lang="it-IT" sz="2200" dirty="0">
                <a:solidFill>
                  <a:srgbClr val="82243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23%</a:t>
            </a:r>
            <a:r>
              <a:rPr lang="it-IT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quasi interamente sul secondo livello</a:t>
            </a:r>
          </a:p>
          <a:p>
            <a:pPr>
              <a:lnSpc>
                <a:spcPct val="130000"/>
              </a:lnSpc>
            </a:pPr>
            <a:endParaRPr lang="it-IT" sz="2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02394C59-0E47-A7EC-CAC1-0CB3DCAF4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978" y="1435732"/>
            <a:ext cx="11093607" cy="504825"/>
          </a:xfrm>
        </p:spPr>
        <p:txBody>
          <a:bodyPr/>
          <a:lstStyle/>
          <a:p>
            <a:r>
              <a:rPr lang="it-IT" dirty="0"/>
              <a:t>Mappatura dei corsi di dottorato: internazionalizzazione</a:t>
            </a:r>
          </a:p>
        </p:txBody>
      </p:sp>
      <p:pic>
        <p:nvPicPr>
          <p:cNvPr id="10" name="Segnaposto contenuto 5" descr="Immagine che contiene grafico, grafico a torta&#10;&#10;Descrizione generata automaticamente">
            <a:extLst>
              <a:ext uri="{FF2B5EF4-FFF2-40B4-BE49-F238E27FC236}">
                <a16:creationId xmlns:a16="http://schemas.microsoft.com/office/drawing/2014/main" id="{2E4A329D-414B-1AC7-1972-BB20E09B0B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262" t="41561" r="1630" b="37175"/>
          <a:stretch/>
        </p:blipFill>
        <p:spPr>
          <a:xfrm>
            <a:off x="4523773" y="5102411"/>
            <a:ext cx="1390891" cy="14488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296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grafico&#10;&#10;Descrizione generata automaticamente">
            <a:extLst>
              <a:ext uri="{FF2B5EF4-FFF2-40B4-BE49-F238E27FC236}">
                <a16:creationId xmlns:a16="http://schemas.microsoft.com/office/drawing/2014/main" id="{35D005F9-CA3A-EE9A-6421-7476679BD0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753" b="2039"/>
          <a:stretch/>
        </p:blipFill>
        <p:spPr>
          <a:xfrm>
            <a:off x="1340267" y="2118169"/>
            <a:ext cx="9164225" cy="4271058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A0A008B3-B914-660E-EC38-4BF2090F31EF}"/>
              </a:ext>
            </a:extLst>
          </p:cNvPr>
          <p:cNvSpPr txBox="1">
            <a:spLocks/>
          </p:cNvSpPr>
          <p:nvPr/>
        </p:nvSpPr>
        <p:spPr>
          <a:xfrm>
            <a:off x="126737" y="1354709"/>
            <a:ext cx="11093607" cy="5048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00" b="0" i="0" u="none" strike="noStrike" cap="none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b="1" dirty="0">
                <a:solidFill>
                  <a:srgbClr val="822432"/>
                </a:solidFill>
              </a:rPr>
              <a:t>Mappatura dei corsi di dottorato: linee tematiche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362DF7F-D5E2-0462-0C6D-40EB9CB4B4DC}"/>
              </a:ext>
            </a:extLst>
          </p:cNvPr>
          <p:cNvSpPr txBox="1"/>
          <p:nvPr/>
        </p:nvSpPr>
        <p:spPr>
          <a:xfrm>
            <a:off x="5339787" y="6249876"/>
            <a:ext cx="6852213" cy="496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it-IT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</a:t>
            </a:r>
            <a:r>
              <a:rPr lang="it-IT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ogni corso di dottorato censito ha potuto esprimere più di una preferenza rispetto alle linee tematiche</a:t>
            </a:r>
          </a:p>
        </p:txBody>
      </p:sp>
    </p:spTree>
    <p:extLst>
      <p:ext uri="{BB962C8B-B14F-4D97-AF65-F5344CB8AC3E}">
        <p14:creationId xmlns:p14="http://schemas.microsoft.com/office/powerpoint/2010/main" val="4195177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grafico&#10;&#10;Descrizione generata automaticamente">
            <a:extLst>
              <a:ext uri="{FF2B5EF4-FFF2-40B4-BE49-F238E27FC236}">
                <a16:creationId xmlns:a16="http://schemas.microsoft.com/office/drawing/2014/main" id="{2401F673-1878-B3CA-A799-C84E51EBDC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97"/>
          <a:stretch/>
        </p:blipFill>
        <p:spPr>
          <a:xfrm>
            <a:off x="842259" y="1736203"/>
            <a:ext cx="10107391" cy="4803494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7ADEF46-3825-CEB0-1A37-B8064BBA2A55}"/>
              </a:ext>
            </a:extLst>
          </p:cNvPr>
          <p:cNvSpPr txBox="1"/>
          <p:nvPr/>
        </p:nvSpPr>
        <p:spPr>
          <a:xfrm>
            <a:off x="842259" y="1157015"/>
            <a:ext cx="8055979" cy="93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it-IT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Distribuzione dei Corsi di Dottorato per Ateneo sulle aree tematiche</a:t>
            </a:r>
          </a:p>
          <a:p>
            <a:pPr>
              <a:lnSpc>
                <a:spcPct val="130000"/>
              </a:lnSpc>
            </a:pPr>
            <a:endParaRPr lang="it-IT" sz="2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057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B323C26A-E364-9D35-672C-69AD82D90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1389029"/>
            <a:ext cx="10295466" cy="504825"/>
          </a:xfrm>
        </p:spPr>
        <p:txBody>
          <a:bodyPr/>
          <a:lstStyle/>
          <a:p>
            <a:r>
              <a:rPr lang="it-IT" sz="3600" dirty="0">
                <a:latin typeface="Calibri" panose="020F0502020204030204" pitchFamily="34" charset="0"/>
                <a:cs typeface="Calibri" panose="020F0502020204030204" pitchFamily="34" charset="0"/>
              </a:rPr>
              <a:t>Dottorati</a:t>
            </a:r>
            <a:br>
              <a:rPr lang="it-IT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it-IT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it-IT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egnaposto testo 3">
            <a:extLst>
              <a:ext uri="{FF2B5EF4-FFF2-40B4-BE49-F238E27FC236}">
                <a16:creationId xmlns:a16="http://schemas.microsoft.com/office/drawing/2014/main" id="{AE55FBA7-00A4-CA5E-B117-3EA9FF728A25}"/>
              </a:ext>
            </a:extLst>
          </p:cNvPr>
          <p:cNvSpPr txBox="1">
            <a:spLocks/>
          </p:cNvSpPr>
          <p:nvPr/>
        </p:nvSpPr>
        <p:spPr>
          <a:xfrm>
            <a:off x="840317" y="2303363"/>
            <a:ext cx="10515599" cy="304275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30000"/>
              </a:lnSpc>
            </a:pPr>
            <a:r>
              <a:rPr lang="it-IT" sz="2400" dirty="0"/>
              <a:t>Reclutamento su 38° ciclo completato con erogazione di borse in corsi con attività congruenti con le tre aree tematiche declinate nei progetti </a:t>
            </a:r>
            <a:r>
              <a:rPr lang="it-IT" sz="2400" dirty="0" err="1"/>
              <a:t>Flagship</a:t>
            </a:r>
            <a:r>
              <a:rPr lang="it-IT" sz="2400" dirty="0"/>
              <a:t> in tutti gli Atenei di Rome </a:t>
            </a:r>
            <a:r>
              <a:rPr lang="it-IT" sz="2400" dirty="0" err="1"/>
              <a:t>Technopole</a:t>
            </a:r>
            <a:r>
              <a:rPr lang="it-IT" sz="2400" dirty="0"/>
              <a:t>.</a:t>
            </a:r>
          </a:p>
          <a:p>
            <a:pPr>
              <a:lnSpc>
                <a:spcPct val="130000"/>
              </a:lnSpc>
            </a:pPr>
            <a:endParaRPr lang="it-IT" sz="2400" dirty="0"/>
          </a:p>
          <a:p>
            <a:pPr>
              <a:lnSpc>
                <a:spcPct val="130000"/>
              </a:lnSpc>
            </a:pPr>
            <a:r>
              <a:rPr lang="it-IT" sz="2400" dirty="0"/>
              <a:t>Azioni integrate su DM117/2023 per dottorati con aziende.</a:t>
            </a:r>
          </a:p>
          <a:p>
            <a:pPr>
              <a:lnSpc>
                <a:spcPct val="130000"/>
              </a:lnSpc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991881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3D2CD4-7FE6-A746-F547-A83831397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Corsi Minor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1FEBC1E-7D65-E570-0ABD-7E1EC7BCD9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algn="just">
              <a:lnSpc>
                <a:spcPct val="115000"/>
              </a:lnSpc>
              <a:spcAft>
                <a:spcPts val="1200"/>
              </a:spcAft>
              <a:buFont typeface="Symbol" pitchFamily="2" charset="2"/>
              <a:buChar char=""/>
            </a:pPr>
            <a:r>
              <a:rPr lang="it-IT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Minor</a:t>
            </a:r>
            <a:r>
              <a:rPr lang="it-IT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it-IT" dirty="0"/>
              <a:t>percorso formativo interdisciplinare tematico, complementare al Corso di Laurea per ampliare ambito formativo prevalente e costruire profili professionali con competenze aggiuntive.</a:t>
            </a: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Symbol" pitchFamily="2" charset="2"/>
              <a:buChar char=""/>
            </a:pPr>
            <a:r>
              <a:rPr lang="it-IT" dirty="0"/>
              <a:t>Ricognizione dei Corsi Minor, cioè percorsi innovativi coerenti con le tre aree tematiche dell’ecosistema Rome </a:t>
            </a:r>
            <a:r>
              <a:rPr lang="it-IT" dirty="0" err="1"/>
              <a:t>Technopole</a:t>
            </a:r>
            <a:r>
              <a:rPr lang="it-IT" dirty="0"/>
              <a:t>. </a:t>
            </a: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Symbol" pitchFamily="2" charset="2"/>
              <a:buChar char=""/>
            </a:pPr>
            <a:r>
              <a:rPr lang="it-IT" dirty="0"/>
              <a:t>Azione propedeutica all’attivazione di Minor anche con supporto di enti partner.</a:t>
            </a:r>
          </a:p>
        </p:txBody>
      </p:sp>
    </p:spTree>
    <p:extLst>
      <p:ext uri="{BB962C8B-B14F-4D97-AF65-F5344CB8AC3E}">
        <p14:creationId xmlns:p14="http://schemas.microsoft.com/office/powerpoint/2010/main" val="3287844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782D58-2F9B-46F5-746B-601B7978B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Internazionalizzazione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6972C69-6990-A921-A0E3-74A81CE41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Ricognizione offerta erogata in lingua inglese</a:t>
            </a:r>
          </a:p>
          <a:p>
            <a:pPr marL="76200" indent="0">
              <a:buNone/>
            </a:pPr>
            <a:endParaRPr lang="it-IT" dirty="0"/>
          </a:p>
          <a:p>
            <a:r>
              <a:rPr lang="it-IT" dirty="0"/>
              <a:t>Costruzione di pacchetti disciplinari sulle tre aree tematiche per fruizione da parte di studenti stranieri/Erasmus</a:t>
            </a:r>
          </a:p>
          <a:p>
            <a:endParaRPr lang="it-IT" dirty="0"/>
          </a:p>
          <a:p>
            <a:r>
              <a:rPr lang="it-IT" dirty="0"/>
              <a:t>Proposte </a:t>
            </a:r>
            <a:r>
              <a:rPr lang="it-IT" dirty="0" err="1"/>
              <a:t>summer</a:t>
            </a:r>
            <a:r>
              <a:rPr lang="it-IT" dirty="0"/>
              <a:t> school</a:t>
            </a:r>
          </a:p>
          <a:p>
            <a:pPr marL="76200" indent="0">
              <a:buNone/>
            </a:pPr>
            <a:endParaRPr lang="it-IT" dirty="0"/>
          </a:p>
          <a:p>
            <a:r>
              <a:rPr lang="it-IT" dirty="0"/>
              <a:t>Azioni propedeutiche all’istituzione di percorsi doppio-titolo con università straniere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580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F5AD04-DFEC-D4EE-E1A2-5A4076140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276" y="1297084"/>
            <a:ext cx="11267089" cy="965470"/>
          </a:xfrm>
        </p:spPr>
        <p:txBody>
          <a:bodyPr/>
          <a:lstStyle/>
          <a:p>
            <a:r>
              <a:rPr lang="it-IT" dirty="0"/>
              <a:t>ISTITUTO SUPERIORE DI SANITÀ</a:t>
            </a:r>
            <a:br>
              <a:rPr lang="it-IT" dirty="0"/>
            </a:br>
            <a:r>
              <a:rPr lang="it-IT" sz="1200" dirty="0"/>
              <a:t>Project Responsible: M. CRESCENZI</a:t>
            </a:r>
            <a:br>
              <a:rPr lang="it-IT" sz="1400" dirty="0"/>
            </a:br>
            <a:r>
              <a:rPr lang="it-IT" sz="1400" dirty="0"/>
              <a:t>Spoke 3: </a:t>
            </a:r>
            <a:r>
              <a:rPr lang="it-IT" sz="1200" u="sng" dirty="0"/>
              <a:t>L. LE PERA</a:t>
            </a:r>
            <a:r>
              <a:rPr lang="it-IT" sz="1200" dirty="0"/>
              <a:t>, S. CAMERINI, </a:t>
            </a:r>
            <a:r>
              <a:rPr lang="it-IT" sz="1200" dirty="0" err="1"/>
              <a:t>R</a:t>
            </a:r>
            <a:r>
              <a:rPr lang="it-IT" sz="1200" dirty="0"/>
              <a:t>. CANESE, P. LARICCHIUTA, M. MATTIA, L. MINGHETTI, E. PIZZI, (</a:t>
            </a:r>
            <a:r>
              <a:rPr lang="it-IT" sz="1200" dirty="0" err="1"/>
              <a:t>F</a:t>
            </a:r>
            <a:r>
              <a:rPr lang="it-IT" sz="1200" dirty="0"/>
              <a:t>. CARDONE, G. GIGANTE </a:t>
            </a:r>
            <a:r>
              <a:rPr lang="it-IT" sz="1200" dirty="0" err="1"/>
              <a:t>pending</a:t>
            </a:r>
            <a:r>
              <a:rPr lang="it-IT" sz="1200" dirty="0"/>
              <a:t> </a:t>
            </a:r>
            <a:r>
              <a:rPr lang="it-IT" sz="1200" dirty="0" err="1"/>
              <a:t>admission</a:t>
            </a:r>
            <a:r>
              <a:rPr lang="it-IT" sz="1200" dirty="0"/>
              <a:t>)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CBECC72-5F06-B598-F0D5-0E3A7888FC4A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72662" y="2332236"/>
            <a:ext cx="11382703" cy="4370387"/>
          </a:xfrm>
        </p:spPr>
        <p:txBody>
          <a:bodyPr>
            <a:spAutoFit/>
          </a:bodyPr>
          <a:lstStyle/>
          <a:p>
            <a:pPr marL="114300" indent="0">
              <a:spcBef>
                <a:spcPts val="0"/>
              </a:spcBef>
              <a:buNone/>
            </a:pPr>
            <a:r>
              <a:rPr lang="en-US" sz="1600" dirty="0"/>
              <a:t>ISS is the main Italian research institute in the biomedical and public health field, as well as the technical and scientific body of the Italian National Health Service (SSN)</a:t>
            </a:r>
          </a:p>
          <a:p>
            <a:pPr marL="114300" indent="0">
              <a:spcBef>
                <a:spcPts val="0"/>
              </a:spcBef>
              <a:buNone/>
            </a:pPr>
            <a:endParaRPr lang="en-GB" sz="1200" dirty="0"/>
          </a:p>
          <a:p>
            <a:pPr marL="114300" indent="0">
              <a:spcBef>
                <a:spcPts val="0"/>
              </a:spcBef>
              <a:buNone/>
            </a:pPr>
            <a:endParaRPr lang="en-GB" sz="1200" dirty="0"/>
          </a:p>
          <a:p>
            <a:pPr marL="114300" indent="0">
              <a:spcBef>
                <a:spcPts val="0"/>
              </a:spcBef>
              <a:buNone/>
            </a:pPr>
            <a:r>
              <a:rPr lang="en-GB" sz="1600" u="sng" dirty="0"/>
              <a:t>Contribution to the development of multidisciplinary training paths focused on </a:t>
            </a:r>
            <a:r>
              <a:rPr lang="en-GB" sz="1600" i="1" u="sng" dirty="0"/>
              <a:t>regulatory, technological, and scientific aspects </a:t>
            </a:r>
            <a:r>
              <a:rPr lang="en-GB" sz="1600" u="sng" dirty="0"/>
              <a:t>in </a:t>
            </a:r>
            <a:r>
              <a:rPr lang="en-GB" sz="1600" b="1" u="sng" dirty="0"/>
              <a:t>Health &amp; </a:t>
            </a:r>
            <a:r>
              <a:rPr lang="en-GB" sz="1600" b="1" u="sng" dirty="0" err="1"/>
              <a:t>BioPharma</a:t>
            </a:r>
            <a:r>
              <a:rPr lang="en-GB" sz="1600" dirty="0"/>
              <a:t>: </a:t>
            </a:r>
          </a:p>
          <a:p>
            <a:pPr marL="114300" indent="0">
              <a:spcBef>
                <a:spcPts val="0"/>
              </a:spcBef>
              <a:buNone/>
            </a:pPr>
            <a:endParaRPr lang="it-IT" sz="1200" dirty="0"/>
          </a:p>
          <a:p>
            <a:pPr>
              <a:spcBef>
                <a:spcPts val="0"/>
              </a:spcBef>
            </a:pPr>
            <a:r>
              <a:rPr lang="en-GB" sz="1600" dirty="0"/>
              <a:t>Course/Training Module on </a:t>
            </a:r>
            <a:r>
              <a:rPr lang="it-IT" sz="1600" b="1" dirty="0"/>
              <a:t>«</a:t>
            </a:r>
            <a:r>
              <a:rPr lang="en-GB" sz="1600" b="1" dirty="0"/>
              <a:t>Medical devices: regulatory, technical, and application aspects</a:t>
            </a:r>
            <a:r>
              <a:rPr lang="it-IT" sz="1600" b="1" dirty="0"/>
              <a:t>»</a:t>
            </a:r>
            <a:r>
              <a:rPr lang="en-GB" sz="1600" dirty="0"/>
              <a:t> </a:t>
            </a:r>
          </a:p>
          <a:p>
            <a:pPr marL="539750" indent="0">
              <a:spcBef>
                <a:spcPts val="0"/>
              </a:spcBef>
              <a:buNone/>
            </a:pPr>
            <a:r>
              <a:rPr lang="en-GB" sz="1600" dirty="0"/>
              <a:t>	</a:t>
            </a:r>
            <a:r>
              <a:rPr lang="en-GB" sz="1400" dirty="0"/>
              <a:t>organised with the Notified Body (ON ISS - Responsible: </a:t>
            </a:r>
            <a:r>
              <a:rPr lang="en-GB" sz="1400" dirty="0" err="1"/>
              <a:t>Dr.</a:t>
            </a:r>
            <a:r>
              <a:rPr lang="en-GB" sz="1400" dirty="0"/>
              <a:t> Roberta </a:t>
            </a:r>
            <a:r>
              <a:rPr lang="en-GB" sz="1400" dirty="0" err="1"/>
              <a:t>Marcoaldi</a:t>
            </a:r>
            <a:r>
              <a:rPr lang="en-GB" sz="1400" dirty="0"/>
              <a:t>) </a:t>
            </a:r>
          </a:p>
          <a:p>
            <a:pPr marL="539750" indent="0">
              <a:spcBef>
                <a:spcPts val="0"/>
              </a:spcBef>
              <a:buNone/>
            </a:pPr>
            <a:r>
              <a:rPr lang="en-GB" sz="1600" dirty="0"/>
              <a:t>	</a:t>
            </a:r>
            <a:r>
              <a:rPr lang="en-GB" sz="1400" dirty="0"/>
              <a:t>Target audience: PhD students</a:t>
            </a:r>
          </a:p>
          <a:p>
            <a:pPr marL="114300" indent="0">
              <a:spcBef>
                <a:spcPts val="0"/>
              </a:spcBef>
              <a:buNone/>
            </a:pPr>
            <a:endParaRPr lang="en-GB" sz="1200" dirty="0"/>
          </a:p>
          <a:p>
            <a:pPr>
              <a:spcBef>
                <a:spcPts val="0"/>
              </a:spcBef>
            </a:pPr>
            <a:r>
              <a:rPr lang="en-US" sz="1600" dirty="0"/>
              <a:t>Course/School on </a:t>
            </a:r>
            <a:r>
              <a:rPr lang="en-US" sz="1600" b="1" dirty="0"/>
              <a:t>«</a:t>
            </a:r>
            <a:r>
              <a:rPr lang="en-US" sz="1600" b="1" dirty="0" err="1"/>
              <a:t>Multiomics</a:t>
            </a:r>
            <a:r>
              <a:rPr lang="en-US" sz="1600" b="1" dirty="0"/>
              <a:t> Data Integration, Interpretation, and Application in human health and diseases»</a:t>
            </a:r>
          </a:p>
          <a:p>
            <a:pPr marL="539750" lvl="1" indent="0">
              <a:spcBef>
                <a:spcPts val="0"/>
              </a:spcBef>
              <a:buNone/>
            </a:pPr>
            <a:r>
              <a:rPr lang="en-GB" sz="1600" dirty="0"/>
              <a:t>	</a:t>
            </a:r>
            <a:r>
              <a:rPr lang="en-GB" sz="1400" dirty="0"/>
              <a:t>Target audience: PhD students</a:t>
            </a:r>
          </a:p>
          <a:p>
            <a:pPr marL="114300" indent="0">
              <a:spcBef>
                <a:spcPts val="0"/>
              </a:spcBef>
              <a:buNone/>
            </a:pPr>
            <a:endParaRPr lang="en-GB" sz="1200" dirty="0"/>
          </a:p>
          <a:p>
            <a:pPr>
              <a:spcBef>
                <a:spcPts val="0"/>
              </a:spcBef>
            </a:pPr>
            <a:r>
              <a:rPr lang="it-IT" sz="1600" dirty="0"/>
              <a:t>Course/Event </a:t>
            </a:r>
            <a:r>
              <a:rPr lang="it-IT" sz="1600" dirty="0" err="1"/>
              <a:t>organised</a:t>
            </a:r>
            <a:r>
              <a:rPr lang="it-IT" sz="1600" dirty="0"/>
              <a:t> with ISS partners in </a:t>
            </a:r>
            <a:r>
              <a:rPr lang="it-IT" sz="1600" dirty="0" err="1"/>
              <a:t>European</a:t>
            </a:r>
            <a:r>
              <a:rPr lang="it-IT" sz="1600" dirty="0"/>
              <a:t> Research </a:t>
            </a:r>
            <a:r>
              <a:rPr lang="it-IT" sz="1600" dirty="0" err="1"/>
              <a:t>Infrastructures</a:t>
            </a:r>
            <a:r>
              <a:rPr lang="it-IT" sz="1600" dirty="0"/>
              <a:t> </a:t>
            </a:r>
            <a:r>
              <a:rPr lang="it-IT" sz="1600" dirty="0" err="1"/>
              <a:t>focused</a:t>
            </a:r>
            <a:r>
              <a:rPr lang="it-IT" sz="1600" dirty="0"/>
              <a:t> on </a:t>
            </a:r>
            <a:r>
              <a:rPr lang="it-IT" sz="1600" dirty="0" err="1"/>
              <a:t>translational</a:t>
            </a:r>
            <a:r>
              <a:rPr lang="it-IT" sz="1600" dirty="0"/>
              <a:t>, </a:t>
            </a:r>
            <a:r>
              <a:rPr lang="it-IT" sz="1600" dirty="0" err="1"/>
              <a:t>basic</a:t>
            </a:r>
            <a:r>
              <a:rPr lang="it-IT" sz="1600" dirty="0"/>
              <a:t> </a:t>
            </a:r>
            <a:r>
              <a:rPr lang="it-IT" sz="1600" dirty="0" err="1"/>
              <a:t>research</a:t>
            </a:r>
            <a:r>
              <a:rPr lang="it-IT" sz="1600" dirty="0"/>
              <a:t>, and data in Life Sciences (EATRIS, BBMRI, ECRIN, ELIXIR, EBRAINS)</a:t>
            </a:r>
          </a:p>
          <a:p>
            <a:pPr marL="571500" lvl="1" indent="0">
              <a:spcBef>
                <a:spcPts val="0"/>
              </a:spcBef>
              <a:buNone/>
            </a:pPr>
            <a:r>
              <a:rPr lang="en-GB" sz="1200" dirty="0"/>
              <a:t>	</a:t>
            </a:r>
            <a:r>
              <a:rPr lang="en-GB" sz="1400" dirty="0"/>
              <a:t>Target audience: </a:t>
            </a:r>
            <a:r>
              <a:rPr lang="it-IT" sz="1400" dirty="0"/>
              <a:t>PhD/</a:t>
            </a:r>
            <a:r>
              <a:rPr lang="it-IT" sz="1400" dirty="0" err="1"/>
              <a:t>specializing</a:t>
            </a:r>
            <a:r>
              <a:rPr lang="it-IT" sz="1400" dirty="0"/>
              <a:t> school </a:t>
            </a:r>
            <a:r>
              <a:rPr lang="it-IT" sz="1400" dirty="0" err="1"/>
              <a:t>students</a:t>
            </a:r>
            <a:r>
              <a:rPr lang="it-IT" sz="1400" dirty="0"/>
              <a:t>, national and international </a:t>
            </a:r>
            <a:r>
              <a:rPr lang="it-IT" sz="1400" dirty="0" err="1"/>
              <a:t>young</a:t>
            </a:r>
            <a:r>
              <a:rPr lang="it-IT" sz="1400" dirty="0"/>
              <a:t> </a:t>
            </a:r>
            <a:r>
              <a:rPr lang="it-IT" sz="1400" dirty="0" err="1"/>
              <a:t>researchers</a:t>
            </a:r>
            <a:r>
              <a:rPr lang="it-IT" sz="1200" dirty="0">
                <a:highlight>
                  <a:srgbClr val="FFFF00"/>
                </a:highlight>
              </a:rPr>
              <a:t>	</a:t>
            </a:r>
          </a:p>
          <a:p>
            <a:pPr marL="114300" indent="0">
              <a:spcBef>
                <a:spcPts val="0"/>
              </a:spcBef>
              <a:buNone/>
            </a:pPr>
            <a:endParaRPr lang="en-GB" sz="1200" dirty="0"/>
          </a:p>
          <a:p>
            <a:pPr>
              <a:spcBef>
                <a:spcPts val="0"/>
              </a:spcBef>
            </a:pPr>
            <a:r>
              <a:rPr lang="en-US" sz="1600" dirty="0"/>
              <a:t>3 PhD fellowships (Health &amp; BioPharma, FP4)</a:t>
            </a:r>
          </a:p>
        </p:txBody>
      </p:sp>
      <p:pic>
        <p:nvPicPr>
          <p:cNvPr id="1026" name="Picture 2" descr="Home - ISS">
            <a:extLst>
              <a:ext uri="{FF2B5EF4-FFF2-40B4-BE49-F238E27FC236}">
                <a16:creationId xmlns:a16="http://schemas.microsoft.com/office/drawing/2014/main" id="{15E19DB2-435F-226B-8B85-C9765EB51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9021" y="5882083"/>
            <a:ext cx="919710" cy="81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94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0">
            <a:extLst>
              <a:ext uri="{FF2B5EF4-FFF2-40B4-BE49-F238E27FC236}">
                <a16:creationId xmlns:a16="http://schemas.microsoft.com/office/drawing/2014/main" id="{7A5CD09B-DF52-9758-181C-8FA6803E3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4876"/>
            <a:ext cx="10515600" cy="1325563"/>
          </a:xfrm>
        </p:spPr>
        <p:txBody>
          <a:bodyPr>
            <a:normAutofit/>
          </a:bodyPr>
          <a:lstStyle/>
          <a:p>
            <a:r>
              <a:rPr lang="it-IT" sz="3200" dirty="0"/>
              <a:t>Rome </a:t>
            </a:r>
            <a:r>
              <a:rPr lang="it-IT" sz="3200" dirty="0" err="1"/>
              <a:t>Technopole</a:t>
            </a:r>
            <a:r>
              <a:rPr lang="it-IT" sz="3200" dirty="0"/>
              <a:t>: l’Ecosistema dell’Innovazione Regionale</a:t>
            </a:r>
          </a:p>
        </p:txBody>
      </p:sp>
      <p:sp>
        <p:nvSpPr>
          <p:cNvPr id="12" name="Segnaposto contenuto 11">
            <a:extLst>
              <a:ext uri="{FF2B5EF4-FFF2-40B4-BE49-F238E27FC236}">
                <a16:creationId xmlns:a16="http://schemas.microsoft.com/office/drawing/2014/main" id="{412538C3-E8A2-EA02-F20A-9F1FD5F4D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4998"/>
            <a:ext cx="10515600" cy="4351338"/>
          </a:xfrm>
        </p:spPr>
        <p:txBody>
          <a:bodyPr/>
          <a:lstStyle/>
          <a:p>
            <a:pPr marL="0" indent="0">
              <a:lnSpc>
                <a:spcPct val="130000"/>
              </a:lnSpc>
              <a:buNone/>
            </a:pPr>
            <a:r>
              <a:rPr lang="it-IT" dirty="0">
                <a:latin typeface="+mj-lt"/>
              </a:rPr>
              <a:t>Risposta alla sfida di un </a:t>
            </a:r>
            <a:r>
              <a:rPr lang="it-IT" b="1" i="1" dirty="0">
                <a:latin typeface="+mj-lt"/>
              </a:rPr>
              <a:t>territorio</a:t>
            </a:r>
            <a:r>
              <a:rPr lang="it-IT" dirty="0">
                <a:latin typeface="+mj-lt"/>
              </a:rPr>
              <a:t> che mira ad aumentare </a:t>
            </a:r>
            <a:r>
              <a:rPr lang="it-IT" b="1" i="1" dirty="0">
                <a:latin typeface="+mj-lt"/>
              </a:rPr>
              <a:t>l’attrattività</a:t>
            </a:r>
            <a:r>
              <a:rPr lang="it-IT" dirty="0">
                <a:latin typeface="+mj-lt"/>
              </a:rPr>
              <a:t> del sistema regionale della formazione, della ricerca, dell’innovazione, della produttività, nell’ambito delle </a:t>
            </a:r>
            <a:r>
              <a:rPr lang="it-IT" b="1" i="1" dirty="0">
                <a:latin typeface="+mj-lt"/>
              </a:rPr>
              <a:t>tre direttrici tematiche</a:t>
            </a:r>
            <a:r>
              <a:rPr lang="it-IT" dirty="0">
                <a:latin typeface="+mj-lt"/>
              </a:rPr>
              <a:t>:</a:t>
            </a:r>
          </a:p>
          <a:p>
            <a:pPr marL="0" indent="0">
              <a:lnSpc>
                <a:spcPct val="130000"/>
              </a:lnSpc>
              <a:buNone/>
            </a:pPr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447F8B2-0A21-EE14-47E2-00980AAF06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89"/>
          <a:stretch/>
        </p:blipFill>
        <p:spPr>
          <a:xfrm>
            <a:off x="1611826" y="4009560"/>
            <a:ext cx="8489315" cy="192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8241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0E0527-BC14-F860-A15B-4C586CAB5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978" y="1554952"/>
            <a:ext cx="11093607" cy="504825"/>
          </a:xfrm>
        </p:spPr>
        <p:txBody>
          <a:bodyPr/>
          <a:lstStyle/>
          <a:p>
            <a:r>
              <a:rPr lang="it-IT" dirty="0"/>
              <a:t>Analisi dei bisogni per bandi a cascata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BBAC304-C15C-E53C-955A-C218EE2313B1}"/>
              </a:ext>
            </a:extLst>
          </p:cNvPr>
          <p:cNvSpPr txBox="1"/>
          <p:nvPr/>
        </p:nvSpPr>
        <p:spPr>
          <a:xfrm>
            <a:off x="537702" y="2454339"/>
            <a:ext cx="10643442" cy="386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indent="-381000">
              <a:spcBef>
                <a:spcPts val="480"/>
              </a:spcBef>
              <a:buClr>
                <a:srgbClr val="822433"/>
              </a:buClr>
              <a:buSzPts val="2400"/>
              <a:buChar char="•"/>
              <a:defRPr sz="24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indent="-355600">
              <a:spcBef>
                <a:spcPts val="400"/>
              </a:spcBef>
              <a:buSzPts val="2000"/>
              <a:buChar char="–"/>
              <a:defRPr sz="20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371600" indent="-330200">
              <a:spcBef>
                <a:spcPts val="320"/>
              </a:spcBef>
              <a:buSzPts val="1600"/>
              <a:buChar char="•"/>
              <a:defRPr sz="16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828800" indent="-317500">
              <a:spcBef>
                <a:spcPts val="280"/>
              </a:spcBef>
              <a:buSzPts val="1400"/>
              <a:buChar char="–"/>
              <a:defRPr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286000" indent="-304800">
              <a:spcBef>
                <a:spcPts val="240"/>
              </a:spcBef>
              <a:buSzPts val="1200"/>
              <a:buChar char="»"/>
              <a:defRPr sz="12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7432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6pPr>
            <a:lvl7pPr marL="32004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7pPr>
            <a:lvl8pPr marL="36576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8pPr>
            <a:lvl9pPr marL="41148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9pPr>
          </a:lstStyle>
          <a:p>
            <a:pPr>
              <a:lnSpc>
                <a:spcPct val="130000"/>
              </a:lnSpc>
            </a:pPr>
            <a:r>
              <a:rPr lang="it-IT" b="1" dirty="0"/>
              <a:t>Competenze Innovative e Nuovi Mestieri</a:t>
            </a:r>
            <a:r>
              <a:rPr lang="it-IT" dirty="0"/>
              <a:t> con ritmi di cambiamento sempre più veloci nel tempo</a:t>
            </a:r>
          </a:p>
          <a:p>
            <a:pPr>
              <a:lnSpc>
                <a:spcPct val="130000"/>
              </a:lnSpc>
            </a:pPr>
            <a:r>
              <a:rPr lang="it-IT" b="1" dirty="0"/>
              <a:t>Alta formazione </a:t>
            </a:r>
            <a:r>
              <a:rPr lang="it-IT" dirty="0"/>
              <a:t>(terzo livello) anche per figure professionali di PA e imprese </a:t>
            </a:r>
          </a:p>
          <a:p>
            <a:pPr>
              <a:lnSpc>
                <a:spcPct val="130000"/>
              </a:lnSpc>
            </a:pPr>
            <a:r>
              <a:rPr lang="it-IT" b="1" dirty="0"/>
              <a:t>Competenze Trasversali </a:t>
            </a:r>
            <a:r>
              <a:rPr lang="it-IT" dirty="0"/>
              <a:t>per mercato del lavoro (es.: Digital Skills, </a:t>
            </a:r>
            <a:r>
              <a:rPr lang="en-US" dirty="0"/>
              <a:t>Sustainability</a:t>
            </a:r>
            <a:r>
              <a:rPr lang="it-IT" dirty="0"/>
              <a:t>, Active Learning) </a:t>
            </a:r>
          </a:p>
          <a:p>
            <a:pPr>
              <a:lnSpc>
                <a:spcPct val="130000"/>
              </a:lnSpc>
            </a:pPr>
            <a:r>
              <a:rPr lang="it-IT" b="1" dirty="0"/>
              <a:t>Nuove tecnologie </a:t>
            </a:r>
            <a:r>
              <a:rPr lang="it-IT" dirty="0"/>
              <a:t>per accelerare i processi formativi a larga scala e a costi sostenibili (Generative AI, </a:t>
            </a:r>
            <a:r>
              <a:rPr lang="it-IT" dirty="0" err="1"/>
              <a:t>Metaverso</a:t>
            </a:r>
            <a:r>
              <a:rPr lang="it-IT" dirty="0"/>
              <a:t>, Data Analytics) </a:t>
            </a:r>
          </a:p>
        </p:txBody>
      </p:sp>
    </p:spTree>
    <p:extLst>
      <p:ext uri="{BB962C8B-B14F-4D97-AF65-F5344CB8AC3E}">
        <p14:creationId xmlns:p14="http://schemas.microsoft.com/office/powerpoint/2010/main" val="24844717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entagono 19">
            <a:extLst>
              <a:ext uri="{FF2B5EF4-FFF2-40B4-BE49-F238E27FC236}">
                <a16:creationId xmlns:a16="http://schemas.microsoft.com/office/drawing/2014/main" id="{25E85531-2F77-49B5-067B-A50BB0D616AD}"/>
              </a:ext>
            </a:extLst>
          </p:cNvPr>
          <p:cNvSpPr/>
          <p:nvPr/>
        </p:nvSpPr>
        <p:spPr>
          <a:xfrm>
            <a:off x="601249" y="2291408"/>
            <a:ext cx="3639868" cy="1901772"/>
          </a:xfrm>
          <a:prstGeom prst="homePlate">
            <a:avLst>
              <a:gd name="adj" fmla="val 17878"/>
            </a:avLst>
          </a:prstGeom>
          <a:solidFill>
            <a:srgbClr val="8224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Azioni per promuovere </a:t>
            </a:r>
            <a:r>
              <a:rPr lang="it-IT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alta formazione per PA, imprese, mondo della ricerca</a:t>
            </a:r>
          </a:p>
        </p:txBody>
      </p:sp>
      <p:sp>
        <p:nvSpPr>
          <p:cNvPr id="21" name="Pentagono 20">
            <a:extLst>
              <a:ext uri="{FF2B5EF4-FFF2-40B4-BE49-F238E27FC236}">
                <a16:creationId xmlns:a16="http://schemas.microsoft.com/office/drawing/2014/main" id="{5941D6B9-931C-39EB-400A-58F7032B9A23}"/>
              </a:ext>
            </a:extLst>
          </p:cNvPr>
          <p:cNvSpPr/>
          <p:nvPr/>
        </p:nvSpPr>
        <p:spPr>
          <a:xfrm>
            <a:off x="601249" y="4210933"/>
            <a:ext cx="3639868" cy="1901772"/>
          </a:xfrm>
          <a:prstGeom prst="homePlate">
            <a:avLst>
              <a:gd name="adj" fmla="val 17878"/>
            </a:avLst>
          </a:prstGeom>
          <a:solidFill>
            <a:srgbClr val="8224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Contenuti innovativi </a:t>
            </a:r>
            <a:r>
              <a:rPr lang="it-IT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 inserire nelle offerte formative</a:t>
            </a: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6A6F6500-5EEC-1817-9261-943893D0036A}"/>
              </a:ext>
            </a:extLst>
          </p:cNvPr>
          <p:cNvSpPr txBox="1">
            <a:spLocks/>
          </p:cNvSpPr>
          <p:nvPr/>
        </p:nvSpPr>
        <p:spPr>
          <a:xfrm>
            <a:off x="601249" y="1557892"/>
            <a:ext cx="8866761" cy="511444"/>
          </a:xfrm>
          <a:prstGeom prst="rect">
            <a:avLst/>
          </a:prstGeom>
        </p:spPr>
        <p:txBody>
          <a:bodyPr vert="horz" lIns="0" tIns="35467" rIns="0" bIns="0" rtlCol="0" anchor="t" anchorCtr="0">
            <a:noAutofit/>
          </a:bodyPr>
          <a:lstStyle>
            <a:lvl1pPr algn="l" defTabSz="70936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793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09368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200" dirty="0"/>
              <a:t>Possibili ambiti di intervento</a:t>
            </a:r>
            <a:endParaRPr kumimoji="0" lang="en-GB" sz="2172" b="1" i="0" u="none" strike="noStrike" kern="1200" cap="none" spc="0" normalizeH="0" baseline="0" noProof="0" dirty="0">
              <a:ln>
                <a:noFill/>
              </a:ln>
              <a:solidFill>
                <a:srgbClr val="7500C0"/>
              </a:solidFill>
              <a:effectLst/>
              <a:uLnTx/>
              <a:uFillTx/>
              <a:latin typeface="Graphik"/>
              <a:ea typeface="+mj-ea"/>
              <a:cs typeface="+mj-cs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A3ACED1-700D-DA84-77BC-A05655B226AF}"/>
              </a:ext>
            </a:extLst>
          </p:cNvPr>
          <p:cNvSpPr txBox="1"/>
          <p:nvPr/>
        </p:nvSpPr>
        <p:spPr>
          <a:xfrm>
            <a:off x="4241117" y="2284965"/>
            <a:ext cx="7711698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it-IT" sz="2200" b="0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Azioni di promozione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Borse e premi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it-IT" sz="2200" b="0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endParaRPr lang="it-IT" sz="2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 fontAlgn="base"/>
            <a:endParaRPr lang="it-IT" sz="2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endParaRPr lang="it-IT" sz="2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it-IT" sz="2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Moduli di insegnamento per contenuti innovativi/modalità didattiche innovative da inserire ai diversi livelli delle offerte formative.</a:t>
            </a:r>
          </a:p>
        </p:txBody>
      </p:sp>
      <p:cxnSp>
        <p:nvCxnSpPr>
          <p:cNvPr id="2" name="Connettore 1 1">
            <a:extLst>
              <a:ext uri="{FF2B5EF4-FFF2-40B4-BE49-F238E27FC236}">
                <a16:creationId xmlns:a16="http://schemas.microsoft.com/office/drawing/2014/main" id="{930DB7C8-5FE1-B75C-479D-C2BEB34E99C1}"/>
              </a:ext>
            </a:extLst>
          </p:cNvPr>
          <p:cNvCxnSpPr>
            <a:cxnSpLocks/>
          </p:cNvCxnSpPr>
          <p:nvPr/>
        </p:nvCxnSpPr>
        <p:spPr>
          <a:xfrm>
            <a:off x="3867193" y="4202718"/>
            <a:ext cx="757205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77532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entagono 19">
            <a:extLst>
              <a:ext uri="{FF2B5EF4-FFF2-40B4-BE49-F238E27FC236}">
                <a16:creationId xmlns:a16="http://schemas.microsoft.com/office/drawing/2014/main" id="{25E85531-2F77-49B5-067B-A50BB0D616AD}"/>
              </a:ext>
            </a:extLst>
          </p:cNvPr>
          <p:cNvSpPr/>
          <p:nvPr/>
        </p:nvSpPr>
        <p:spPr>
          <a:xfrm>
            <a:off x="601249" y="2291408"/>
            <a:ext cx="3639868" cy="1901772"/>
          </a:xfrm>
          <a:prstGeom prst="homePlate">
            <a:avLst>
              <a:gd name="adj" fmla="val 17878"/>
            </a:avLst>
          </a:prstGeom>
          <a:solidFill>
            <a:srgbClr val="8224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it-IT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Motore di </a:t>
            </a:r>
            <a:r>
              <a:rPr lang="en-US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Predictive</a:t>
            </a:r>
            <a:r>
              <a:rPr lang="it-IT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Analytics </a:t>
            </a:r>
            <a:r>
              <a:rPr lang="it-IT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 monitoraggio delle competenze e dei mestieri richiesti dal mercato del lavoro</a:t>
            </a:r>
          </a:p>
        </p:txBody>
      </p:sp>
      <p:sp>
        <p:nvSpPr>
          <p:cNvPr id="21" name="Pentagono 20">
            <a:extLst>
              <a:ext uri="{FF2B5EF4-FFF2-40B4-BE49-F238E27FC236}">
                <a16:creationId xmlns:a16="http://schemas.microsoft.com/office/drawing/2014/main" id="{5941D6B9-931C-39EB-400A-58F7032B9A23}"/>
              </a:ext>
            </a:extLst>
          </p:cNvPr>
          <p:cNvSpPr/>
          <p:nvPr/>
        </p:nvSpPr>
        <p:spPr>
          <a:xfrm>
            <a:off x="601249" y="4210933"/>
            <a:ext cx="3639868" cy="1901772"/>
          </a:xfrm>
          <a:prstGeom prst="homePlate">
            <a:avLst>
              <a:gd name="adj" fmla="val 17878"/>
            </a:avLst>
          </a:prstGeom>
          <a:solidFill>
            <a:srgbClr val="8224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Piattaforma di raccolta della domanda formativa </a:t>
            </a:r>
            <a:r>
              <a:rPr lang="it-IT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 parte delle imprese e per il match con offerta del Rome Technopole</a:t>
            </a: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6A6F6500-5EEC-1817-9261-943893D0036A}"/>
              </a:ext>
            </a:extLst>
          </p:cNvPr>
          <p:cNvSpPr txBox="1">
            <a:spLocks/>
          </p:cNvSpPr>
          <p:nvPr/>
        </p:nvSpPr>
        <p:spPr>
          <a:xfrm>
            <a:off x="601249" y="1557892"/>
            <a:ext cx="8866761" cy="511444"/>
          </a:xfrm>
          <a:prstGeom prst="rect">
            <a:avLst/>
          </a:prstGeom>
        </p:spPr>
        <p:txBody>
          <a:bodyPr vert="horz" lIns="0" tIns="35467" rIns="0" bIns="0" rtlCol="0" anchor="t" anchorCtr="0">
            <a:noAutofit/>
          </a:bodyPr>
          <a:lstStyle>
            <a:lvl1pPr algn="l" defTabSz="70936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793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09368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200" dirty="0"/>
              <a:t>Possibili ambiti di intervento</a:t>
            </a:r>
            <a:endParaRPr kumimoji="0" lang="en-GB" sz="2172" b="1" i="0" u="none" strike="noStrike" kern="1200" cap="none" spc="0" normalizeH="0" baseline="0" noProof="0" dirty="0">
              <a:ln>
                <a:noFill/>
              </a:ln>
              <a:solidFill>
                <a:srgbClr val="7500C0"/>
              </a:solidFill>
              <a:effectLst/>
              <a:uLnTx/>
              <a:uFillTx/>
              <a:latin typeface="Graphik"/>
              <a:ea typeface="+mj-ea"/>
              <a:cs typeface="+mj-cs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A3ACED1-700D-DA84-77BC-A05655B226AF}"/>
              </a:ext>
            </a:extLst>
          </p:cNvPr>
          <p:cNvSpPr txBox="1"/>
          <p:nvPr/>
        </p:nvSpPr>
        <p:spPr>
          <a:xfrm>
            <a:off x="4241117" y="2284965"/>
            <a:ext cx="7711698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it-IT" sz="2200" b="0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tilizzo evoluto di Data </a:t>
            </a:r>
            <a:r>
              <a:rPr lang="it-IT" sz="2200" b="0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Mininig</a:t>
            </a:r>
            <a:r>
              <a:rPr lang="it-IT" sz="2200" b="0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 Data Analytics applicati a motori di ricerca di lavoro e a siti di job </a:t>
            </a:r>
            <a:r>
              <a:rPr lang="it-IT" sz="2200" b="0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posting</a:t>
            </a:r>
            <a:r>
              <a:rPr lang="it-IT" sz="2200" b="0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  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it-IT" sz="2200" b="0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ostante monitoraggio del mercato del lavoro con informazioni </a:t>
            </a:r>
            <a:r>
              <a:rPr lang="it-IT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 </a:t>
            </a:r>
            <a:r>
              <a:rPr lang="it-IT" sz="2200" b="0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 continuo aggiornamento dell’offerta formativa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endParaRPr lang="it-IT" sz="2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endParaRPr lang="it-IT" sz="2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it-IT" sz="2200" b="0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iattaforma digitale con la quale tenere costantemente traccia delle richieste da parte delle aziende e dare accesso immediato all’offerta fornita dalle università aderenti al Rome Technopole (Alta Formazione e Formazione di Aggiornamento)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it-IT" sz="2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" name="Connettore 1 1">
            <a:extLst>
              <a:ext uri="{FF2B5EF4-FFF2-40B4-BE49-F238E27FC236}">
                <a16:creationId xmlns:a16="http://schemas.microsoft.com/office/drawing/2014/main" id="{930DB7C8-5FE1-B75C-479D-C2BEB34E99C1}"/>
              </a:ext>
            </a:extLst>
          </p:cNvPr>
          <p:cNvCxnSpPr>
            <a:cxnSpLocks/>
          </p:cNvCxnSpPr>
          <p:nvPr/>
        </p:nvCxnSpPr>
        <p:spPr>
          <a:xfrm>
            <a:off x="3828003" y="4215777"/>
            <a:ext cx="8006946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61637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entagono 21">
            <a:extLst>
              <a:ext uri="{FF2B5EF4-FFF2-40B4-BE49-F238E27FC236}">
                <a16:creationId xmlns:a16="http://schemas.microsoft.com/office/drawing/2014/main" id="{B03D07F5-EF52-B66C-85B8-AB1EE2824460}"/>
              </a:ext>
            </a:extLst>
          </p:cNvPr>
          <p:cNvSpPr/>
          <p:nvPr/>
        </p:nvSpPr>
        <p:spPr>
          <a:xfrm>
            <a:off x="260412" y="2849685"/>
            <a:ext cx="3845960" cy="2231760"/>
          </a:xfrm>
          <a:prstGeom prst="homePlate">
            <a:avLst>
              <a:gd name="adj" fmla="val 8828"/>
            </a:avLst>
          </a:prstGeom>
          <a:solidFill>
            <a:srgbClr val="8224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Piattaforma digitale </a:t>
            </a:r>
            <a:r>
              <a:rPr lang="it-IT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 la raccolta e la messa a disposizione dei contenuti formativi (MOOC)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A3ACED1-700D-DA84-77BC-A05655B226AF}"/>
              </a:ext>
            </a:extLst>
          </p:cNvPr>
          <p:cNvSpPr txBox="1"/>
          <p:nvPr/>
        </p:nvSpPr>
        <p:spPr>
          <a:xfrm>
            <a:off x="4093309" y="2539152"/>
            <a:ext cx="7711698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it-IT" sz="2200" b="0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uogo </a:t>
            </a:r>
            <a:r>
              <a:rPr lang="it-IT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digitale </a:t>
            </a:r>
            <a:r>
              <a:rPr lang="it-IT" sz="2200" b="0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 </a:t>
            </a:r>
            <a:r>
              <a:rPr lang="it-IT" sz="2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integrazione </a:t>
            </a:r>
            <a:r>
              <a:rPr lang="it-IT" sz="2200" b="0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 contenuti formativi </a:t>
            </a:r>
            <a:r>
              <a:rPr lang="it-IT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line</a:t>
            </a:r>
            <a:r>
              <a:rPr lang="it-IT" sz="2200" b="0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al quale università e aziende possono contribuire con quanto da loro individualmente sviluppato per una messa a fattor comune con l’ecosistema di aderenti alla fondazione  </a:t>
            </a:r>
          </a:p>
          <a:p>
            <a:pPr algn="l" rtl="0" fontAlgn="base"/>
            <a:endParaRPr lang="it-IT" sz="2200" b="0" i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it-IT" sz="2200" b="0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ruizione di contenuti formativi a distanza: facilitatore per D</a:t>
            </a:r>
            <a:r>
              <a:rPr lang="it-IT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ottorati Innovativi/Industriali favorendo </a:t>
            </a:r>
            <a:r>
              <a:rPr lang="it-IT" sz="2200" b="0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ai </a:t>
            </a:r>
            <a:r>
              <a:rPr lang="it-IT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l’accesso ai contenuti </a:t>
            </a:r>
            <a:r>
              <a:rPr lang="it-IT" sz="2200" b="0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formativi da parte </a:t>
            </a:r>
            <a:r>
              <a:rPr lang="it-IT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degli studenti in azienda</a:t>
            </a:r>
            <a:endParaRPr lang="it-IT" sz="2200" b="0" i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1890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entagono 22">
            <a:extLst>
              <a:ext uri="{FF2B5EF4-FFF2-40B4-BE49-F238E27FC236}">
                <a16:creationId xmlns:a16="http://schemas.microsoft.com/office/drawing/2014/main" id="{3A9F94C6-CDD7-B79A-EA6C-65C0E4D1382D}"/>
              </a:ext>
            </a:extLst>
          </p:cNvPr>
          <p:cNvSpPr/>
          <p:nvPr/>
        </p:nvSpPr>
        <p:spPr>
          <a:xfrm>
            <a:off x="431432" y="2550019"/>
            <a:ext cx="3639868" cy="2550218"/>
          </a:xfrm>
          <a:prstGeom prst="homePlate">
            <a:avLst>
              <a:gd name="adj" fmla="val 7301"/>
            </a:avLst>
          </a:prstGeom>
          <a:solidFill>
            <a:srgbClr val="8224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Spazi attrezzati </a:t>
            </a:r>
            <a:r>
              <a:rPr lang="it-IT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 la sperimentazione </a:t>
            </a:r>
            <a:br>
              <a:rPr lang="it-IT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 nuove modalità formative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A3ACED1-700D-DA84-77BC-A05655B226AF}"/>
              </a:ext>
            </a:extLst>
          </p:cNvPr>
          <p:cNvSpPr txBox="1"/>
          <p:nvPr/>
        </p:nvSpPr>
        <p:spPr>
          <a:xfrm>
            <a:off x="4232953" y="2086191"/>
            <a:ext cx="7711698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it-IT" sz="2200" b="0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Metaverso</a:t>
            </a:r>
            <a:r>
              <a:rPr lang="it-IT" sz="2200" b="0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 Intelligenza Artificiale Generativa: testing e sperimentazione per uso in formazione.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it-IT" sz="2200" b="0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perimentazione di tali tecnologie non possibile/conveniente per tutte le aziende e per tutte le realtà accademiche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it-IT" sz="2200" b="0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Rome Technopole potrebbe attivare delle “Innovation Rooms” in cui implementare tali tecnologie applicandole direttamente ai propri percorsi formativi e dando accesso a studenti e lavoratori con la possibilità di sperimentare concretamente tali innovazioni, velocizzandone il perfezionamento e l’introduzione a regime nelle relative realtà di provenienza</a:t>
            </a:r>
          </a:p>
        </p:txBody>
      </p:sp>
    </p:spTree>
    <p:extLst>
      <p:ext uri="{BB962C8B-B14F-4D97-AF65-F5344CB8AC3E}">
        <p14:creationId xmlns:p14="http://schemas.microsoft.com/office/powerpoint/2010/main" val="9600027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A0889438-B9DD-6B28-09D6-05033D1482BF}"/>
              </a:ext>
            </a:extLst>
          </p:cNvPr>
          <p:cNvSpPr txBox="1"/>
          <p:nvPr/>
        </p:nvSpPr>
        <p:spPr>
          <a:xfrm>
            <a:off x="473978" y="2508614"/>
            <a:ext cx="11191895" cy="3359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57200" indent="-381000">
              <a:lnSpc>
                <a:spcPct val="130000"/>
              </a:lnSpc>
              <a:spcBef>
                <a:spcPts val="480"/>
              </a:spcBef>
              <a:buClr>
                <a:srgbClr val="822433"/>
              </a:buClr>
              <a:buSzPts val="2400"/>
              <a:buChar char="•"/>
              <a:defRPr sz="24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indent="-355600">
              <a:spcBef>
                <a:spcPts val="400"/>
              </a:spcBef>
              <a:buSzPts val="2000"/>
              <a:buChar char="–"/>
              <a:defRPr sz="20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371600" indent="-330200">
              <a:spcBef>
                <a:spcPts val="320"/>
              </a:spcBef>
              <a:buSzPts val="1600"/>
              <a:buChar char="•"/>
              <a:defRPr sz="16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828800" indent="-317500">
              <a:spcBef>
                <a:spcPts val="280"/>
              </a:spcBef>
              <a:buSzPts val="1400"/>
              <a:buChar char="–"/>
              <a:defRPr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286000" indent="-304800">
              <a:spcBef>
                <a:spcPts val="240"/>
              </a:spcBef>
              <a:buSzPts val="1200"/>
              <a:buChar char="»"/>
              <a:defRPr sz="12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7432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6pPr>
            <a:lvl7pPr marL="32004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7pPr>
            <a:lvl8pPr marL="36576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8pPr>
            <a:lvl9pPr marL="41148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9pPr>
          </a:lstStyle>
          <a:p>
            <a:r>
              <a:rPr lang="it-IT" b="1" dirty="0"/>
              <a:t>Costi di investimento </a:t>
            </a:r>
            <a:r>
              <a:rPr lang="it-IT" dirty="0"/>
              <a:t>iniziali elevati se sostenuti dalla singola Università o azienda</a:t>
            </a:r>
          </a:p>
          <a:p>
            <a:r>
              <a:rPr lang="it-IT" b="1" dirty="0"/>
              <a:t>Sperimentazione e Ricerca Tecnologica </a:t>
            </a:r>
            <a:r>
              <a:rPr lang="it-IT" dirty="0"/>
              <a:t>richiedono un impulso innovativo che non tutte le realtà hanno al loro interno</a:t>
            </a:r>
          </a:p>
          <a:p>
            <a:r>
              <a:rPr lang="it-IT" b="1" dirty="0">
                <a:solidFill>
                  <a:srgbClr val="822432"/>
                </a:solidFill>
              </a:rPr>
              <a:t>Rome Technopole </a:t>
            </a:r>
            <a:r>
              <a:rPr lang="it-IT" dirty="0"/>
              <a:t>può quindi giocare un </a:t>
            </a:r>
            <a:r>
              <a:rPr lang="it-IT" b="1" dirty="0">
                <a:solidFill>
                  <a:srgbClr val="822432"/>
                </a:solidFill>
              </a:rPr>
              <a:t>ruolo fondamentale </a:t>
            </a:r>
            <a:r>
              <a:rPr lang="it-IT" dirty="0"/>
              <a:t>come motore di innovazione e volano di investimento per una serie di servizi e piattaforme da mettere a fattor comune con tutti i membri dell’ecosistema</a:t>
            </a:r>
          </a:p>
        </p:txBody>
      </p:sp>
    </p:spTree>
    <p:extLst>
      <p:ext uri="{BB962C8B-B14F-4D97-AF65-F5344CB8AC3E}">
        <p14:creationId xmlns:p14="http://schemas.microsoft.com/office/powerpoint/2010/main" val="11054170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8"/>
          <p:cNvSpPr/>
          <p:nvPr/>
        </p:nvSpPr>
        <p:spPr>
          <a:xfrm>
            <a:off x="0" y="379716"/>
            <a:ext cx="12191999" cy="68573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4" name="Google Shape;284;p18"/>
          <p:cNvGrpSpPr/>
          <p:nvPr/>
        </p:nvGrpSpPr>
        <p:grpSpPr>
          <a:xfrm>
            <a:off x="0" y="3887817"/>
            <a:ext cx="731521" cy="673460"/>
            <a:chOff x="3940602" y="308034"/>
            <a:chExt cx="2116791" cy="3428999"/>
          </a:xfrm>
        </p:grpSpPr>
        <p:sp>
          <p:nvSpPr>
            <p:cNvPr id="285" name="Google Shape;285;p18"/>
            <p:cNvSpPr/>
            <p:nvPr/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18"/>
            <p:cNvSpPr/>
            <p:nvPr/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8"/>
            <p:cNvSpPr/>
            <p:nvPr/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124E858E-54FA-8E91-DC57-6218FEF7B9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0301" y="1374684"/>
            <a:ext cx="6304252" cy="4963908"/>
          </a:xfrm>
          <a:prstGeom prst="rect">
            <a:avLst/>
          </a:prstGeom>
        </p:spPr>
      </p:pic>
      <p:pic>
        <p:nvPicPr>
          <p:cNvPr id="4" name="image1.jpg">
            <a:extLst>
              <a:ext uri="{FF2B5EF4-FFF2-40B4-BE49-F238E27FC236}">
                <a16:creationId xmlns:a16="http://schemas.microsoft.com/office/drawing/2014/main" id="{24A34144-F6B9-3434-3907-4B23166CFFB3}"/>
              </a:ext>
            </a:extLst>
          </p:cNvPr>
          <p:cNvPicPr/>
          <p:nvPr/>
        </p:nvPicPr>
        <p:blipFill rotWithShape="1">
          <a:blip r:embed="rId4"/>
          <a:srcRect t="11386" b="16399"/>
          <a:stretch/>
        </p:blipFill>
        <p:spPr>
          <a:xfrm>
            <a:off x="-1" y="-10870"/>
            <a:ext cx="12185009" cy="1210496"/>
          </a:xfrm>
          <a:prstGeom prst="rect">
            <a:avLst/>
          </a:prstGeom>
          <a:ln/>
        </p:spPr>
      </p:pic>
      <p:sp>
        <p:nvSpPr>
          <p:cNvPr id="5" name="Google Shape;104;p18">
            <a:extLst>
              <a:ext uri="{FF2B5EF4-FFF2-40B4-BE49-F238E27FC236}">
                <a16:creationId xmlns:a16="http://schemas.microsoft.com/office/drawing/2014/main" id="{75B8FCF8-B0D2-FC56-94A2-88FFCB78D325}"/>
              </a:ext>
            </a:extLst>
          </p:cNvPr>
          <p:cNvSpPr txBox="1"/>
          <p:nvPr/>
        </p:nvSpPr>
        <p:spPr>
          <a:xfrm>
            <a:off x="883075" y="3667898"/>
            <a:ext cx="4562892" cy="1443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it-IT" sz="6000" b="1" i="0" u="none" strike="noStrike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Grazie</a:t>
            </a:r>
            <a:endParaRPr sz="6000" i="0" u="none" strike="noStrike" cap="none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133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gnaposto contenuto 2">
            <a:extLst>
              <a:ext uri="{FF2B5EF4-FFF2-40B4-BE49-F238E27FC236}">
                <a16:creationId xmlns:a16="http://schemas.microsoft.com/office/drawing/2014/main" id="{E1D4A3A6-9319-1268-A8B8-09EEE28758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728" y="1507807"/>
            <a:ext cx="6620272" cy="4485195"/>
          </a:xfrm>
          <a:prstGeom prst="rect">
            <a:avLst/>
          </a:prstGeom>
        </p:spPr>
      </p:pic>
      <p:sp>
        <p:nvSpPr>
          <p:cNvPr id="11" name="Titolo 10">
            <a:extLst>
              <a:ext uri="{FF2B5EF4-FFF2-40B4-BE49-F238E27FC236}">
                <a16:creationId xmlns:a16="http://schemas.microsoft.com/office/drawing/2014/main" id="{7A5CD09B-DF52-9758-181C-8FA6803E3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0672"/>
            <a:ext cx="10515600" cy="1325563"/>
          </a:xfrm>
        </p:spPr>
        <p:txBody>
          <a:bodyPr>
            <a:normAutofit/>
          </a:bodyPr>
          <a:lstStyle/>
          <a:p>
            <a:r>
              <a:rPr lang="it-IT" sz="3200" dirty="0"/>
              <a:t>Rome </a:t>
            </a:r>
            <a:r>
              <a:rPr lang="it-IT" sz="3200" dirty="0" err="1"/>
              <a:t>Technopole</a:t>
            </a:r>
            <a:r>
              <a:rPr lang="it-IT" sz="3200" dirty="0"/>
              <a:t>: i numeri</a:t>
            </a:r>
          </a:p>
        </p:txBody>
      </p:sp>
      <p:sp>
        <p:nvSpPr>
          <p:cNvPr id="12" name="Segnaposto contenuto 11">
            <a:extLst>
              <a:ext uri="{FF2B5EF4-FFF2-40B4-BE49-F238E27FC236}">
                <a16:creationId xmlns:a16="http://schemas.microsoft.com/office/drawing/2014/main" id="{412538C3-E8A2-EA02-F20A-9F1FD5F4D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793" y="2083950"/>
            <a:ext cx="5257800" cy="4351338"/>
          </a:xfrm>
        </p:spPr>
        <p:txBody>
          <a:bodyPr/>
          <a:lstStyle/>
          <a:p>
            <a:pPr marL="0" indent="0">
              <a:lnSpc>
                <a:spcPct val="130000"/>
              </a:lnSpc>
              <a:buNone/>
            </a:pPr>
            <a:r>
              <a:rPr lang="it-IT" dirty="0"/>
              <a:t>PNRR – Missione 4, Componente 2, Investimento 1.5</a:t>
            </a:r>
          </a:p>
          <a:p>
            <a:pPr marL="0" indent="0">
              <a:lnSpc>
                <a:spcPct val="130000"/>
              </a:lnSpc>
              <a:buNone/>
            </a:pPr>
            <a:endParaRPr lang="it-IT" dirty="0"/>
          </a:p>
          <a:p>
            <a:pPr marL="0" indent="0">
              <a:lnSpc>
                <a:spcPct val="130000"/>
              </a:lnSpc>
              <a:buNone/>
            </a:pPr>
            <a:r>
              <a:rPr lang="it-IT" b="1" i="1" dirty="0"/>
              <a:t>110 </a:t>
            </a:r>
            <a:r>
              <a:rPr lang="it-IT" b="1" i="1" dirty="0" err="1"/>
              <a:t>Meuro</a:t>
            </a:r>
            <a:r>
              <a:rPr lang="it-IT" b="1" i="1" dirty="0"/>
              <a:t> in 3 anni </a:t>
            </a:r>
            <a:r>
              <a:rPr lang="it-IT" dirty="0"/>
              <a:t>per investire nella realizzazione di Rome </a:t>
            </a:r>
            <a:r>
              <a:rPr lang="it-IT" dirty="0" err="1"/>
              <a:t>Technopole</a:t>
            </a:r>
            <a:endParaRPr lang="it-IT" dirty="0"/>
          </a:p>
          <a:p>
            <a:pPr marL="0" indent="0">
              <a:lnSpc>
                <a:spcPct val="130000"/>
              </a:lnSpc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32978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38964B87-4F57-45E4-93CD-49BDE5D57E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1"/>
          <a:stretch/>
        </p:blipFill>
        <p:spPr>
          <a:xfrm>
            <a:off x="5644055" y="1175650"/>
            <a:ext cx="6379779" cy="3603779"/>
          </a:xfrm>
          <a:prstGeom prst="rect">
            <a:avLst/>
          </a:prstGeom>
        </p:spPr>
      </p:pic>
      <p:sp>
        <p:nvSpPr>
          <p:cNvPr id="11" name="Titolo 10">
            <a:extLst>
              <a:ext uri="{FF2B5EF4-FFF2-40B4-BE49-F238E27FC236}">
                <a16:creationId xmlns:a16="http://schemas.microsoft.com/office/drawing/2014/main" id="{7A5CD09B-DF52-9758-181C-8FA6803E3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184" y="1411468"/>
            <a:ext cx="10515600" cy="1325563"/>
          </a:xfrm>
        </p:spPr>
        <p:txBody>
          <a:bodyPr>
            <a:normAutofit/>
          </a:bodyPr>
          <a:lstStyle/>
          <a:p>
            <a:r>
              <a:rPr lang="it-IT" sz="3200" dirty="0"/>
              <a:t>Rome </a:t>
            </a:r>
            <a:r>
              <a:rPr lang="it-IT" sz="3200" dirty="0" err="1"/>
              <a:t>Technopole</a:t>
            </a:r>
            <a:r>
              <a:rPr lang="it-IT" sz="3200" dirty="0"/>
              <a:t>: i partner</a:t>
            </a:r>
          </a:p>
        </p:txBody>
      </p:sp>
      <p:sp>
        <p:nvSpPr>
          <p:cNvPr id="12" name="Segnaposto contenuto 11">
            <a:extLst>
              <a:ext uri="{FF2B5EF4-FFF2-40B4-BE49-F238E27FC236}">
                <a16:creationId xmlns:a16="http://schemas.microsoft.com/office/drawing/2014/main" id="{412538C3-E8A2-EA02-F20A-9F1FD5F4D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5353"/>
            <a:ext cx="10515600" cy="4351338"/>
          </a:xfrm>
        </p:spPr>
        <p:txBody>
          <a:bodyPr/>
          <a:lstStyle/>
          <a:p>
            <a:pPr marL="0" indent="0">
              <a:lnSpc>
                <a:spcPct val="130000"/>
              </a:lnSpc>
              <a:buNone/>
            </a:pPr>
            <a:endParaRPr lang="it-IT" b="1" i="1" dirty="0"/>
          </a:p>
          <a:p>
            <a:pPr marL="0" indent="0">
              <a:lnSpc>
                <a:spcPct val="130000"/>
              </a:lnSpc>
              <a:buNone/>
            </a:pPr>
            <a:endParaRPr lang="it-IT" b="1" i="1" dirty="0"/>
          </a:p>
          <a:p>
            <a:pPr marL="0" indent="0">
              <a:lnSpc>
                <a:spcPct val="130000"/>
              </a:lnSpc>
              <a:buNone/>
            </a:pPr>
            <a:r>
              <a:rPr lang="it-IT" b="1" i="1" dirty="0"/>
              <a:t>39 partner fondatori</a:t>
            </a:r>
          </a:p>
          <a:p>
            <a:pPr marL="457200" lvl="1" indent="0">
              <a:lnSpc>
                <a:spcPct val="130000"/>
              </a:lnSpc>
              <a:buNone/>
            </a:pPr>
            <a:r>
              <a:rPr lang="it-IT" dirty="0"/>
              <a:t>7 università del Lazio</a:t>
            </a:r>
          </a:p>
          <a:p>
            <a:pPr marL="457200" lvl="1" indent="0">
              <a:lnSpc>
                <a:spcPct val="130000"/>
              </a:lnSpc>
              <a:buNone/>
            </a:pPr>
            <a:r>
              <a:rPr lang="it-IT" dirty="0"/>
              <a:t>5 enti di ricerca nazionali con sede nel Lazio</a:t>
            </a:r>
          </a:p>
          <a:p>
            <a:pPr marL="457200" lvl="1" indent="0">
              <a:lnSpc>
                <a:spcPct val="130000"/>
              </a:lnSpc>
              <a:buNone/>
            </a:pPr>
            <a:r>
              <a:rPr lang="it-IT" dirty="0"/>
              <a:t>istituzioni ed enti territoriali di Roma e del Lazio</a:t>
            </a:r>
          </a:p>
          <a:p>
            <a:pPr marL="457200" lvl="1" indent="0">
              <a:lnSpc>
                <a:spcPct val="130000"/>
              </a:lnSpc>
              <a:buNone/>
            </a:pPr>
            <a:r>
              <a:rPr lang="it-IT" dirty="0"/>
              <a:t>20 imprese leader nelle tre direttrici tematiche</a:t>
            </a:r>
          </a:p>
        </p:txBody>
      </p:sp>
    </p:spTree>
    <p:extLst>
      <p:ext uri="{BB962C8B-B14F-4D97-AF65-F5344CB8AC3E}">
        <p14:creationId xmlns:p14="http://schemas.microsoft.com/office/powerpoint/2010/main" val="146951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0">
            <a:extLst>
              <a:ext uri="{FF2B5EF4-FFF2-40B4-BE49-F238E27FC236}">
                <a16:creationId xmlns:a16="http://schemas.microsoft.com/office/drawing/2014/main" id="{7A5CD09B-DF52-9758-181C-8FA6803E3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0582"/>
            <a:ext cx="10515600" cy="1325563"/>
          </a:xfrm>
        </p:spPr>
        <p:txBody>
          <a:bodyPr>
            <a:normAutofit/>
          </a:bodyPr>
          <a:lstStyle/>
          <a:p>
            <a:r>
              <a:rPr lang="it-IT" sz="3200" dirty="0"/>
              <a:t>Rome </a:t>
            </a:r>
            <a:r>
              <a:rPr lang="it-IT" sz="3200" dirty="0" err="1"/>
              <a:t>Technopole</a:t>
            </a:r>
            <a:r>
              <a:rPr lang="it-IT" sz="3200" dirty="0"/>
              <a:t>: struttura dell’ecosistema </a:t>
            </a:r>
          </a:p>
        </p:txBody>
      </p:sp>
      <p:sp>
        <p:nvSpPr>
          <p:cNvPr id="12" name="Segnaposto contenuto 11">
            <a:extLst>
              <a:ext uri="{FF2B5EF4-FFF2-40B4-BE49-F238E27FC236}">
                <a16:creationId xmlns:a16="http://schemas.microsoft.com/office/drawing/2014/main" id="{412538C3-E8A2-EA02-F20A-9F1FD5F4D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5353"/>
            <a:ext cx="10515600" cy="4351338"/>
          </a:xfrm>
        </p:spPr>
        <p:txBody>
          <a:bodyPr/>
          <a:lstStyle/>
          <a:p>
            <a:pPr marL="0" indent="0">
              <a:lnSpc>
                <a:spcPct val="130000"/>
              </a:lnSpc>
              <a:buNone/>
            </a:pPr>
            <a:endParaRPr lang="it-IT" dirty="0"/>
          </a:p>
          <a:p>
            <a:pPr marL="0" indent="0">
              <a:lnSpc>
                <a:spcPct val="130000"/>
              </a:lnSpc>
              <a:buNone/>
            </a:pPr>
            <a:r>
              <a:rPr lang="it-IT" dirty="0"/>
              <a:t>Hub – Fondazione Rome </a:t>
            </a:r>
            <a:r>
              <a:rPr lang="it-IT" dirty="0" err="1"/>
              <a:t>Technopole</a:t>
            </a:r>
            <a:endParaRPr lang="it-IT" dirty="0"/>
          </a:p>
          <a:p>
            <a:pPr marL="0" indent="0">
              <a:lnSpc>
                <a:spcPct val="130000"/>
              </a:lnSpc>
              <a:buNone/>
            </a:pPr>
            <a:r>
              <a:rPr lang="it-IT" dirty="0" err="1"/>
              <a:t>Spoke</a:t>
            </a:r>
            <a:r>
              <a:rPr lang="it-IT" dirty="0"/>
              <a:t> – 6 dipartimenti funzionali coordinati da </a:t>
            </a:r>
            <a:r>
              <a:rPr lang="it-IT" b="1" i="1" dirty="0"/>
              <a:t>atenei</a:t>
            </a:r>
            <a:r>
              <a:rPr lang="it-IT" dirty="0"/>
              <a:t> del Lazio</a:t>
            </a:r>
          </a:p>
          <a:p>
            <a:pPr marL="2711450" indent="-2711450">
              <a:lnSpc>
                <a:spcPct val="130000"/>
              </a:lnSpc>
              <a:buNone/>
            </a:pPr>
            <a:r>
              <a:rPr lang="it-IT" dirty="0" err="1"/>
              <a:t>Flagship</a:t>
            </a:r>
            <a:r>
              <a:rPr lang="it-IT" dirty="0"/>
              <a:t> Projects – 8 progetti, declinati nelle 3 direttrici tematiche, coordinati da 8 </a:t>
            </a:r>
            <a:r>
              <a:rPr lang="it-IT" b="1" i="1" dirty="0"/>
              <a:t>aziende</a:t>
            </a:r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7717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>
            <a:extLst>
              <a:ext uri="{FF2B5EF4-FFF2-40B4-BE49-F238E27FC236}">
                <a16:creationId xmlns:a16="http://schemas.microsoft.com/office/drawing/2014/main" id="{5902EFC1-4C16-CB0D-270F-CEEED8F6AE70}"/>
              </a:ext>
            </a:extLst>
          </p:cNvPr>
          <p:cNvGrpSpPr/>
          <p:nvPr/>
        </p:nvGrpSpPr>
        <p:grpSpPr>
          <a:xfrm>
            <a:off x="653142" y="1254034"/>
            <a:ext cx="9927771" cy="5368835"/>
            <a:chOff x="611560" y="1124744"/>
            <a:chExt cx="8064896" cy="4939151"/>
          </a:xfrm>
        </p:grpSpPr>
        <p:pic>
          <p:nvPicPr>
            <p:cNvPr id="9" name="Immagine 8" descr="Immagine che contiene testo&#10;&#10;Descrizione generata automaticamente">
              <a:extLst>
                <a:ext uri="{FF2B5EF4-FFF2-40B4-BE49-F238E27FC236}">
                  <a16:creationId xmlns:a16="http://schemas.microsoft.com/office/drawing/2014/main" id="{11F847C2-3970-A7DF-4C22-4870642681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74"/>
            <a:stretch/>
          </p:blipFill>
          <p:spPr>
            <a:xfrm>
              <a:off x="1883786" y="1124744"/>
              <a:ext cx="6792670" cy="4939151"/>
            </a:xfrm>
            <a:prstGeom prst="rect">
              <a:avLst/>
            </a:prstGeom>
          </p:spPr>
        </p:pic>
        <p:grpSp>
          <p:nvGrpSpPr>
            <p:cNvPr id="11" name="Gruppo 10">
              <a:extLst>
                <a:ext uri="{FF2B5EF4-FFF2-40B4-BE49-F238E27FC236}">
                  <a16:creationId xmlns:a16="http://schemas.microsoft.com/office/drawing/2014/main" id="{70A73067-F383-4383-F876-0D99EC11769E}"/>
                </a:ext>
              </a:extLst>
            </p:cNvPr>
            <p:cNvGrpSpPr/>
            <p:nvPr/>
          </p:nvGrpSpPr>
          <p:grpSpPr>
            <a:xfrm>
              <a:off x="611560" y="1388214"/>
              <a:ext cx="1220113" cy="4633075"/>
              <a:chOff x="611560" y="1388214"/>
              <a:chExt cx="1220113" cy="4633075"/>
            </a:xfrm>
          </p:grpSpPr>
          <p:sp>
            <p:nvSpPr>
              <p:cNvPr id="13" name="Rettangolo 12">
                <a:extLst>
                  <a:ext uri="{FF2B5EF4-FFF2-40B4-BE49-F238E27FC236}">
                    <a16:creationId xmlns:a16="http://schemas.microsoft.com/office/drawing/2014/main" id="{737CA266-EB5E-D3E7-D96A-0185ACC5C586}"/>
                  </a:ext>
                </a:extLst>
              </p:cNvPr>
              <p:cNvSpPr/>
              <p:nvPr/>
            </p:nvSpPr>
            <p:spPr>
              <a:xfrm>
                <a:off x="611560" y="1388214"/>
                <a:ext cx="1220113" cy="4633075"/>
              </a:xfrm>
              <a:prstGeom prst="rect">
                <a:avLst/>
              </a:prstGeom>
              <a:solidFill>
                <a:srgbClr val="82243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C9CB8A73-F43E-B269-88CD-A13E2DC5D285}"/>
                  </a:ext>
                </a:extLst>
              </p:cNvPr>
              <p:cNvSpPr txBox="1"/>
              <p:nvPr/>
            </p:nvSpPr>
            <p:spPr>
              <a:xfrm rot="16200000">
                <a:off x="27989" y="3377127"/>
                <a:ext cx="2240086" cy="655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Spoke</a:t>
                </a:r>
                <a:r>
                  <a:rPr lang="it-IT" sz="48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3</a:t>
                </a:r>
              </a:p>
            </p:txBody>
          </p:sp>
        </p:grp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66D3E11F-EBCD-29EA-0B7A-799D01C8BFE0}"/>
                </a:ext>
              </a:extLst>
            </p:cNvPr>
            <p:cNvSpPr txBox="1"/>
            <p:nvPr/>
          </p:nvSpPr>
          <p:spPr>
            <a:xfrm>
              <a:off x="4528201" y="3145898"/>
              <a:ext cx="3672408" cy="339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800" b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Confindustria Dispositivi Medici, MBDA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7684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0BED53-C277-FA40-6BBD-A576A76C6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Progettare in modo innovativo l’alta formazione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69126B9-BB79-BD2A-6FC7-6946EEF433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Nuove  proposte a tutti i livelli della formazione:</a:t>
            </a:r>
          </a:p>
          <a:p>
            <a:pPr lvl="1"/>
            <a:r>
              <a:rPr lang="it-IT" dirty="0"/>
              <a:t>inter-ateneo, </a:t>
            </a:r>
          </a:p>
          <a:p>
            <a:pPr lvl="1"/>
            <a:r>
              <a:rPr lang="it-IT" dirty="0"/>
              <a:t>inter-disciplinari, </a:t>
            </a:r>
          </a:p>
          <a:p>
            <a:pPr lvl="1"/>
            <a:r>
              <a:rPr lang="it-IT" dirty="0"/>
              <a:t>in una sinergia università-impresa-enti di ricerca</a:t>
            </a:r>
          </a:p>
          <a:p>
            <a:pPr lvl="1"/>
            <a:endParaRPr lang="it-IT" dirty="0"/>
          </a:p>
          <a:p>
            <a:r>
              <a:rPr lang="it-IT" dirty="0"/>
              <a:t>Dottorati innovativi per ricercatori e manager dell’innovazione</a:t>
            </a:r>
          </a:p>
          <a:p>
            <a:endParaRPr lang="it-IT" dirty="0"/>
          </a:p>
          <a:p>
            <a:r>
              <a:rPr lang="it-IT" dirty="0"/>
              <a:t>Internazionalizzazione</a:t>
            </a:r>
          </a:p>
        </p:txBody>
      </p:sp>
    </p:spTree>
    <p:extLst>
      <p:ext uri="{BB962C8B-B14F-4D97-AF65-F5344CB8AC3E}">
        <p14:creationId xmlns:p14="http://schemas.microsoft.com/office/powerpoint/2010/main" val="681210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0BED53-C277-FA40-6BBD-A576A76C6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Conoscere cosa c’è: mappature offerta formativa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69126B9-BB79-BD2A-6FC7-6946EEF43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978" y="2394352"/>
            <a:ext cx="11093607" cy="3902276"/>
          </a:xfrm>
        </p:spPr>
        <p:txBody>
          <a:bodyPr/>
          <a:lstStyle/>
          <a:p>
            <a:pPr marL="76200" indent="0">
              <a:lnSpc>
                <a:spcPct val="130000"/>
              </a:lnSpc>
              <a:buNone/>
            </a:pPr>
            <a:r>
              <a:rPr lang="it-IT" sz="2200" dirty="0">
                <a:effectLst/>
                <a:ea typeface="Times New Roman" panose="02020603050405020304" pitchFamily="18" charset="0"/>
              </a:rPr>
              <a:t>La mappatura va considerata come il punto di partenza dello sviluppo di corsi trans-multi-interdisciplinari da progettare ed inserire nel piano formativo di Rome </a:t>
            </a:r>
            <a:r>
              <a:rPr lang="it-IT" sz="2200" dirty="0" err="1">
                <a:effectLst/>
                <a:ea typeface="Times New Roman" panose="02020603050405020304" pitchFamily="18" charset="0"/>
              </a:rPr>
              <a:t>Technopole</a:t>
            </a:r>
            <a:r>
              <a:rPr lang="it-IT" sz="2200" dirty="0">
                <a:effectLst/>
                <a:ea typeface="Times New Roman" panose="02020603050405020304" pitchFamily="18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it-IT" sz="2200" dirty="0"/>
              <a:t>Offerta formativa nel primo, secondo livello e ciclo unico</a:t>
            </a:r>
          </a:p>
          <a:p>
            <a:pPr>
              <a:lnSpc>
                <a:spcPct val="130000"/>
              </a:lnSpc>
            </a:pPr>
            <a:r>
              <a:rPr lang="it-IT" sz="2200" dirty="0"/>
              <a:t>Corsi di dottorato</a:t>
            </a:r>
          </a:p>
          <a:p>
            <a:pPr>
              <a:lnSpc>
                <a:spcPct val="130000"/>
              </a:lnSpc>
            </a:pPr>
            <a:r>
              <a:rPr lang="it-IT" sz="2200" dirty="0"/>
              <a:t>Corsi minor</a:t>
            </a:r>
          </a:p>
          <a:p>
            <a:pPr>
              <a:lnSpc>
                <a:spcPct val="130000"/>
              </a:lnSpc>
            </a:pPr>
            <a:r>
              <a:rPr lang="it-IT" sz="2200" dirty="0"/>
              <a:t>Master (</a:t>
            </a:r>
            <a:r>
              <a:rPr lang="it-IT" sz="2200" i="1" dirty="0"/>
              <a:t>in itinere</a:t>
            </a:r>
            <a:r>
              <a:rPr lang="it-IT" sz="2200" dirty="0"/>
              <a:t>)</a:t>
            </a:r>
          </a:p>
          <a:p>
            <a:pPr>
              <a:lnSpc>
                <a:spcPct val="130000"/>
              </a:lnSpc>
            </a:pPr>
            <a:r>
              <a:rPr lang="it-IT" sz="2200" dirty="0"/>
              <a:t>Corsi di specializzazione (</a:t>
            </a:r>
            <a:r>
              <a:rPr lang="it-IT" sz="2200" i="1" dirty="0"/>
              <a:t>in itinere</a:t>
            </a:r>
            <a:r>
              <a:rPr lang="it-IT" sz="2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66654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0BED53-C277-FA40-6BBD-A576A76C6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Mappatura dei corsi di  studio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69126B9-BB79-BD2A-6FC7-6946EEF43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978" y="2232302"/>
            <a:ext cx="11093607" cy="3543466"/>
          </a:xfrm>
        </p:spPr>
        <p:txBody>
          <a:bodyPr/>
          <a:lstStyle/>
          <a:p>
            <a:pPr algn="just">
              <a:lnSpc>
                <a:spcPct val="130000"/>
              </a:lnSpc>
              <a:spcBef>
                <a:spcPts val="1500"/>
              </a:spcBef>
              <a:spcAft>
                <a:spcPts val="1500"/>
              </a:spcAft>
            </a:pPr>
            <a:r>
              <a:rPr lang="it-IT" sz="2200" dirty="0">
                <a:effectLst/>
                <a:ea typeface="Times New Roman" panose="02020603050405020304" pitchFamily="18" charset="0"/>
              </a:rPr>
              <a:t>Hanno partecipato all’operazione di mappatura i seguenti atenei: Sapienza Università di Roma, Università degli Studi di Roma “Tor Vergata”, Università degli Studi Roma Tre, Università Campus Biomedico di Roma, Università degli studi di Cassino e del Lazio Meridionale e Università degli Studi della Tuscia. </a:t>
            </a:r>
          </a:p>
          <a:p>
            <a:pPr algn="just">
              <a:lnSpc>
                <a:spcPct val="130000"/>
              </a:lnSpc>
              <a:spcBef>
                <a:spcPts val="1500"/>
              </a:spcBef>
              <a:spcAft>
                <a:spcPts val="1500"/>
              </a:spcAft>
            </a:pPr>
            <a:r>
              <a:rPr lang="it-IT" sz="2200" dirty="0">
                <a:effectLst/>
                <a:ea typeface="Times New Roman" panose="02020603050405020304" pitchFamily="18" charset="0"/>
              </a:rPr>
              <a:t>La mappatura ha censito </a:t>
            </a:r>
            <a:r>
              <a:rPr lang="it-IT" sz="2200" b="1" dirty="0">
                <a:solidFill>
                  <a:srgbClr val="822432"/>
                </a:solidFill>
                <a:effectLst/>
                <a:ea typeface="Times New Roman" panose="02020603050405020304" pitchFamily="18" charset="0"/>
              </a:rPr>
              <a:t>208</a:t>
            </a:r>
            <a:r>
              <a:rPr lang="it-IT" sz="2200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it-IT" sz="2200" dirty="0">
                <a:effectLst/>
                <a:ea typeface="Times New Roman" panose="02020603050405020304" pitchFamily="18" charset="0"/>
              </a:rPr>
              <a:t>corsi di studio così suddivisi tra i vari livelli: 74 corsi di primo livello, 120 corsi di secondo livello e 14 corsi a ciclo unico</a:t>
            </a:r>
          </a:p>
        </p:txBody>
      </p:sp>
    </p:spTree>
    <p:extLst>
      <p:ext uri="{BB962C8B-B14F-4D97-AF65-F5344CB8AC3E}">
        <p14:creationId xmlns:p14="http://schemas.microsoft.com/office/powerpoint/2010/main" val="1258280314"/>
      </p:ext>
    </p:extLst>
  </p:cSld>
  <p:clrMapOvr>
    <a:masterClrMapping/>
  </p:clrMapOvr>
</p:sld>
</file>

<file path=ppt/theme/theme1.xml><?xml version="1.0" encoding="utf-8"?>
<a:theme xmlns:a="http://schemas.openxmlformats.org/drawingml/2006/main" name="la sapienza">
  <a:themeElements>
    <a:clrScheme name="">
      <a:dk1>
        <a:srgbClr val="822433"/>
      </a:dk1>
      <a:lt1>
        <a:srgbClr val="FFFFFF"/>
      </a:lt1>
      <a:dk2>
        <a:srgbClr val="822433"/>
      </a:dk2>
      <a:lt2>
        <a:srgbClr val="808080"/>
      </a:lt2>
      <a:accent1>
        <a:srgbClr val="BBE0E3"/>
      </a:accent1>
      <a:accent2>
        <a:srgbClr val="FFFF00"/>
      </a:accent2>
      <a:accent3>
        <a:srgbClr val="FFFFFF"/>
      </a:accent3>
      <a:accent4>
        <a:srgbClr val="6E1D2A"/>
      </a:accent4>
      <a:accent5>
        <a:srgbClr val="DAEDEF"/>
      </a:accent5>
      <a:accent6>
        <a:srgbClr val="E7E700"/>
      </a:accent6>
      <a:hlink>
        <a:srgbClr val="0000FF"/>
      </a:hlink>
      <a:folHlink>
        <a:srgbClr val="FF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ACC05246F452F4AA943D0567DC5114E" ma:contentTypeVersion="6" ma:contentTypeDescription="Creare un nuovo documento." ma:contentTypeScope="" ma:versionID="95173f683faa01792feea78de3e06c3c">
  <xsd:schema xmlns:xsd="http://www.w3.org/2001/XMLSchema" xmlns:xs="http://www.w3.org/2001/XMLSchema" xmlns:p="http://schemas.microsoft.com/office/2006/metadata/properties" xmlns:ns2="9752382d-1dbe-45c4-a5be-bf971e698b99" xmlns:ns3="324efffe-21b3-44c6-a155-8fc3c3e8edcd" targetNamespace="http://schemas.microsoft.com/office/2006/metadata/properties" ma:root="true" ma:fieldsID="5aacabce45adb5adb1946f5a5d5fd9c7" ns2:_="" ns3:_="">
    <xsd:import namespace="9752382d-1dbe-45c4-a5be-bf971e698b99"/>
    <xsd:import namespace="324efffe-21b3-44c6-a155-8fc3c3e8ed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52382d-1dbe-45c4-a5be-bf971e698b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4efffe-21b3-44c6-a155-8fc3c3e8edc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B4CF150-1ACB-42C9-B35A-76045791277B}"/>
</file>

<file path=customXml/itemProps2.xml><?xml version="1.0" encoding="utf-8"?>
<ds:datastoreItem xmlns:ds="http://schemas.openxmlformats.org/officeDocument/2006/customXml" ds:itemID="{1494330A-A829-400D-950A-370CEAFE0D8B}"/>
</file>

<file path=customXml/itemProps3.xml><?xml version="1.0" encoding="utf-8"?>
<ds:datastoreItem xmlns:ds="http://schemas.openxmlformats.org/officeDocument/2006/customXml" ds:itemID="{E4C1A06D-FE59-40E4-BDD7-B7A625D51E8E}"/>
</file>

<file path=docProps/app.xml><?xml version="1.0" encoding="utf-8"?>
<Properties xmlns="http://schemas.openxmlformats.org/officeDocument/2006/extended-properties" xmlns:vt="http://schemas.openxmlformats.org/officeDocument/2006/docPropsVTypes">
  <TotalTime>7601</TotalTime>
  <Words>1282</Words>
  <Application>Microsoft Macintosh PowerPoint</Application>
  <PresentationFormat>Widescreen</PresentationFormat>
  <Paragraphs>126</Paragraphs>
  <Slides>26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1" baseType="lpstr">
      <vt:lpstr>Symbol</vt:lpstr>
      <vt:lpstr>Graphik</vt:lpstr>
      <vt:lpstr>Arial</vt:lpstr>
      <vt:lpstr>Calibri</vt:lpstr>
      <vt:lpstr>la sapienza</vt:lpstr>
      <vt:lpstr>Presentazione standard di PowerPoint</vt:lpstr>
      <vt:lpstr>Rome Technopole: l’Ecosistema dell’Innovazione Regionale</vt:lpstr>
      <vt:lpstr>Rome Technopole: i numeri</vt:lpstr>
      <vt:lpstr>Rome Technopole: i partner</vt:lpstr>
      <vt:lpstr>Rome Technopole: struttura dell’ecosistema </vt:lpstr>
      <vt:lpstr>Presentazione standard di PowerPoint</vt:lpstr>
      <vt:lpstr>Progettare in modo innovativo l’alta formazione</vt:lpstr>
      <vt:lpstr>Conoscere cosa c’è: mappature offerta formativa</vt:lpstr>
      <vt:lpstr>Mappatura dei corsi di  studio</vt:lpstr>
      <vt:lpstr>Presentazione standard di PowerPoint</vt:lpstr>
      <vt:lpstr>Presentazione standard di PowerPoint</vt:lpstr>
      <vt:lpstr>Mappatura dei corsi di dottorato</vt:lpstr>
      <vt:lpstr>Mappatura dei corsi di dottorato: internazionalizzazione</vt:lpstr>
      <vt:lpstr>Presentazione standard di PowerPoint</vt:lpstr>
      <vt:lpstr>Presentazione standard di PowerPoint</vt:lpstr>
      <vt:lpstr>Dottorati  </vt:lpstr>
      <vt:lpstr>Corsi Minor</vt:lpstr>
      <vt:lpstr>Internazionalizzazione</vt:lpstr>
      <vt:lpstr>ISTITUTO SUPERIORE DI SANITÀ Project Responsible: M. CRESCENZI Spoke 3: L. LE PERA, S. CAMERINI, R. CANESE, P. LARICCHIUTA, M. MATTIA, L. MINGHETTI, E. PIZZI, (F. CARDONE, G. GIGANTE pending admission)</vt:lpstr>
      <vt:lpstr>Analisi dei bisogni per bandi a cascata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PARTECIPAZIONE SAPIENZA AI BANDI PNRR – MISSION 4</dc:title>
  <dc:creator>Maria Sabrina Sarto</dc:creator>
  <cp:lastModifiedBy>Silvia Conforto</cp:lastModifiedBy>
  <cp:revision>54</cp:revision>
  <dcterms:created xsi:type="dcterms:W3CDTF">2022-01-03T16:36:28Z</dcterms:created>
  <dcterms:modified xsi:type="dcterms:W3CDTF">2023-04-20T06:10:44Z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0x010100EACC05246F452F4AA943D0567DC5114E</vt:lpwstr>
  </property>
</Properties>
</file>