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75"/>
    <p:restoredTop sz="95588"/>
  </p:normalViewPr>
  <p:slideViewPr>
    <p:cSldViewPr snapToGrid="0">
      <p:cViewPr varScale="1">
        <p:scale>
          <a:sx n="68" d="100"/>
          <a:sy n="68" d="100"/>
        </p:scale>
        <p:origin x="23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33CB5-51C9-A3C3-79F5-EE73C0C54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92B8FF-BF2D-C547-933A-CF694A2D9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6FCB8-BD01-D5FB-5389-EF34148B6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3BD7-4D2D-D048-A7E7-5AFBF28507D4}" type="datetimeFigureOut">
              <a:rPr lang="it-IT" smtClean="0"/>
              <a:t>19/04/23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107A7-7BA9-D941-17F4-1346AA92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6F6D9-DE0C-84A1-871D-67B88159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01C-CD70-C14D-B6F0-7122A1F772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0702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DE09E-3D43-0616-EB1F-23C278216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A15E3-997B-14D2-4422-E1CABBC13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05633-9531-9623-E9BF-6FD017A17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3BD7-4D2D-D048-A7E7-5AFBF28507D4}" type="datetimeFigureOut">
              <a:rPr lang="it-IT" smtClean="0"/>
              <a:t>19/04/23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D3322-ED60-ED52-8776-9EF5C1EDC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3C01E-035B-23CB-93D3-DA0B98AE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01C-CD70-C14D-B6F0-7122A1F772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79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3348D5-D4DB-DE03-1F11-29DB01043D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B3C94F-81EE-C363-95AA-FB1780FC5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C2365-7901-48ED-9A70-534E5F5AA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3BD7-4D2D-D048-A7E7-5AFBF28507D4}" type="datetimeFigureOut">
              <a:rPr lang="it-IT" smtClean="0"/>
              <a:t>19/04/23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C0491-EDE9-D90E-7147-62B32756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AC9C9-3A43-BB81-E1CF-35766A72C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01C-CD70-C14D-B6F0-7122A1F772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7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0DFDB-7EDC-0A80-4436-50500438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64BFE-5F70-BC42-3D39-AE780020E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F7285-41F2-ADD5-DFAB-FF07F2E1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3BD7-4D2D-D048-A7E7-5AFBF28507D4}" type="datetimeFigureOut">
              <a:rPr lang="it-IT" smtClean="0"/>
              <a:t>19/04/23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9DDD1-605C-9B88-889A-ED6EEE59B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CC850-3A9D-1B57-209C-F959266E2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01C-CD70-C14D-B6F0-7122A1F772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97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938D0-1212-61CF-1ACF-5FEFC0323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3CEA0-D98E-0488-E86A-57BE9FA0C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AD5F8-4B3F-8422-9FB8-8986DB34C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3BD7-4D2D-D048-A7E7-5AFBF28507D4}" type="datetimeFigureOut">
              <a:rPr lang="it-IT" smtClean="0"/>
              <a:t>19/04/23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51426-3AA8-DFFB-10C0-29C3CAA52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4775E-FE34-3740-8846-F2F0D993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01C-CD70-C14D-B6F0-7122A1F772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95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54205-48FB-7C31-C776-8E62E88D2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8F79C-FDA9-359B-B72F-A49AD4E40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4758C-BF01-D4E9-2BF4-9094CC5A2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E3E8B-4268-4748-B90C-6AADEE0C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3BD7-4D2D-D048-A7E7-5AFBF28507D4}" type="datetimeFigureOut">
              <a:rPr lang="it-IT" smtClean="0"/>
              <a:t>19/04/23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6B263-F27C-0693-7243-494AE9A64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379DA-6999-6007-6AC8-90431618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01C-CD70-C14D-B6F0-7122A1F772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54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4678F-1590-4022-DB02-666E388A9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63CC4-1710-2233-E36F-262D77D76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0E476-5D24-C52D-7EC9-56B5505F6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585C31-0EF7-0DCF-8C49-ABA7BF776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E3B32-A4FD-285D-878C-17BFAA4C6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35FBF8-BAA0-999C-4B1E-37B3EF86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3BD7-4D2D-D048-A7E7-5AFBF28507D4}" type="datetimeFigureOut">
              <a:rPr lang="it-IT" smtClean="0"/>
              <a:t>19/04/23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F4EA0-B041-EC25-C03A-FC649494C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32D6FB-84E3-558B-C82C-3AC3DAC0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01C-CD70-C14D-B6F0-7122A1F772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78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C5D6-B82A-D6E9-917E-AE2428CF5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212420-6154-404D-64C0-4C6AAE49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3BD7-4D2D-D048-A7E7-5AFBF28507D4}" type="datetimeFigureOut">
              <a:rPr lang="it-IT" smtClean="0"/>
              <a:t>19/04/23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BD6D8-9BD3-D93C-FF62-FC9A4290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155A8-ECEA-363A-FA21-ABC734875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01C-CD70-C14D-B6F0-7122A1F772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22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B6E8EC-0457-C098-EC88-929C39DC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3BD7-4D2D-D048-A7E7-5AFBF28507D4}" type="datetimeFigureOut">
              <a:rPr lang="it-IT" smtClean="0"/>
              <a:t>19/04/23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55DD1E-A3CA-8541-5465-F755FFC2F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1DF70-10F3-CBE1-C2FA-9BD324419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01C-CD70-C14D-B6F0-7122A1F772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799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DF08D-408E-48AA-C1F0-B7CBAB62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C6A82-D2F3-1EEE-9473-A8F39A913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90F60-25E3-A273-5167-D5A0489BA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1B753-1EFC-FBA3-C7A4-84285932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3BD7-4D2D-D048-A7E7-5AFBF28507D4}" type="datetimeFigureOut">
              <a:rPr lang="it-IT" smtClean="0"/>
              <a:t>19/04/23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A5E32-3150-0645-236E-92E9EBB72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6CDE6-2CE9-90E4-8943-67F63927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01C-CD70-C14D-B6F0-7122A1F772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13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E7147-7737-A272-D3B2-D9082CDC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9E09A3-947C-BB22-5871-D5206C447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79F60-44C9-3534-DC02-9E804AE03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DC18B-4759-31E1-EB8E-5BD0309BC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3BD7-4D2D-D048-A7E7-5AFBF28507D4}" type="datetimeFigureOut">
              <a:rPr lang="it-IT" smtClean="0"/>
              <a:t>19/04/23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633A7-3F84-66A7-1691-9287C7886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0BCE2-CAB0-0B2B-436E-C39FBBEB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01C-CD70-C14D-B6F0-7122A1F772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527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675ED0-644D-7420-C69B-A2ED1026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E982A-1E96-8E28-6A7C-10FCF9630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7FA28-D440-BF4A-6793-9EE942D8D7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53BD7-4D2D-D048-A7E7-5AFBF28507D4}" type="datetimeFigureOut">
              <a:rPr lang="it-IT" smtClean="0"/>
              <a:t>19/04/23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31192-0F0E-FD1C-3821-E656726CA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8A4F0-0968-CBF1-8990-B99707ECD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D801C-CD70-C14D-B6F0-7122A1F7728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498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damascienza.com/" TargetMode="External"/><Relationship Id="rId4" Type="http://schemas.openxmlformats.org/officeDocument/2006/relationships/hyperlink" Target="mailto:info@adamascienza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ei4sVXrmTU" TargetMode="External"/><Relationship Id="rId13" Type="http://schemas.openxmlformats.org/officeDocument/2006/relationships/image" Target="../media/image7.png"/><Relationship Id="rId18" Type="http://schemas.openxmlformats.org/officeDocument/2006/relationships/image" Target="../media/image12.jp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hyperlink" Target="https://www.youtube.com/watch?v=Ypduj3wpwY8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ZVY3z1BE0YQ" TargetMode="External"/><Relationship Id="rId11" Type="http://schemas.openxmlformats.org/officeDocument/2006/relationships/image" Target="../media/image5.png"/><Relationship Id="rId24" Type="http://schemas.openxmlformats.org/officeDocument/2006/relationships/image" Target="../media/image18.jpeg"/><Relationship Id="rId5" Type="http://schemas.openxmlformats.org/officeDocument/2006/relationships/hyperlink" Target="http://www.adamascienza.com/" TargetMode="External"/><Relationship Id="rId15" Type="http://schemas.openxmlformats.org/officeDocument/2006/relationships/image" Target="../media/image9.jp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jpg"/><Relationship Id="rId4" Type="http://schemas.openxmlformats.org/officeDocument/2006/relationships/hyperlink" Target="mailto:info@adamascienza.com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jp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6ABDE365-93CF-8A3E-3580-A697AA4CBE01}"/>
              </a:ext>
            </a:extLst>
          </p:cNvPr>
          <p:cNvGrpSpPr/>
          <p:nvPr/>
        </p:nvGrpSpPr>
        <p:grpSpPr>
          <a:xfrm>
            <a:off x="1206071" y="104991"/>
            <a:ext cx="4797681" cy="1250580"/>
            <a:chOff x="1206071" y="139204"/>
            <a:chExt cx="4797681" cy="125058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E09EB2-CEE7-E662-AB1D-CD1FDDA2294C}"/>
                </a:ext>
              </a:extLst>
            </p:cNvPr>
            <p:cNvSpPr txBox="1"/>
            <p:nvPr/>
          </p:nvSpPr>
          <p:spPr>
            <a:xfrm>
              <a:off x="1206071" y="1020452"/>
              <a:ext cx="2572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 dirty="0">
                  <a:latin typeface="Chalkduster" panose="03050602040202020205" pitchFamily="66" charset="77"/>
                </a:rPr>
                <a:t>Ente Terzo Settore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F3C7F90-E4CB-8C4C-E65D-42945CF47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9444" y="139204"/>
              <a:ext cx="4724308" cy="936349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8E7D78F-8EBA-646B-D705-F3219512F7F2}"/>
              </a:ext>
            </a:extLst>
          </p:cNvPr>
          <p:cNvGrpSpPr/>
          <p:nvPr/>
        </p:nvGrpSpPr>
        <p:grpSpPr>
          <a:xfrm>
            <a:off x="6054942" y="79577"/>
            <a:ext cx="5745484" cy="1301408"/>
            <a:chOff x="6054942" y="202831"/>
            <a:chExt cx="5745484" cy="130140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6E59A4-F412-E999-C120-FE71BBEC9DA9}"/>
                </a:ext>
              </a:extLst>
            </p:cNvPr>
            <p:cNvSpPr txBox="1"/>
            <p:nvPr/>
          </p:nvSpPr>
          <p:spPr>
            <a:xfrm>
              <a:off x="9204844" y="202831"/>
              <a:ext cx="25955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400" b="1" spc="300" dirty="0">
                  <a:solidFill>
                    <a:schemeClr val="accent5">
                      <a:lumMod val="50000"/>
                    </a:schemeClr>
                  </a:solidFill>
                  <a:latin typeface="Bethel" panose="020B0600000000020000" pitchFamily="34" charset="0"/>
                </a:rPr>
                <a:t>EDUCAZIONE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1C3F56-D3D0-4675-BD22-F918B0AF58E8}"/>
                </a:ext>
              </a:extLst>
            </p:cNvPr>
            <p:cNvSpPr txBox="1"/>
            <p:nvPr/>
          </p:nvSpPr>
          <p:spPr>
            <a:xfrm>
              <a:off x="6054942" y="905998"/>
              <a:ext cx="5745484" cy="598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IT"/>
              </a:defPPr>
              <a:lvl1pPr>
                <a:defRPr sz="4800" b="1" spc="300">
                  <a:solidFill>
                    <a:schemeClr val="accent5">
                      <a:lumMod val="50000"/>
                    </a:schemeClr>
                  </a:solidFill>
                  <a:latin typeface="Bethel" panose="020B0600000000020000" pitchFamily="34" charset="0"/>
                </a:defRPr>
              </a:lvl1pPr>
            </a:lstStyle>
            <a:p>
              <a:pPr algn="ctr">
                <a:lnSpc>
                  <a:spcPts val="3500"/>
                </a:lnSpc>
              </a:pPr>
              <a:r>
                <a:rPr lang="it-IT" sz="4400" dirty="0">
                  <a:solidFill>
                    <a:schemeClr val="accent6">
                      <a:lumMod val="50000"/>
                    </a:schemeClr>
                  </a:solidFill>
                </a:rPr>
                <a:t>VALORE SOCIALE nel TEMPO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C4F2578-6277-3017-076A-9178302CD306}"/>
              </a:ext>
            </a:extLst>
          </p:cNvPr>
          <p:cNvSpPr txBox="1"/>
          <p:nvPr/>
        </p:nvSpPr>
        <p:spPr>
          <a:xfrm>
            <a:off x="9514851" y="1563247"/>
            <a:ext cx="2075169" cy="1337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lang="it-IT" sz="2400" i="1" dirty="0">
                <a:solidFill>
                  <a:schemeClr val="accent5">
                    <a:lumMod val="75000"/>
                  </a:schemeClr>
                </a:solidFill>
              </a:rPr>
              <a:t>Efficacia</a:t>
            </a:r>
          </a:p>
          <a:p>
            <a:pPr algn="r">
              <a:lnSpc>
                <a:spcPts val="3280"/>
              </a:lnSpc>
            </a:pPr>
            <a:r>
              <a:rPr lang="it-IT" sz="2400" i="1" dirty="0">
                <a:solidFill>
                  <a:schemeClr val="accent5">
                    <a:lumMod val="75000"/>
                  </a:schemeClr>
                </a:solidFill>
              </a:rPr>
              <a:t>Innovazione</a:t>
            </a:r>
          </a:p>
          <a:p>
            <a:pPr>
              <a:lnSpc>
                <a:spcPts val="3280"/>
              </a:lnSpc>
            </a:pPr>
            <a:r>
              <a:rPr lang="it-IT" sz="2400" i="1" dirty="0">
                <a:solidFill>
                  <a:schemeClr val="accent5">
                    <a:lumMod val="75000"/>
                  </a:schemeClr>
                </a:solidFill>
              </a:rPr>
              <a:t>Impatto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D89BF4-4883-A6E7-DC7C-60DC7030EC38}"/>
              </a:ext>
            </a:extLst>
          </p:cNvPr>
          <p:cNvCxnSpPr>
            <a:cxnSpLocks/>
          </p:cNvCxnSpPr>
          <p:nvPr/>
        </p:nvCxnSpPr>
        <p:spPr>
          <a:xfrm>
            <a:off x="1013764" y="0"/>
            <a:ext cx="0" cy="8103116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47998D-ED0A-F01D-99CB-D4F2AE1D6C63}"/>
              </a:ext>
            </a:extLst>
          </p:cNvPr>
          <p:cNvCxnSpPr>
            <a:cxnSpLocks/>
          </p:cNvCxnSpPr>
          <p:nvPr/>
        </p:nvCxnSpPr>
        <p:spPr>
          <a:xfrm flipH="1">
            <a:off x="-231386" y="6289158"/>
            <a:ext cx="11954452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CF46FAF-0236-E2BB-5987-CD0030A65164}"/>
              </a:ext>
            </a:extLst>
          </p:cNvPr>
          <p:cNvSpPr/>
          <p:nvPr/>
        </p:nvSpPr>
        <p:spPr>
          <a:xfrm>
            <a:off x="511832" y="5876818"/>
            <a:ext cx="1010531" cy="9867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6D087B-7AF3-C5A9-1D0F-B8E1C0C19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39" y="5951973"/>
            <a:ext cx="857250" cy="8572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05E1F22-D7A3-6C6F-6441-84126C2F9B72}"/>
              </a:ext>
            </a:extLst>
          </p:cNvPr>
          <p:cNvSpPr txBox="1"/>
          <p:nvPr/>
        </p:nvSpPr>
        <p:spPr>
          <a:xfrm>
            <a:off x="1926218" y="6374709"/>
            <a:ext cx="98742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i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info@adamascienza.com</a:t>
            </a:r>
            <a:r>
              <a:rPr lang="it-IT" sz="2000" b="1" i="1" dirty="0"/>
              <a:t>		</a:t>
            </a:r>
            <a:r>
              <a:rPr lang="it-IT" sz="2000" b="1" i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www.adamascienza.com</a:t>
            </a:r>
            <a:r>
              <a:rPr lang="it-IT" sz="2000" b="1" i="1" dirty="0"/>
              <a:t>		Tommaso Nastasi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31C82BA-E8F5-7F2B-441E-CC1AC2E20974}"/>
              </a:ext>
            </a:extLst>
          </p:cNvPr>
          <p:cNvSpPr/>
          <p:nvPr/>
        </p:nvSpPr>
        <p:spPr>
          <a:xfrm>
            <a:off x="3669224" y="1463514"/>
            <a:ext cx="5905112" cy="1536821"/>
          </a:xfrm>
          <a:prstGeom prst="ellips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Formazione</a:t>
            </a:r>
          </a:p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Public Engagement &amp; </a:t>
            </a:r>
            <a:r>
              <a:rPr lang="it-IT" sz="2400" b="1" dirty="0" err="1">
                <a:solidFill>
                  <a:schemeClr val="accent1">
                    <a:lumMod val="50000"/>
                  </a:schemeClr>
                </a:solidFill>
              </a:rPr>
              <a:t>Outreach</a:t>
            </a:r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Spazi e laboratori didattici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9CE471-7313-5732-CF66-4A104851E7A6}"/>
              </a:ext>
            </a:extLst>
          </p:cNvPr>
          <p:cNvSpPr txBox="1"/>
          <p:nvPr/>
        </p:nvSpPr>
        <p:spPr>
          <a:xfrm>
            <a:off x="1380646" y="1563247"/>
            <a:ext cx="2454394" cy="1337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280"/>
              </a:lnSpc>
            </a:pPr>
            <a:r>
              <a:rPr lang="it-IT" sz="2400" i="1" dirty="0">
                <a:solidFill>
                  <a:schemeClr val="accent5">
                    <a:lumMod val="75000"/>
                  </a:schemeClr>
                </a:solidFill>
              </a:rPr>
              <a:t>Progettazione</a:t>
            </a:r>
          </a:p>
          <a:p>
            <a:pPr>
              <a:lnSpc>
                <a:spcPts val="3280"/>
              </a:lnSpc>
            </a:pPr>
            <a:r>
              <a:rPr lang="it-IT" sz="2400" i="1" dirty="0">
                <a:solidFill>
                  <a:schemeClr val="accent5">
                    <a:lumMod val="75000"/>
                  </a:schemeClr>
                </a:solidFill>
              </a:rPr>
              <a:t>Coordinamento</a:t>
            </a:r>
          </a:p>
          <a:p>
            <a:pPr algn="r">
              <a:lnSpc>
                <a:spcPts val="3280"/>
              </a:lnSpc>
            </a:pPr>
            <a:r>
              <a:rPr lang="it-IT" sz="2400" i="1" dirty="0">
                <a:solidFill>
                  <a:schemeClr val="accent5">
                    <a:lumMod val="75000"/>
                  </a:schemeClr>
                </a:solidFill>
              </a:rPr>
              <a:t>Realizzazione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841C52-B60C-1EAC-6AA6-A32B55D4AE18}"/>
              </a:ext>
            </a:extLst>
          </p:cNvPr>
          <p:cNvSpPr txBox="1"/>
          <p:nvPr/>
        </p:nvSpPr>
        <p:spPr>
          <a:xfrm rot="18900000">
            <a:off x="-110511" y="530226"/>
            <a:ext cx="125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spc="300" dirty="0">
                <a:solidFill>
                  <a:schemeClr val="accent4">
                    <a:lumMod val="50000"/>
                  </a:schemeClr>
                </a:solidFill>
                <a:latin typeface="Bethel" panose="020B0600000000020000" pitchFamily="34" charset="0"/>
              </a:rPr>
              <a:t>Chi siamo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AFF6EC-6E45-093B-EB3E-BAF6B49251ED}"/>
              </a:ext>
            </a:extLst>
          </p:cNvPr>
          <p:cNvSpPr txBox="1"/>
          <p:nvPr/>
        </p:nvSpPr>
        <p:spPr>
          <a:xfrm rot="18900000">
            <a:off x="-84973" y="1877981"/>
            <a:ext cx="115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spc="300" dirty="0">
                <a:solidFill>
                  <a:schemeClr val="accent5">
                    <a:lumMod val="50000"/>
                  </a:schemeClr>
                </a:solidFill>
                <a:latin typeface="Bethel" panose="020B0600000000020000" pitchFamily="34" charset="0"/>
              </a:rPr>
              <a:t>Cosa</a:t>
            </a:r>
          </a:p>
          <a:p>
            <a:pPr algn="ctr"/>
            <a:r>
              <a:rPr lang="it-IT" sz="2000" b="1" spc="300" dirty="0">
                <a:solidFill>
                  <a:schemeClr val="accent5">
                    <a:lumMod val="50000"/>
                  </a:schemeClr>
                </a:solidFill>
                <a:latin typeface="Bethel" panose="020B0600000000020000" pitchFamily="34" charset="0"/>
              </a:rPr>
              <a:t>facciamo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6C1108-F073-C12C-7A84-5606EAB88382}"/>
              </a:ext>
            </a:extLst>
          </p:cNvPr>
          <p:cNvSpPr txBox="1"/>
          <p:nvPr/>
        </p:nvSpPr>
        <p:spPr>
          <a:xfrm rot="18900000">
            <a:off x="-25332" y="3669766"/>
            <a:ext cx="1189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spc="300" dirty="0">
                <a:solidFill>
                  <a:schemeClr val="accent6">
                    <a:lumMod val="50000"/>
                  </a:schemeClr>
                </a:solidFill>
                <a:latin typeface="Bethel" panose="020B0600000000020000" pitchFamily="34" charset="0"/>
              </a:rPr>
              <a:t>Pubblico </a:t>
            </a:r>
          </a:p>
          <a:p>
            <a:pPr algn="ctr"/>
            <a:r>
              <a:rPr lang="it-IT" sz="2000" b="1" spc="300" dirty="0">
                <a:solidFill>
                  <a:schemeClr val="accent6">
                    <a:lumMod val="50000"/>
                  </a:schemeClr>
                </a:solidFill>
                <a:latin typeface="Bethel" panose="020B0600000000020000" pitchFamily="34" charset="0"/>
              </a:rPr>
              <a:t>e rete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D3FE79-20C9-1202-350A-FF6D88D30A39}"/>
              </a:ext>
            </a:extLst>
          </p:cNvPr>
          <p:cNvSpPr txBox="1"/>
          <p:nvPr/>
        </p:nvSpPr>
        <p:spPr>
          <a:xfrm rot="18900000">
            <a:off x="-70601" y="5191355"/>
            <a:ext cx="1099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spc="300" dirty="0">
                <a:solidFill>
                  <a:srgbClr val="9D0101"/>
                </a:solidFill>
                <a:latin typeface="Bethel" panose="020B0600000000020000" pitchFamily="34" charset="0"/>
              </a:rPr>
              <a:t>Cosa</a:t>
            </a:r>
          </a:p>
          <a:p>
            <a:pPr algn="ctr"/>
            <a:r>
              <a:rPr lang="it-IT" sz="2000" b="1" spc="300" dirty="0">
                <a:solidFill>
                  <a:srgbClr val="9D0101"/>
                </a:solidFill>
                <a:latin typeface="Bethel" panose="020B0600000000020000" pitchFamily="34" charset="0"/>
              </a:rPr>
              <a:t>offriamo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F1E2007-06CB-E0A0-DB7B-B91D6B92354C}"/>
              </a:ext>
            </a:extLst>
          </p:cNvPr>
          <p:cNvSpPr/>
          <p:nvPr/>
        </p:nvSpPr>
        <p:spPr>
          <a:xfrm>
            <a:off x="3894399" y="3255298"/>
            <a:ext cx="5454763" cy="1536822"/>
          </a:xfrm>
          <a:prstGeom prst="ellips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Studenti</a:t>
            </a:r>
          </a:p>
          <a:p>
            <a:pPr algn="ctr"/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secondarie superiori, università</a:t>
            </a:r>
          </a:p>
          <a:p>
            <a:pPr algn="ctr"/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Ricercatori</a:t>
            </a:r>
          </a:p>
          <a:p>
            <a:pPr algn="ctr"/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Docenti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F2BEA7-112B-98D5-F058-34F20A03AECE}"/>
              </a:ext>
            </a:extLst>
          </p:cNvPr>
          <p:cNvSpPr txBox="1"/>
          <p:nvPr/>
        </p:nvSpPr>
        <p:spPr>
          <a:xfrm>
            <a:off x="1713735" y="3355032"/>
            <a:ext cx="2241808" cy="1337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280"/>
              </a:lnSpc>
            </a:pPr>
            <a:r>
              <a:rPr lang="it-IT" sz="2400" i="1" dirty="0">
                <a:solidFill>
                  <a:schemeClr val="accent6"/>
                </a:solidFill>
              </a:rPr>
              <a:t>Scuole</a:t>
            </a:r>
          </a:p>
          <a:p>
            <a:pPr>
              <a:lnSpc>
                <a:spcPts val="3280"/>
              </a:lnSpc>
            </a:pPr>
            <a:r>
              <a:rPr lang="it-IT" sz="2400" i="1" dirty="0">
                <a:solidFill>
                  <a:schemeClr val="accent6"/>
                </a:solidFill>
              </a:rPr>
              <a:t>Enti di Ricerca</a:t>
            </a:r>
          </a:p>
          <a:p>
            <a:pPr algn="r">
              <a:lnSpc>
                <a:spcPts val="3280"/>
              </a:lnSpc>
            </a:pPr>
            <a:r>
              <a:rPr lang="it-IT" sz="2400" i="1" dirty="0">
                <a:solidFill>
                  <a:schemeClr val="accent6"/>
                </a:solidFill>
              </a:rPr>
              <a:t>Università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D9AB4A9-EB2F-000A-16E8-17181FCBD478}"/>
              </a:ext>
            </a:extLst>
          </p:cNvPr>
          <p:cNvSpPr txBox="1"/>
          <p:nvPr/>
        </p:nvSpPr>
        <p:spPr>
          <a:xfrm>
            <a:off x="9349162" y="3355032"/>
            <a:ext cx="2682597" cy="1337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lang="it-IT" sz="2400" i="1" dirty="0">
                <a:solidFill>
                  <a:schemeClr val="accent6"/>
                </a:solidFill>
              </a:rPr>
              <a:t>Imprese</a:t>
            </a:r>
          </a:p>
          <a:p>
            <a:pPr algn="r">
              <a:lnSpc>
                <a:spcPts val="3280"/>
              </a:lnSpc>
            </a:pPr>
            <a:r>
              <a:rPr lang="it-IT" sz="2400" i="1" dirty="0">
                <a:solidFill>
                  <a:schemeClr val="accent6"/>
                </a:solidFill>
              </a:rPr>
              <a:t>Enti Terzo Settore</a:t>
            </a:r>
          </a:p>
          <a:p>
            <a:pPr>
              <a:lnSpc>
                <a:spcPts val="3280"/>
              </a:lnSpc>
            </a:pPr>
            <a:r>
              <a:rPr lang="it-IT" sz="2400" i="1" dirty="0">
                <a:solidFill>
                  <a:schemeClr val="accent6"/>
                </a:solidFill>
              </a:rPr>
              <a:t>Istituzioni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CA46C83-89FD-0E17-2874-FFCFBECFFEA4}"/>
              </a:ext>
            </a:extLst>
          </p:cNvPr>
          <p:cNvSpPr txBox="1"/>
          <p:nvPr/>
        </p:nvSpPr>
        <p:spPr>
          <a:xfrm>
            <a:off x="1950989" y="5104726"/>
            <a:ext cx="2493642" cy="830997"/>
          </a:xfrm>
          <a:prstGeom prst="rect">
            <a:avLst/>
          </a:prstGeom>
          <a:noFill/>
          <a:ln>
            <a:solidFill>
              <a:srgbClr val="9D01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spc="300" dirty="0">
                <a:solidFill>
                  <a:srgbClr val="9D0101"/>
                </a:solidFill>
                <a:latin typeface="Bethel" panose="020B0600000000020000" pitchFamily="34" charset="0"/>
              </a:rPr>
              <a:t>Expertise</a:t>
            </a:r>
          </a:p>
          <a:p>
            <a:pPr algn="ctr"/>
            <a:r>
              <a:rPr lang="it-IT" sz="2400" b="1" spc="300" dirty="0">
                <a:solidFill>
                  <a:srgbClr val="9D0101"/>
                </a:solidFill>
                <a:latin typeface="Bethel" panose="020B0600000000020000" pitchFamily="34" charset="0"/>
              </a:rPr>
              <a:t>Format validati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B48E88-2CB7-2085-569C-17A171DAB648}"/>
              </a:ext>
            </a:extLst>
          </p:cNvPr>
          <p:cNvSpPr txBox="1"/>
          <p:nvPr/>
        </p:nvSpPr>
        <p:spPr>
          <a:xfrm>
            <a:off x="4953227" y="5111582"/>
            <a:ext cx="2775086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spc="300" dirty="0">
                <a:solidFill>
                  <a:srgbClr val="9D0101"/>
                </a:solidFill>
                <a:latin typeface="Bethel" panose="020B0600000000020000" pitchFamily="34" charset="0"/>
              </a:rPr>
              <a:t>Orientamento</a:t>
            </a:r>
          </a:p>
          <a:p>
            <a:pPr algn="ctr"/>
            <a:r>
              <a:rPr lang="it-IT" sz="2400" b="1" spc="300" dirty="0">
                <a:solidFill>
                  <a:srgbClr val="9D0101"/>
                </a:solidFill>
                <a:latin typeface="Bethel" panose="020B0600000000020000" pitchFamily="34" charset="0"/>
              </a:rPr>
              <a:t>Divulgazione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59D42AD-638C-FF34-A01D-2BCB3378104D}"/>
              </a:ext>
            </a:extLst>
          </p:cNvPr>
          <p:cNvSpPr txBox="1"/>
          <p:nvPr/>
        </p:nvSpPr>
        <p:spPr>
          <a:xfrm>
            <a:off x="8236910" y="5129800"/>
            <a:ext cx="3353110" cy="830997"/>
          </a:xfrm>
          <a:prstGeom prst="rect">
            <a:avLst/>
          </a:prstGeom>
          <a:noFill/>
          <a:ln>
            <a:solidFill>
              <a:srgbClr val="9D01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spc="300" dirty="0">
                <a:solidFill>
                  <a:srgbClr val="9D0101"/>
                </a:solidFill>
                <a:latin typeface="Bethel" panose="020B0600000000020000" pitchFamily="34" charset="0"/>
              </a:rPr>
              <a:t>Modello di gestione</a:t>
            </a:r>
          </a:p>
          <a:p>
            <a:pPr algn="ctr"/>
            <a:r>
              <a:rPr lang="it-IT" sz="2400" b="1" spc="300" dirty="0">
                <a:solidFill>
                  <a:srgbClr val="9D0101"/>
                </a:solidFill>
                <a:latin typeface="Bethel" panose="020B0600000000020000" pitchFamily="34" charset="0"/>
              </a:rPr>
              <a:t>Reti educative</a:t>
            </a:r>
          </a:p>
        </p:txBody>
      </p:sp>
    </p:spTree>
    <p:extLst>
      <p:ext uri="{BB962C8B-B14F-4D97-AF65-F5344CB8AC3E}">
        <p14:creationId xmlns:p14="http://schemas.microsoft.com/office/powerpoint/2010/main" val="287247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mph" presetSubtype="0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mph" presetSubtype="0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mph" presetSubtype="0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mph" presetSubtype="0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mph" presetSubtype="0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mph" presetSubtype="0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mph" presetSubtype="0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mph" presetSubtype="0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9" presetClass="emph" presetSubtype="0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28" grpId="0"/>
      <p:bldP spid="29" grpId="0" animBg="1"/>
      <p:bldP spid="29" grpId="1" animBg="1"/>
      <p:bldP spid="29" grpId="2" animBg="1"/>
      <p:bldP spid="30" grpId="0"/>
      <p:bldP spid="30" grpId="1"/>
      <p:bldP spid="30" grpId="2"/>
      <p:bldP spid="35" grpId="0"/>
      <p:bldP spid="36" grpId="0"/>
      <p:bldP spid="37" grpId="0"/>
      <p:bldP spid="38" grpId="0"/>
      <p:bldP spid="44" grpId="0" animBg="1"/>
      <p:bldP spid="44" grpId="1" animBg="1"/>
      <p:bldP spid="45" grpId="0"/>
      <p:bldP spid="45" grpId="1"/>
      <p:bldP spid="47" grpId="0"/>
      <p:bldP spid="47" grpId="1"/>
      <p:bldP spid="48" grpId="0" animBg="1"/>
      <p:bldP spid="49" grpId="0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6ABDE365-93CF-8A3E-3580-A697AA4CBE01}"/>
              </a:ext>
            </a:extLst>
          </p:cNvPr>
          <p:cNvGrpSpPr/>
          <p:nvPr/>
        </p:nvGrpSpPr>
        <p:grpSpPr>
          <a:xfrm>
            <a:off x="1206071" y="104991"/>
            <a:ext cx="4797681" cy="1250580"/>
            <a:chOff x="1206071" y="139204"/>
            <a:chExt cx="4797681" cy="125058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E09EB2-CEE7-E662-AB1D-CD1FDDA2294C}"/>
                </a:ext>
              </a:extLst>
            </p:cNvPr>
            <p:cNvSpPr txBox="1"/>
            <p:nvPr/>
          </p:nvSpPr>
          <p:spPr>
            <a:xfrm>
              <a:off x="1206071" y="1020452"/>
              <a:ext cx="2572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 dirty="0">
                  <a:latin typeface="Chalkduster" panose="03050602040202020205" pitchFamily="66" charset="77"/>
                </a:rPr>
                <a:t>Ente Terzo Settore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F3C7F90-E4CB-8C4C-E65D-42945CF47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9444" y="139204"/>
              <a:ext cx="4724308" cy="936349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D89BF4-4883-A6E7-DC7C-60DC7030EC38}"/>
              </a:ext>
            </a:extLst>
          </p:cNvPr>
          <p:cNvCxnSpPr>
            <a:cxnSpLocks/>
          </p:cNvCxnSpPr>
          <p:nvPr/>
        </p:nvCxnSpPr>
        <p:spPr>
          <a:xfrm>
            <a:off x="1013764" y="0"/>
            <a:ext cx="0" cy="8103116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47998D-ED0A-F01D-99CB-D4F2AE1D6C63}"/>
              </a:ext>
            </a:extLst>
          </p:cNvPr>
          <p:cNvCxnSpPr>
            <a:cxnSpLocks/>
          </p:cNvCxnSpPr>
          <p:nvPr/>
        </p:nvCxnSpPr>
        <p:spPr>
          <a:xfrm flipH="1">
            <a:off x="-231386" y="6289158"/>
            <a:ext cx="11954452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CF46FAF-0236-E2BB-5987-CD0030A65164}"/>
              </a:ext>
            </a:extLst>
          </p:cNvPr>
          <p:cNvSpPr/>
          <p:nvPr/>
        </p:nvSpPr>
        <p:spPr>
          <a:xfrm>
            <a:off x="511832" y="5876818"/>
            <a:ext cx="1010531" cy="9867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6D087B-7AF3-C5A9-1D0F-B8E1C0C19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39" y="5951973"/>
            <a:ext cx="857250" cy="8572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05E1F22-D7A3-6C6F-6441-84126C2F9B72}"/>
              </a:ext>
            </a:extLst>
          </p:cNvPr>
          <p:cNvSpPr txBox="1"/>
          <p:nvPr/>
        </p:nvSpPr>
        <p:spPr>
          <a:xfrm>
            <a:off x="1926218" y="6374709"/>
            <a:ext cx="98742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i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info@adamascienza.com</a:t>
            </a:r>
            <a:r>
              <a:rPr lang="it-IT" sz="2000" b="1" i="1" dirty="0"/>
              <a:t>		</a:t>
            </a:r>
            <a:r>
              <a:rPr lang="it-IT" sz="2000" b="1" i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www.adamascienza.com</a:t>
            </a:r>
            <a:r>
              <a:rPr lang="it-IT" sz="2000" b="1" i="1" dirty="0"/>
              <a:t>		Tommaso Nastasi</a:t>
            </a:r>
          </a:p>
        </p:txBody>
      </p:sp>
      <p:sp>
        <p:nvSpPr>
          <p:cNvPr id="5" name="TextBox 4">
            <a:hlinkClick r:id="rId6"/>
            <a:extLst>
              <a:ext uri="{FF2B5EF4-FFF2-40B4-BE49-F238E27FC236}">
                <a16:creationId xmlns:a16="http://schemas.microsoft.com/office/drawing/2014/main" id="{FD1211DF-1F88-772B-9A21-54DB04907344}"/>
              </a:ext>
            </a:extLst>
          </p:cNvPr>
          <p:cNvSpPr txBox="1"/>
          <p:nvPr/>
        </p:nvSpPr>
        <p:spPr>
          <a:xfrm>
            <a:off x="8837170" y="1945197"/>
            <a:ext cx="3483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err="1">
                <a:solidFill>
                  <a:srgbClr val="9D010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Summer</a:t>
            </a:r>
            <a:r>
              <a:rPr lang="it-IT" sz="2800" b="1" i="1" dirty="0">
                <a:solidFill>
                  <a:srgbClr val="9D010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Science</a:t>
            </a:r>
            <a:endParaRPr lang="it-IT" sz="2800" b="1" i="1" dirty="0">
              <a:solidFill>
                <a:srgbClr val="9D010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8998B8-C69E-3657-0AE8-0B5796FACACB}"/>
              </a:ext>
            </a:extLst>
          </p:cNvPr>
          <p:cNvSpPr txBox="1"/>
          <p:nvPr/>
        </p:nvSpPr>
        <p:spPr>
          <a:xfrm>
            <a:off x="8781813" y="3082777"/>
            <a:ext cx="3483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err="1">
                <a:solidFill>
                  <a:srgbClr val="9D010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ValuArt</a:t>
            </a:r>
            <a:endParaRPr lang="it-IT" sz="2800" b="1" i="1" dirty="0">
              <a:solidFill>
                <a:srgbClr val="9D010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3EEA1-6624-A122-B318-3F99B2FA2D2A}"/>
              </a:ext>
            </a:extLst>
          </p:cNvPr>
          <p:cNvSpPr txBox="1"/>
          <p:nvPr/>
        </p:nvSpPr>
        <p:spPr>
          <a:xfrm>
            <a:off x="8781812" y="4285037"/>
            <a:ext cx="3483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err="1">
                <a:solidFill>
                  <a:srgbClr val="9D010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BeScientist</a:t>
            </a:r>
            <a:r>
              <a:rPr lang="it-IT" sz="2800" b="1" i="1" dirty="0">
                <a:solidFill>
                  <a:srgbClr val="9D010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  <a:endParaRPr lang="it-IT" sz="2800" b="1" i="1" dirty="0">
              <a:solidFill>
                <a:srgbClr val="9D0101"/>
              </a:solidFill>
            </a:endParaRPr>
          </a:p>
        </p:txBody>
      </p:sp>
      <p:pic>
        <p:nvPicPr>
          <p:cNvPr id="2" name="Picture 1" descr="logo transp.png">
            <a:extLst>
              <a:ext uri="{FF2B5EF4-FFF2-40B4-BE49-F238E27FC236}">
                <a16:creationId xmlns:a16="http://schemas.microsoft.com/office/drawing/2014/main" id="{F29B8288-6034-8284-8109-31927F28EE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18" y="1769344"/>
            <a:ext cx="1573369" cy="671093"/>
          </a:xfrm>
          <a:prstGeom prst="rect">
            <a:avLst/>
          </a:prstGeom>
        </p:spPr>
      </p:pic>
      <p:pic>
        <p:nvPicPr>
          <p:cNvPr id="4" name="Picture 3" descr="cnr_logo_new-text.png">
            <a:extLst>
              <a:ext uri="{FF2B5EF4-FFF2-40B4-BE49-F238E27FC236}">
                <a16:creationId xmlns:a16="http://schemas.microsoft.com/office/drawing/2014/main" id="{E6CD28EC-B626-E7E2-1832-E5DC5C7D5C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673" y="1613823"/>
            <a:ext cx="1211299" cy="982134"/>
          </a:xfrm>
          <a:prstGeom prst="rect">
            <a:avLst/>
          </a:prstGeom>
        </p:spPr>
      </p:pic>
      <p:pic>
        <p:nvPicPr>
          <p:cNvPr id="10" name="Picture 9" descr="Amgen-Foundation_BLU.png">
            <a:extLst>
              <a:ext uri="{FF2B5EF4-FFF2-40B4-BE49-F238E27FC236}">
                <a16:creationId xmlns:a16="http://schemas.microsoft.com/office/drawing/2014/main" id="{79D99075-EF77-E9D7-A346-C0F146560F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71" y="4229100"/>
            <a:ext cx="2361618" cy="507078"/>
          </a:xfrm>
          <a:prstGeom prst="rect">
            <a:avLst/>
          </a:prstGeom>
        </p:spPr>
      </p:pic>
      <p:pic>
        <p:nvPicPr>
          <p:cNvPr id="11" name="Picture 10" descr="msf_logo.png">
            <a:extLst>
              <a:ext uri="{FF2B5EF4-FFF2-40B4-BE49-F238E27FC236}">
                <a16:creationId xmlns:a16="http://schemas.microsoft.com/office/drawing/2014/main" id="{3E62BE0C-6A4F-2485-2B6A-00BAED3ED5EF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34" y="4229100"/>
            <a:ext cx="2112957" cy="528240"/>
          </a:xfrm>
          <a:prstGeom prst="rect">
            <a:avLst/>
          </a:prstGeom>
        </p:spPr>
      </p:pic>
      <p:pic>
        <p:nvPicPr>
          <p:cNvPr id="13" name="Picture 12" descr="logo-SOLVAY-FES horiz.png">
            <a:extLst>
              <a:ext uri="{FF2B5EF4-FFF2-40B4-BE49-F238E27FC236}">
                <a16:creationId xmlns:a16="http://schemas.microsoft.com/office/drawing/2014/main" id="{F5BF01B0-F7D5-A238-6C4D-D88AB030A2B2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71" y="3555703"/>
            <a:ext cx="2273602" cy="605204"/>
          </a:xfrm>
          <a:prstGeom prst="rect">
            <a:avLst/>
          </a:prstGeom>
        </p:spPr>
      </p:pic>
      <p:pic>
        <p:nvPicPr>
          <p:cNvPr id="14" name="Picture 13" descr="ANISN.jpg">
            <a:extLst>
              <a:ext uri="{FF2B5EF4-FFF2-40B4-BE49-F238E27FC236}">
                <a16:creationId xmlns:a16="http://schemas.microsoft.com/office/drawing/2014/main" id="{B14CA6F0-8FB9-BE12-46C0-5C6E1F1B558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89" y="2515687"/>
            <a:ext cx="781057" cy="781057"/>
          </a:xfrm>
          <a:prstGeom prst="rect">
            <a:avLst/>
          </a:prstGeom>
        </p:spPr>
      </p:pic>
      <p:pic>
        <p:nvPicPr>
          <p:cNvPr id="15" name="Picture 14" descr="CRiN.jpg">
            <a:extLst>
              <a:ext uri="{FF2B5EF4-FFF2-40B4-BE49-F238E27FC236}">
                <a16:creationId xmlns:a16="http://schemas.microsoft.com/office/drawing/2014/main" id="{D024E56A-461A-611F-D2BF-B58158574E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59" y="5110032"/>
            <a:ext cx="1963606" cy="498849"/>
          </a:xfrm>
          <a:prstGeom prst="rect">
            <a:avLst/>
          </a:prstGeom>
        </p:spPr>
      </p:pic>
      <p:pic>
        <p:nvPicPr>
          <p:cNvPr id="16" name="Picture 15" descr="epigrafe 3D.png">
            <a:extLst>
              <a:ext uri="{FF2B5EF4-FFF2-40B4-BE49-F238E27FC236}">
                <a16:creationId xmlns:a16="http://schemas.microsoft.com/office/drawing/2014/main" id="{853DD7EB-DCB5-6C6A-BB6A-9C2803A61C2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18" y="2508449"/>
            <a:ext cx="945345" cy="795533"/>
          </a:xfrm>
          <a:prstGeom prst="rect">
            <a:avLst/>
          </a:prstGeom>
        </p:spPr>
      </p:pic>
      <p:pic>
        <p:nvPicPr>
          <p:cNvPr id="17" name="Picture 16" descr="LOGO tor vergata.png">
            <a:extLst>
              <a:ext uri="{FF2B5EF4-FFF2-40B4-BE49-F238E27FC236}">
                <a16:creationId xmlns:a16="http://schemas.microsoft.com/office/drawing/2014/main" id="{8256A85D-D762-CEBE-2C48-E8A96E1A7F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772" y="2554693"/>
            <a:ext cx="625200" cy="703044"/>
          </a:xfrm>
          <a:prstGeom prst="rect">
            <a:avLst/>
          </a:prstGeom>
        </p:spPr>
      </p:pic>
      <p:pic>
        <p:nvPicPr>
          <p:cNvPr id="20" name="Picture 19" descr="master testata 2011 sapienza sgp_only.jpg">
            <a:extLst>
              <a:ext uri="{FF2B5EF4-FFF2-40B4-BE49-F238E27FC236}">
                <a16:creationId xmlns:a16="http://schemas.microsoft.com/office/drawing/2014/main" id="{7D8EDB5F-9D90-D5EE-F691-B12C1A05C0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550" y="5061065"/>
            <a:ext cx="1250146" cy="607085"/>
          </a:xfrm>
          <a:prstGeom prst="rect">
            <a:avLst/>
          </a:prstGeom>
        </p:spPr>
      </p:pic>
      <p:pic>
        <p:nvPicPr>
          <p:cNvPr id="21" name="Picture 20" descr="comunicato_Miur.jpg">
            <a:extLst>
              <a:ext uri="{FF2B5EF4-FFF2-40B4-BE49-F238E27FC236}">
                <a16:creationId xmlns:a16="http://schemas.microsoft.com/office/drawing/2014/main" id="{CCB8BB80-27D9-415C-3AA7-B2B14D75B00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47" y="1834707"/>
            <a:ext cx="1798865" cy="529078"/>
          </a:xfrm>
          <a:prstGeom prst="rect">
            <a:avLst/>
          </a:prstGeom>
        </p:spPr>
      </p:pic>
      <p:pic>
        <p:nvPicPr>
          <p:cNvPr id="22" name="Picture 21" descr="logo_unistem.jpg">
            <a:extLst>
              <a:ext uri="{FF2B5EF4-FFF2-40B4-BE49-F238E27FC236}">
                <a16:creationId xmlns:a16="http://schemas.microsoft.com/office/drawing/2014/main" id="{873F6A7D-3457-EDF1-E2B6-06F8DB789032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21" y="5110032"/>
            <a:ext cx="1532465" cy="452203"/>
          </a:xfrm>
          <a:prstGeom prst="rect">
            <a:avLst/>
          </a:prstGeom>
        </p:spPr>
      </p:pic>
      <p:pic>
        <p:nvPicPr>
          <p:cNvPr id="24" name="Picture 23" descr="EU_flag_2colors.png">
            <a:extLst>
              <a:ext uri="{FF2B5EF4-FFF2-40B4-BE49-F238E27FC236}">
                <a16:creationId xmlns:a16="http://schemas.microsoft.com/office/drawing/2014/main" id="{FBD0564E-3B40-F1A6-A9A7-24892F6793F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04" y="2496592"/>
            <a:ext cx="1188741" cy="807958"/>
          </a:xfrm>
          <a:prstGeom prst="rect">
            <a:avLst/>
          </a:prstGeom>
        </p:spPr>
      </p:pic>
      <p:pic>
        <p:nvPicPr>
          <p:cNvPr id="25" name="Picture 24" descr="FTP_internazionale_esecutivo.png">
            <a:extLst>
              <a:ext uri="{FF2B5EF4-FFF2-40B4-BE49-F238E27FC236}">
                <a16:creationId xmlns:a16="http://schemas.microsoft.com/office/drawing/2014/main" id="{5202BF6C-EFB1-5414-6D42-67878D36870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66" y="3622394"/>
            <a:ext cx="1336778" cy="1158691"/>
          </a:xfrm>
          <a:prstGeom prst="rect">
            <a:avLst/>
          </a:prstGeom>
        </p:spPr>
      </p:pic>
      <p:pic>
        <p:nvPicPr>
          <p:cNvPr id="27" name="Picture 26" descr="LOGO_TARA_PANTONE.png">
            <a:extLst>
              <a:ext uri="{FF2B5EF4-FFF2-40B4-BE49-F238E27FC236}">
                <a16:creationId xmlns:a16="http://schemas.microsoft.com/office/drawing/2014/main" id="{BD011C7A-A3C4-2A25-4C9D-23B5D05817C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33" y="3589166"/>
            <a:ext cx="2205058" cy="521341"/>
          </a:xfrm>
          <a:prstGeom prst="rect">
            <a:avLst/>
          </a:prstGeom>
        </p:spPr>
      </p:pic>
      <p:pic>
        <p:nvPicPr>
          <p:cNvPr id="29" name="Picture 28" descr="SnapGene LogoV2 (White) 1152.jpg.pdf">
            <a:extLst>
              <a:ext uri="{FF2B5EF4-FFF2-40B4-BE49-F238E27FC236}">
                <a16:creationId xmlns:a16="http://schemas.microsoft.com/office/drawing/2014/main" id="{4C284D76-F7D9-61C5-9E44-55C571B85973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0" r="25035"/>
          <a:stretch/>
        </p:blipFill>
        <p:spPr>
          <a:xfrm rot="5400000">
            <a:off x="7665614" y="4379733"/>
            <a:ext cx="653723" cy="1923112"/>
          </a:xfrm>
          <a:prstGeom prst="rect">
            <a:avLst/>
          </a:prstGeom>
        </p:spPr>
      </p:pic>
      <p:pic>
        <p:nvPicPr>
          <p:cNvPr id="30" name="Picture 29" descr="DG logo with UN Emblem_Square_Web_transparent.png">
            <a:extLst>
              <a:ext uri="{FF2B5EF4-FFF2-40B4-BE49-F238E27FC236}">
                <a16:creationId xmlns:a16="http://schemas.microsoft.com/office/drawing/2014/main" id="{9DF6FB46-F108-E927-2B26-59EA06FD260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915" y="2471574"/>
            <a:ext cx="999976" cy="8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86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CC05246F452F4AA943D0567DC5114E" ma:contentTypeVersion="6" ma:contentTypeDescription="Creare un nuovo documento." ma:contentTypeScope="" ma:versionID="95173f683faa01792feea78de3e06c3c">
  <xsd:schema xmlns:xsd="http://www.w3.org/2001/XMLSchema" xmlns:xs="http://www.w3.org/2001/XMLSchema" xmlns:p="http://schemas.microsoft.com/office/2006/metadata/properties" xmlns:ns2="9752382d-1dbe-45c4-a5be-bf971e698b99" xmlns:ns3="324efffe-21b3-44c6-a155-8fc3c3e8edcd" targetNamespace="http://schemas.microsoft.com/office/2006/metadata/properties" ma:root="true" ma:fieldsID="5aacabce45adb5adb1946f5a5d5fd9c7" ns2:_="" ns3:_="">
    <xsd:import namespace="9752382d-1dbe-45c4-a5be-bf971e698b99"/>
    <xsd:import namespace="324efffe-21b3-44c6-a155-8fc3c3e8ed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2382d-1dbe-45c4-a5be-bf971e698b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4efffe-21b3-44c6-a155-8fc3c3e8ed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6880FA-53D5-452C-9818-150EB95811C2}"/>
</file>

<file path=customXml/itemProps2.xml><?xml version="1.0" encoding="utf-8"?>
<ds:datastoreItem xmlns:ds="http://schemas.openxmlformats.org/officeDocument/2006/customXml" ds:itemID="{F4A0FFAD-2F6E-45DE-BB97-10F304B50B6E}"/>
</file>

<file path=customXml/itemProps3.xml><?xml version="1.0" encoding="utf-8"?>
<ds:datastoreItem xmlns:ds="http://schemas.openxmlformats.org/officeDocument/2006/customXml" ds:itemID="{817B149F-1489-4E31-AC45-E7EBC3F07735}"/>
</file>

<file path=docProps/app.xml><?xml version="1.0" encoding="utf-8"?>
<Properties xmlns="http://schemas.openxmlformats.org/officeDocument/2006/extended-properties" xmlns:vt="http://schemas.openxmlformats.org/officeDocument/2006/docPropsVTypes">
  <TotalTime>2835</TotalTime>
  <Words>100</Words>
  <Application>Microsoft Macintosh PowerPoint</Application>
  <PresentationFormat>Widescreen</PresentationFormat>
  <Paragraphs>41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Bethel</vt:lpstr>
      <vt:lpstr>Calibri</vt:lpstr>
      <vt:lpstr>Calibri Light</vt:lpstr>
      <vt:lpstr>Chalkduster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Nastasi</dc:creator>
  <cp:lastModifiedBy>T Nastasi</cp:lastModifiedBy>
  <cp:revision>4</cp:revision>
  <dcterms:created xsi:type="dcterms:W3CDTF">2023-02-25T15:50:07Z</dcterms:created>
  <dcterms:modified xsi:type="dcterms:W3CDTF">2023-04-19T18:09:07Z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0x010100EACC05246F452F4AA943D0567DC5114E</vt:lpwstr>
  </property>
</Properties>
</file>