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72" r:id="rId2"/>
    <p:sldId id="258" r:id="rId3"/>
    <p:sldId id="274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20" d="100"/>
          <a:sy n="120" d="100"/>
        </p:scale>
        <p:origin x="200" y="7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>
            <a:extLst>
              <a:ext uri="{FF2B5EF4-FFF2-40B4-BE49-F238E27FC236}">
                <a16:creationId xmlns:a16="http://schemas.microsoft.com/office/drawing/2014/main" id="{984E9776-1F16-4783-AE49-842B5E28C734}"/>
              </a:ext>
            </a:extLst>
          </p:cNvPr>
          <p:cNvGrpSpPr/>
          <p:nvPr/>
        </p:nvGrpSpPr>
        <p:grpSpPr>
          <a:xfrm>
            <a:off x="0" y="-49706"/>
            <a:ext cx="9144000" cy="810000"/>
            <a:chOff x="0" y="-66275"/>
            <a:chExt cx="12192000" cy="1080000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FEE99FD5-A428-4527-8470-421ADF5745F7}"/>
                </a:ext>
              </a:extLst>
            </p:cNvPr>
            <p:cNvSpPr/>
            <p:nvPr/>
          </p:nvSpPr>
          <p:spPr>
            <a:xfrm>
              <a:off x="0" y="0"/>
              <a:ext cx="12192000" cy="9474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pic>
          <p:nvPicPr>
            <p:cNvPr id="27" name="Picture 11" descr="IT Finanziato dall'Unione europea_WHITE Outline_WHITE Outline">
              <a:extLst>
                <a:ext uri="{FF2B5EF4-FFF2-40B4-BE49-F238E27FC236}">
                  <a16:creationId xmlns:a16="http://schemas.microsoft.com/office/drawing/2014/main" id="{4C62BB52-1715-4174-8E02-F0FF12E26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9"/>
            <a:stretch>
              <a:fillRect/>
            </a:stretch>
          </p:blipFill>
          <p:spPr bwMode="auto">
            <a:xfrm>
              <a:off x="474793" y="185725"/>
              <a:ext cx="2274067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8" name="Picture 13" descr="LOGOBIANCO _UniversitàRicerca Nolineare_">
              <a:extLst>
                <a:ext uri="{FF2B5EF4-FFF2-40B4-BE49-F238E27FC236}">
                  <a16:creationId xmlns:a16="http://schemas.microsoft.com/office/drawing/2014/main" id="{965B6CE9-EEBB-4F19-81BC-F5FCA76E0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801" y="212427"/>
              <a:ext cx="1676675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cxnSp>
          <p:nvCxnSpPr>
            <p:cNvPr id="29" name="AutoShape 14">
              <a:extLst>
                <a:ext uri="{FF2B5EF4-FFF2-40B4-BE49-F238E27FC236}">
                  <a16:creationId xmlns:a16="http://schemas.microsoft.com/office/drawing/2014/main" id="{E1817EE6-52A4-485D-B035-66D8BE54D9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27942" y="78754"/>
              <a:ext cx="0" cy="84334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pic>
          <p:nvPicPr>
            <p:cNvPr id="30" name="Picture 15" descr="italia-domani-tracciato_COLORE+BIANCO">
              <a:extLst>
                <a:ext uri="{FF2B5EF4-FFF2-40B4-BE49-F238E27FC236}">
                  <a16:creationId xmlns:a16="http://schemas.microsoft.com/office/drawing/2014/main" id="{2B18568D-CD45-49E9-BAB8-8CA8B28FB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2" t="32350" r="52405" b="34453"/>
            <a:stretch>
              <a:fillRect/>
            </a:stretch>
          </p:blipFill>
          <p:spPr bwMode="auto">
            <a:xfrm>
              <a:off x="7420077" y="-66275"/>
              <a:ext cx="1891101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1" name="Picture 17" descr="Logo_RomeTech (1)">
              <a:extLst>
                <a:ext uri="{FF2B5EF4-FFF2-40B4-BE49-F238E27FC236}">
                  <a16:creationId xmlns:a16="http://schemas.microsoft.com/office/drawing/2014/main" id="{261CB830-F4E2-4E2C-99D9-3C2BC4D33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734" y="50427"/>
              <a:ext cx="900000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cxnSp>
          <p:nvCxnSpPr>
            <p:cNvPr id="32" name="AutoShape 14">
              <a:extLst>
                <a:ext uri="{FF2B5EF4-FFF2-40B4-BE49-F238E27FC236}">
                  <a16:creationId xmlns:a16="http://schemas.microsoft.com/office/drawing/2014/main" id="{2E8CB6C2-FAC6-4AE4-8FAD-3A736F5C10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17605" y="78754"/>
              <a:ext cx="0" cy="84334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4">
              <a:extLst>
                <a:ext uri="{FF2B5EF4-FFF2-40B4-BE49-F238E27FC236}">
                  <a16:creationId xmlns:a16="http://schemas.microsoft.com/office/drawing/2014/main" id="{F3747641-0C8E-4F96-850F-A3EDAA999C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900492" y="50427"/>
              <a:ext cx="0" cy="84334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B1EFA42A-184F-458C-9EB0-C56FDDB5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48CE-E0ED-4B13-8F3E-157364E00B20}" type="slidenum">
              <a:rPr lang="en-GB" smtClean="0"/>
              <a:t>1</a:t>
            </a:fld>
            <a:endParaRPr lang="en-GB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138182D-2AF0-CF77-0D5D-91DD39379A38}"/>
              </a:ext>
            </a:extLst>
          </p:cNvPr>
          <p:cNvSpPr txBox="1"/>
          <p:nvPr/>
        </p:nvSpPr>
        <p:spPr>
          <a:xfrm>
            <a:off x="152898" y="3596128"/>
            <a:ext cx="212618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Reference person:</a:t>
            </a:r>
          </a:p>
          <a:p>
            <a:r>
              <a:rPr lang="en-GB" sz="1050" i="1" dirty="0">
                <a:solidFill>
                  <a:schemeClr val="accent1">
                    <a:lumMod val="50000"/>
                  </a:schemeClr>
                </a:solidFill>
              </a:rPr>
              <a:t>Marta Perrotta</a:t>
            </a:r>
          </a:p>
          <a:p>
            <a:r>
              <a:rPr lang="en-GB" sz="1050" i="1" dirty="0" err="1">
                <a:solidFill>
                  <a:schemeClr val="accent1">
                    <a:lumMod val="50000"/>
                  </a:schemeClr>
                </a:solidFill>
              </a:rPr>
              <a:t>Dipartimento</a:t>
            </a:r>
            <a:r>
              <a:rPr lang="en-GB" sz="105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050" i="1" dirty="0" err="1">
                <a:solidFill>
                  <a:schemeClr val="accent1">
                    <a:lumMod val="50000"/>
                  </a:schemeClr>
                </a:solidFill>
              </a:rPr>
              <a:t>Filosofia</a:t>
            </a:r>
            <a:r>
              <a:rPr lang="en-GB" sz="105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050" i="1" dirty="0" err="1">
                <a:solidFill>
                  <a:schemeClr val="accent1">
                    <a:lumMod val="50000"/>
                  </a:schemeClr>
                </a:solidFill>
              </a:rPr>
              <a:t>Comunicazione</a:t>
            </a:r>
            <a:r>
              <a:rPr lang="en-GB" sz="1050" i="1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GB" sz="1050" i="1" dirty="0" err="1">
                <a:solidFill>
                  <a:schemeClr val="accent1">
                    <a:lumMod val="50000"/>
                  </a:schemeClr>
                </a:solidFill>
              </a:rPr>
              <a:t>Spettacolo</a:t>
            </a:r>
            <a:endParaRPr lang="en-GB" sz="105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050" i="1" dirty="0" err="1">
                <a:solidFill>
                  <a:schemeClr val="accent1">
                    <a:lumMod val="50000"/>
                  </a:schemeClr>
                </a:solidFill>
              </a:rPr>
              <a:t>Responsabile</a:t>
            </a:r>
            <a:r>
              <a:rPr lang="en-GB" sz="1050" i="1" dirty="0">
                <a:solidFill>
                  <a:schemeClr val="accent1">
                    <a:lumMod val="50000"/>
                  </a:schemeClr>
                </a:solidFill>
              </a:rPr>
              <a:t> Spoke 5 @uniroma3</a:t>
            </a:r>
          </a:p>
          <a:p>
            <a:r>
              <a:rPr lang="en-GB" sz="1050" i="1" dirty="0">
                <a:solidFill>
                  <a:schemeClr val="accent1">
                    <a:lumMod val="50000"/>
                  </a:schemeClr>
                </a:solidFill>
              </a:rPr>
              <a:t>marta.perrotta@uniroma3.it</a:t>
            </a:r>
          </a:p>
          <a:p>
            <a:endParaRPr lang="en-GB" sz="105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6773A64-70C0-730D-6474-D7313570C92C}"/>
              </a:ext>
            </a:extLst>
          </p:cNvPr>
          <p:cNvCxnSpPr>
            <a:cxnSpLocks/>
          </p:cNvCxnSpPr>
          <p:nvPr/>
        </p:nvCxnSpPr>
        <p:spPr>
          <a:xfrm>
            <a:off x="2420957" y="907559"/>
            <a:ext cx="0" cy="386664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E2691F2E-7289-D66B-C39B-2EB68C17A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8" y="979554"/>
            <a:ext cx="904156" cy="455732"/>
          </a:xfrm>
          <a:prstGeom prst="rect">
            <a:avLst/>
          </a:prstGeom>
        </p:spPr>
      </p:pic>
      <p:sp>
        <p:nvSpPr>
          <p:cNvPr id="8" name="CasellaDiTesto 8">
            <a:extLst>
              <a:ext uri="{FF2B5EF4-FFF2-40B4-BE49-F238E27FC236}">
                <a16:creationId xmlns:a16="http://schemas.microsoft.com/office/drawing/2014/main" id="{6F16CD91-330F-06C9-70B1-AE75C76EB2E0}"/>
              </a:ext>
            </a:extLst>
          </p:cNvPr>
          <p:cNvSpPr txBox="1"/>
          <p:nvPr/>
        </p:nvSpPr>
        <p:spPr>
          <a:xfrm>
            <a:off x="4854238" y="887653"/>
            <a:ext cx="110799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1800" b="1" dirty="0">
                <a:solidFill>
                  <a:schemeClr val="accent1"/>
                </a:solidFill>
              </a:rPr>
              <a:t>Obiettivi</a:t>
            </a:r>
            <a:endParaRPr lang="it-IT" sz="1800" b="1" i="1" dirty="0">
              <a:solidFill>
                <a:schemeClr val="accent1"/>
              </a:solidFill>
            </a:endParaRPr>
          </a:p>
        </p:txBody>
      </p:sp>
      <p:sp>
        <p:nvSpPr>
          <p:cNvPr id="15" name="CasellaDiTesto 41">
            <a:extLst>
              <a:ext uri="{FF2B5EF4-FFF2-40B4-BE49-F238E27FC236}">
                <a16:creationId xmlns:a16="http://schemas.microsoft.com/office/drawing/2014/main" id="{159C1393-5E82-A3A1-342C-8C2600F5FF8B}"/>
              </a:ext>
            </a:extLst>
          </p:cNvPr>
          <p:cNvSpPr txBox="1"/>
          <p:nvPr/>
        </p:nvSpPr>
        <p:spPr>
          <a:xfrm>
            <a:off x="2562831" y="3366079"/>
            <a:ext cx="636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Ridurre lo scollamento t</a:t>
            </a:r>
            <a:r>
              <a:rPr lang="it-IT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 il mondo della ricerca e quello dei cittadini, perché la trasmissione delle conoscenze effettuata in modo rigoroso ma accessibile a un vasto pubblico fatica ad affermarsi. </a:t>
            </a:r>
            <a:endParaRPr lang="it-IT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D1A1D518-B43C-7F7E-2A5F-94459BCED371}"/>
              </a:ext>
            </a:extLst>
          </p:cNvPr>
          <p:cNvSpPr txBox="1"/>
          <p:nvPr/>
        </p:nvSpPr>
        <p:spPr>
          <a:xfrm>
            <a:off x="-71891" y="2284865"/>
            <a:ext cx="2133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4788" indent="-197644">
              <a:tabLst>
                <a:tab pos="198835" algn="l"/>
              </a:tabLst>
            </a:pPr>
            <a:r>
              <a:rPr lang="en-GB" sz="105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endParaRPr lang="en-GB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Google Shape;63;p13">
            <a:extLst>
              <a:ext uri="{FF2B5EF4-FFF2-40B4-BE49-F238E27FC236}">
                <a16:creationId xmlns:a16="http://schemas.microsoft.com/office/drawing/2014/main" id="{14FD6C43-F309-7914-760E-CFFA4142FDC8}"/>
              </a:ext>
            </a:extLst>
          </p:cNvPr>
          <p:cNvSpPr txBox="1">
            <a:spLocks/>
          </p:cNvSpPr>
          <p:nvPr/>
        </p:nvSpPr>
        <p:spPr>
          <a:xfrm>
            <a:off x="2638396" y="4695562"/>
            <a:ext cx="4626118" cy="43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it-IT" sz="1100" dirty="0"/>
              <a:t>NETWORKING DAY ROME TECHNOPOLE  | 20 APRILE 2023 | </a:t>
            </a:r>
          </a:p>
          <a:p>
            <a:pPr algn="ctr">
              <a:buSzPts val="1100"/>
            </a:pPr>
            <a:r>
              <a:rPr lang="it-IT" sz="1100" dirty="0"/>
              <a:t>ROMA TRE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F039EC-1140-FC13-2340-F17A2FAA7615}"/>
              </a:ext>
            </a:extLst>
          </p:cNvPr>
          <p:cNvSpPr txBox="1"/>
          <p:nvPr/>
        </p:nvSpPr>
        <p:spPr>
          <a:xfrm>
            <a:off x="2562831" y="1526702"/>
            <a:ext cx="61468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Mettere in campo attività di out-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reach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public engagement finalizzate al coinvolgimento della società civile sui temi legati a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Innovazione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Sostenibilità ambientale, economica e sociale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Competenze tecniche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Cultura scientifica</a:t>
            </a:r>
          </a:p>
        </p:txBody>
      </p:sp>
    </p:spTree>
    <p:extLst>
      <p:ext uri="{BB962C8B-B14F-4D97-AF65-F5344CB8AC3E}">
        <p14:creationId xmlns:p14="http://schemas.microsoft.com/office/powerpoint/2010/main" val="294191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>
            <a:extLst>
              <a:ext uri="{FF2B5EF4-FFF2-40B4-BE49-F238E27FC236}">
                <a16:creationId xmlns:a16="http://schemas.microsoft.com/office/drawing/2014/main" id="{984E9776-1F16-4783-AE49-842B5E28C734}"/>
              </a:ext>
            </a:extLst>
          </p:cNvPr>
          <p:cNvGrpSpPr/>
          <p:nvPr/>
        </p:nvGrpSpPr>
        <p:grpSpPr>
          <a:xfrm>
            <a:off x="0" y="-49706"/>
            <a:ext cx="9144000" cy="810000"/>
            <a:chOff x="0" y="-66275"/>
            <a:chExt cx="12192000" cy="1080000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FEE99FD5-A428-4527-8470-421ADF5745F7}"/>
                </a:ext>
              </a:extLst>
            </p:cNvPr>
            <p:cNvSpPr/>
            <p:nvPr/>
          </p:nvSpPr>
          <p:spPr>
            <a:xfrm>
              <a:off x="0" y="0"/>
              <a:ext cx="12192000" cy="9474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pic>
          <p:nvPicPr>
            <p:cNvPr id="27" name="Picture 11" descr="IT Finanziato dall'Unione europea_WHITE Outline_WHITE Outline">
              <a:extLst>
                <a:ext uri="{FF2B5EF4-FFF2-40B4-BE49-F238E27FC236}">
                  <a16:creationId xmlns:a16="http://schemas.microsoft.com/office/drawing/2014/main" id="{4C62BB52-1715-4174-8E02-F0FF12E26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9"/>
            <a:stretch>
              <a:fillRect/>
            </a:stretch>
          </p:blipFill>
          <p:spPr bwMode="auto">
            <a:xfrm>
              <a:off x="474793" y="185725"/>
              <a:ext cx="2274067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8" name="Picture 13" descr="LOGOBIANCO _UniversitàRicerca Nolineare_">
              <a:extLst>
                <a:ext uri="{FF2B5EF4-FFF2-40B4-BE49-F238E27FC236}">
                  <a16:creationId xmlns:a16="http://schemas.microsoft.com/office/drawing/2014/main" id="{965B6CE9-EEBB-4F19-81BC-F5FCA76E0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801" y="212427"/>
              <a:ext cx="1676675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cxnSp>
          <p:nvCxnSpPr>
            <p:cNvPr id="29" name="AutoShape 14">
              <a:extLst>
                <a:ext uri="{FF2B5EF4-FFF2-40B4-BE49-F238E27FC236}">
                  <a16:creationId xmlns:a16="http://schemas.microsoft.com/office/drawing/2014/main" id="{E1817EE6-52A4-485D-B035-66D8BE54D9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27942" y="78754"/>
              <a:ext cx="0" cy="84334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pic>
          <p:nvPicPr>
            <p:cNvPr id="30" name="Picture 15" descr="italia-domani-tracciato_COLORE+BIANCO">
              <a:extLst>
                <a:ext uri="{FF2B5EF4-FFF2-40B4-BE49-F238E27FC236}">
                  <a16:creationId xmlns:a16="http://schemas.microsoft.com/office/drawing/2014/main" id="{2B18568D-CD45-49E9-BAB8-8CA8B28FB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2" t="32350" r="52405" b="34453"/>
            <a:stretch>
              <a:fillRect/>
            </a:stretch>
          </p:blipFill>
          <p:spPr bwMode="auto">
            <a:xfrm>
              <a:off x="7420077" y="-66275"/>
              <a:ext cx="1891101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1" name="Picture 17" descr="Logo_RomeTech (1)">
              <a:extLst>
                <a:ext uri="{FF2B5EF4-FFF2-40B4-BE49-F238E27FC236}">
                  <a16:creationId xmlns:a16="http://schemas.microsoft.com/office/drawing/2014/main" id="{261CB830-F4E2-4E2C-99D9-3C2BC4D33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734" y="50427"/>
              <a:ext cx="900000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cxnSp>
          <p:nvCxnSpPr>
            <p:cNvPr id="32" name="AutoShape 14">
              <a:extLst>
                <a:ext uri="{FF2B5EF4-FFF2-40B4-BE49-F238E27FC236}">
                  <a16:creationId xmlns:a16="http://schemas.microsoft.com/office/drawing/2014/main" id="{2E8CB6C2-FAC6-4AE4-8FAD-3A736F5C10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17605" y="78754"/>
              <a:ext cx="0" cy="84334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4">
              <a:extLst>
                <a:ext uri="{FF2B5EF4-FFF2-40B4-BE49-F238E27FC236}">
                  <a16:creationId xmlns:a16="http://schemas.microsoft.com/office/drawing/2014/main" id="{F3747641-0C8E-4F96-850F-A3EDAA999C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900492" y="50427"/>
              <a:ext cx="0" cy="84334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B1EFA42A-184F-458C-9EB0-C56FDDB5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48CE-E0ED-4B13-8F3E-157364E00B20}" type="slidenum">
              <a:rPr lang="it-IT" smtClean="0"/>
              <a:t>2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60647A-B47D-1687-745E-E83EBDCAF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7" y="1125222"/>
            <a:ext cx="818957" cy="41278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2974D28-88B0-C821-5F1D-A0553A5D967C}"/>
              </a:ext>
            </a:extLst>
          </p:cNvPr>
          <p:cNvSpPr txBox="1"/>
          <p:nvPr/>
        </p:nvSpPr>
        <p:spPr>
          <a:xfrm>
            <a:off x="2614002" y="1737495"/>
            <a:ext cx="32480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err="1">
                <a:solidFill>
                  <a:schemeClr val="accent1">
                    <a:lumMod val="50000"/>
                  </a:schemeClr>
                </a:solidFill>
              </a:rPr>
              <a:t>Technopod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 – Suoni e immagini dell’innovazione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B869404-D6DF-FDE2-41DD-BC4810B47EDA}"/>
              </a:ext>
            </a:extLst>
          </p:cNvPr>
          <p:cNvSpPr txBox="1"/>
          <p:nvPr/>
        </p:nvSpPr>
        <p:spPr>
          <a:xfrm>
            <a:off x="2581150" y="1969374"/>
            <a:ext cx="630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YACkoBIUJ0Q 0"/>
              </a:rPr>
              <a:t>Un podcast promosso da Roma Tre Radio insieme a Radio Sapienza e Radio </a:t>
            </a:r>
            <a:r>
              <a:rPr lang="it-IT" sz="1200" dirty="0" err="1">
                <a:solidFill>
                  <a:srgbClr val="002060"/>
                </a:solidFill>
                <a:latin typeface="YACkoBIUJ0Q 0"/>
              </a:rPr>
              <a:t>UniTus</a:t>
            </a:r>
            <a:r>
              <a:rPr lang="it-IT" sz="1200" dirty="0">
                <a:solidFill>
                  <a:srgbClr val="002060"/>
                </a:solidFill>
                <a:latin typeface="YACkoBIUJ0Q 0"/>
              </a:rPr>
              <a:t> nell'ambito delle attività di public engagement dello </a:t>
            </a:r>
            <a:r>
              <a:rPr lang="it-IT" sz="1200" dirty="0" err="1">
                <a:solidFill>
                  <a:srgbClr val="002060"/>
                </a:solidFill>
                <a:latin typeface="YACkoBIUJ0Q 0"/>
              </a:rPr>
              <a:t>Spoke</a:t>
            </a:r>
            <a:r>
              <a:rPr lang="it-IT" sz="1200" dirty="0">
                <a:solidFill>
                  <a:srgbClr val="002060"/>
                </a:solidFill>
                <a:latin typeface="YACkoBIUJ0Q 0"/>
              </a:rPr>
              <a:t> 5 del Rome </a:t>
            </a:r>
            <a:r>
              <a:rPr lang="it-IT" sz="1200" dirty="0" err="1">
                <a:solidFill>
                  <a:srgbClr val="002060"/>
                </a:solidFill>
                <a:latin typeface="YACkoBIUJ0Q 0"/>
              </a:rPr>
              <a:t>Technopole</a:t>
            </a:r>
            <a:r>
              <a:rPr lang="it-IT" sz="1200" dirty="0">
                <a:solidFill>
                  <a:srgbClr val="002060"/>
                </a:solidFill>
                <a:latin typeface="YACkoBIUJ0Q 0"/>
              </a:rPr>
              <a:t>.</a:t>
            </a:r>
          </a:p>
          <a:p>
            <a:r>
              <a:rPr lang="it-IT" sz="1200" dirty="0">
                <a:solidFill>
                  <a:srgbClr val="002060"/>
                </a:solidFill>
                <a:latin typeface="YACkoBIUJ0Q 0"/>
              </a:rPr>
              <a:t>Una redazione diffusa e aperta a tutte le realtà che partecipano all'ecosistema dell'innovazione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809FD3F-29F3-BE67-E60D-C27BB73C0E02}"/>
              </a:ext>
            </a:extLst>
          </p:cNvPr>
          <p:cNvSpPr txBox="1"/>
          <p:nvPr/>
        </p:nvSpPr>
        <p:spPr>
          <a:xfrm>
            <a:off x="2609924" y="2699053"/>
            <a:ext cx="630290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Numero zero in preparazione – 8 puntate tematiche entro il 2023</a:t>
            </a:r>
          </a:p>
          <a:p>
            <a:r>
              <a:rPr lang="it-IT" sz="1200" dirty="0">
                <a:solidFill>
                  <a:srgbClr val="002060"/>
                </a:solidFill>
                <a:latin typeface="YACkoBIUJ0Q 0"/>
              </a:rPr>
              <a:t>Ricercatori e i protagonisti dei progetti raccontano le tematiche specialistiche attraverso esempi e problematiche che le ricerche si prefiggono di affrontare.</a:t>
            </a:r>
          </a:p>
          <a:p>
            <a:r>
              <a:rPr lang="it-IT" sz="1200" dirty="0">
                <a:solidFill>
                  <a:srgbClr val="002060"/>
                </a:solidFill>
                <a:latin typeface="YACkoBIUJ0Q 0"/>
              </a:rPr>
              <a:t>Parole chiave, brevi clip esplicative, alternanza di voci, effetti sonori che aiutano la visualizzazione.</a:t>
            </a:r>
          </a:p>
          <a:p>
            <a:r>
              <a:rPr lang="it-IT" sz="1200" dirty="0">
                <a:solidFill>
                  <a:srgbClr val="002060"/>
                </a:solidFill>
                <a:latin typeface="YACkoBIUJ0Q 0"/>
              </a:rPr>
              <a:t>La ricerca in concreto. Raccontata da chi la fa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it-IT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6773A64-70C0-730D-6474-D7313570C92C}"/>
              </a:ext>
            </a:extLst>
          </p:cNvPr>
          <p:cNvCxnSpPr>
            <a:cxnSpLocks/>
          </p:cNvCxnSpPr>
          <p:nvPr/>
        </p:nvCxnSpPr>
        <p:spPr>
          <a:xfrm>
            <a:off x="2420957" y="907559"/>
            <a:ext cx="0" cy="386664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Immagine che contiene interni, microfono&#10;&#10;Descrizione generata automaticamente">
            <a:extLst>
              <a:ext uri="{FF2B5EF4-FFF2-40B4-BE49-F238E27FC236}">
                <a16:creationId xmlns:a16="http://schemas.microsoft.com/office/drawing/2014/main" id="{678956C8-2C7B-12CB-2400-C0F04A650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77" y="3554197"/>
            <a:ext cx="2301048" cy="102863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C7CAF2C-ED49-99F3-13E5-3D6E499326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7" y="3761501"/>
            <a:ext cx="874307" cy="87430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89F1065-467A-9783-5067-C2EF3D11B4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3" y="2613801"/>
            <a:ext cx="864525" cy="976972"/>
          </a:xfrm>
          <a:prstGeom prst="rect">
            <a:avLst/>
          </a:prstGeom>
        </p:spPr>
      </p:pic>
      <p:pic>
        <p:nvPicPr>
          <p:cNvPr id="18" name="Immagine 1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2CE56258-9537-9593-E0BB-B6AC4BE2A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1" y="1708738"/>
            <a:ext cx="1551422" cy="820961"/>
          </a:xfrm>
          <a:prstGeom prst="rect">
            <a:avLst/>
          </a:prstGeom>
        </p:spPr>
      </p:pic>
      <p:sp>
        <p:nvSpPr>
          <p:cNvPr id="4" name="Google Shape;63;p13">
            <a:extLst>
              <a:ext uri="{FF2B5EF4-FFF2-40B4-BE49-F238E27FC236}">
                <a16:creationId xmlns:a16="http://schemas.microsoft.com/office/drawing/2014/main" id="{2BDAAE21-072D-B2D8-8413-F01ABA909273}"/>
              </a:ext>
            </a:extLst>
          </p:cNvPr>
          <p:cNvSpPr txBox="1">
            <a:spLocks/>
          </p:cNvSpPr>
          <p:nvPr/>
        </p:nvSpPr>
        <p:spPr>
          <a:xfrm>
            <a:off x="2357250" y="4774199"/>
            <a:ext cx="442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it-IT" sz="1100" dirty="0"/>
              <a:t>NETWORKING DAY ROME TECHNOPOLE  | 20 APRILE 2023 | </a:t>
            </a:r>
          </a:p>
          <a:p>
            <a:pPr algn="ctr">
              <a:buSzPts val="1100"/>
            </a:pPr>
            <a:r>
              <a:rPr lang="it-IT" sz="1100" dirty="0"/>
              <a:t>ROMA TRE</a:t>
            </a:r>
          </a:p>
        </p:txBody>
      </p:sp>
      <p:sp>
        <p:nvSpPr>
          <p:cNvPr id="7" name="CasellaDiTesto 8">
            <a:extLst>
              <a:ext uri="{FF2B5EF4-FFF2-40B4-BE49-F238E27FC236}">
                <a16:creationId xmlns:a16="http://schemas.microsoft.com/office/drawing/2014/main" id="{79BC5C21-94A2-6D52-014C-54D9F1402CBC}"/>
              </a:ext>
            </a:extLst>
          </p:cNvPr>
          <p:cNvSpPr txBox="1"/>
          <p:nvPr/>
        </p:nvSpPr>
        <p:spPr>
          <a:xfrm>
            <a:off x="4770150" y="1113824"/>
            <a:ext cx="12234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1800" b="1" dirty="0">
                <a:solidFill>
                  <a:schemeClr val="accent1"/>
                </a:solidFill>
              </a:rPr>
              <a:t>Interventi</a:t>
            </a:r>
            <a:endParaRPr lang="it-IT" sz="1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9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>
            <a:extLst>
              <a:ext uri="{FF2B5EF4-FFF2-40B4-BE49-F238E27FC236}">
                <a16:creationId xmlns:a16="http://schemas.microsoft.com/office/drawing/2014/main" id="{984E9776-1F16-4783-AE49-842B5E28C734}"/>
              </a:ext>
            </a:extLst>
          </p:cNvPr>
          <p:cNvGrpSpPr/>
          <p:nvPr/>
        </p:nvGrpSpPr>
        <p:grpSpPr>
          <a:xfrm>
            <a:off x="0" y="-49706"/>
            <a:ext cx="9144000" cy="810000"/>
            <a:chOff x="0" y="-66275"/>
            <a:chExt cx="12192000" cy="1080000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FEE99FD5-A428-4527-8470-421ADF5745F7}"/>
                </a:ext>
              </a:extLst>
            </p:cNvPr>
            <p:cNvSpPr/>
            <p:nvPr/>
          </p:nvSpPr>
          <p:spPr>
            <a:xfrm>
              <a:off x="0" y="0"/>
              <a:ext cx="12192000" cy="9474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pic>
          <p:nvPicPr>
            <p:cNvPr id="27" name="Picture 11" descr="IT Finanziato dall'Unione europea_WHITE Outline_WHITE Outline">
              <a:extLst>
                <a:ext uri="{FF2B5EF4-FFF2-40B4-BE49-F238E27FC236}">
                  <a16:creationId xmlns:a16="http://schemas.microsoft.com/office/drawing/2014/main" id="{4C62BB52-1715-4174-8E02-F0FF12E26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9"/>
            <a:stretch>
              <a:fillRect/>
            </a:stretch>
          </p:blipFill>
          <p:spPr bwMode="auto">
            <a:xfrm>
              <a:off x="474793" y="185725"/>
              <a:ext cx="2274067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8" name="Picture 13" descr="LOGOBIANCO _UniversitàRicerca Nolineare_">
              <a:extLst>
                <a:ext uri="{FF2B5EF4-FFF2-40B4-BE49-F238E27FC236}">
                  <a16:creationId xmlns:a16="http://schemas.microsoft.com/office/drawing/2014/main" id="{965B6CE9-EEBB-4F19-81BC-F5FCA76E0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801" y="212427"/>
              <a:ext cx="1676675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cxnSp>
          <p:nvCxnSpPr>
            <p:cNvPr id="29" name="AutoShape 14">
              <a:extLst>
                <a:ext uri="{FF2B5EF4-FFF2-40B4-BE49-F238E27FC236}">
                  <a16:creationId xmlns:a16="http://schemas.microsoft.com/office/drawing/2014/main" id="{E1817EE6-52A4-485D-B035-66D8BE54D9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27942" y="78754"/>
              <a:ext cx="0" cy="84334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pic>
          <p:nvPicPr>
            <p:cNvPr id="30" name="Picture 15" descr="italia-domani-tracciato_COLORE+BIANCO">
              <a:extLst>
                <a:ext uri="{FF2B5EF4-FFF2-40B4-BE49-F238E27FC236}">
                  <a16:creationId xmlns:a16="http://schemas.microsoft.com/office/drawing/2014/main" id="{2B18568D-CD45-49E9-BAB8-8CA8B28FB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2" t="32350" r="52405" b="34453"/>
            <a:stretch>
              <a:fillRect/>
            </a:stretch>
          </p:blipFill>
          <p:spPr bwMode="auto">
            <a:xfrm>
              <a:off x="7420077" y="-66275"/>
              <a:ext cx="1891101" cy="10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1" name="Picture 17" descr="Logo_RomeTech (1)">
              <a:extLst>
                <a:ext uri="{FF2B5EF4-FFF2-40B4-BE49-F238E27FC236}">
                  <a16:creationId xmlns:a16="http://schemas.microsoft.com/office/drawing/2014/main" id="{261CB830-F4E2-4E2C-99D9-3C2BC4D33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734" y="50427"/>
              <a:ext cx="900000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271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cxnSp>
          <p:nvCxnSpPr>
            <p:cNvPr id="32" name="AutoShape 14">
              <a:extLst>
                <a:ext uri="{FF2B5EF4-FFF2-40B4-BE49-F238E27FC236}">
                  <a16:creationId xmlns:a16="http://schemas.microsoft.com/office/drawing/2014/main" id="{2E8CB6C2-FAC6-4AE4-8FAD-3A736F5C10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17605" y="78754"/>
              <a:ext cx="0" cy="84334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4">
              <a:extLst>
                <a:ext uri="{FF2B5EF4-FFF2-40B4-BE49-F238E27FC236}">
                  <a16:creationId xmlns:a16="http://schemas.microsoft.com/office/drawing/2014/main" id="{F3747641-0C8E-4F96-850F-A3EDAA999C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900492" y="50427"/>
              <a:ext cx="0" cy="84334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B1EFA42A-184F-458C-9EB0-C56FDDB5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48CE-E0ED-4B13-8F3E-157364E00B20}" type="slidenum">
              <a:rPr lang="en-GB" smtClean="0"/>
              <a:t>3</a:t>
            </a:fld>
            <a:endParaRPr lang="en-GB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138182D-2AF0-CF77-0D5D-91DD39379A38}"/>
              </a:ext>
            </a:extLst>
          </p:cNvPr>
          <p:cNvSpPr txBox="1"/>
          <p:nvPr/>
        </p:nvSpPr>
        <p:spPr>
          <a:xfrm>
            <a:off x="152898" y="3596128"/>
            <a:ext cx="212618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Reference person:</a:t>
            </a:r>
          </a:p>
          <a:p>
            <a:r>
              <a:rPr lang="en-GB" sz="1050" i="1" dirty="0">
                <a:solidFill>
                  <a:schemeClr val="accent1">
                    <a:lumMod val="50000"/>
                  </a:schemeClr>
                </a:solidFill>
              </a:rPr>
              <a:t>Marta Perrotta</a:t>
            </a:r>
          </a:p>
          <a:p>
            <a:r>
              <a:rPr lang="en-GB" sz="1050" i="1" dirty="0" err="1">
                <a:solidFill>
                  <a:schemeClr val="accent1">
                    <a:lumMod val="50000"/>
                  </a:schemeClr>
                </a:solidFill>
              </a:rPr>
              <a:t>Dipartimento</a:t>
            </a:r>
            <a:r>
              <a:rPr lang="en-GB" sz="105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050" i="1" dirty="0" err="1">
                <a:solidFill>
                  <a:schemeClr val="accent1">
                    <a:lumMod val="50000"/>
                  </a:schemeClr>
                </a:solidFill>
              </a:rPr>
              <a:t>Filosofia</a:t>
            </a:r>
            <a:r>
              <a:rPr lang="en-GB" sz="105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050" i="1" dirty="0" err="1">
                <a:solidFill>
                  <a:schemeClr val="accent1">
                    <a:lumMod val="50000"/>
                  </a:schemeClr>
                </a:solidFill>
              </a:rPr>
              <a:t>Comunicazione</a:t>
            </a:r>
            <a:r>
              <a:rPr lang="en-GB" sz="1050" i="1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GB" sz="1050" i="1" dirty="0" err="1">
                <a:solidFill>
                  <a:schemeClr val="accent1">
                    <a:lumMod val="50000"/>
                  </a:schemeClr>
                </a:solidFill>
              </a:rPr>
              <a:t>Spettacolo</a:t>
            </a:r>
            <a:endParaRPr lang="en-GB" sz="105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050" i="1" dirty="0" err="1">
                <a:solidFill>
                  <a:schemeClr val="accent1">
                    <a:lumMod val="50000"/>
                  </a:schemeClr>
                </a:solidFill>
              </a:rPr>
              <a:t>Responsabile</a:t>
            </a:r>
            <a:r>
              <a:rPr lang="en-GB" sz="1050" i="1" dirty="0">
                <a:solidFill>
                  <a:schemeClr val="accent1">
                    <a:lumMod val="50000"/>
                  </a:schemeClr>
                </a:solidFill>
              </a:rPr>
              <a:t> Spoke 5 @uniroma3</a:t>
            </a:r>
          </a:p>
          <a:p>
            <a:r>
              <a:rPr lang="en-GB" sz="1050" i="1" dirty="0">
                <a:solidFill>
                  <a:schemeClr val="accent1">
                    <a:lumMod val="50000"/>
                  </a:schemeClr>
                </a:solidFill>
              </a:rPr>
              <a:t>marta.perrotta@uniroma3.it</a:t>
            </a:r>
          </a:p>
          <a:p>
            <a:endParaRPr lang="en-GB" sz="105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66773A64-70C0-730D-6474-D7313570C92C}"/>
              </a:ext>
            </a:extLst>
          </p:cNvPr>
          <p:cNvCxnSpPr>
            <a:cxnSpLocks/>
          </p:cNvCxnSpPr>
          <p:nvPr/>
        </p:nvCxnSpPr>
        <p:spPr>
          <a:xfrm>
            <a:off x="2420957" y="907559"/>
            <a:ext cx="0" cy="386664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E2691F2E-7289-D66B-C39B-2EB68C17A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8" y="979554"/>
            <a:ext cx="904156" cy="4557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4C8F65-1074-CD27-8725-43ECB49AA91D}"/>
              </a:ext>
            </a:extLst>
          </p:cNvPr>
          <p:cNvSpPr txBox="1"/>
          <p:nvPr/>
        </p:nvSpPr>
        <p:spPr>
          <a:xfrm>
            <a:off x="2933319" y="2056049"/>
            <a:ext cx="559098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113" indent="-138113"/>
            <a:r>
              <a:rPr lang="it-IT" sz="1500" b="1" dirty="0">
                <a:solidFill>
                  <a:schemeClr val="accent1">
                    <a:lumMod val="50000"/>
                  </a:schemeClr>
                </a:solidFill>
              </a:rPr>
              <a:t>• Progettazione, produzione e editing </a:t>
            </a:r>
            <a:r>
              <a:rPr lang="it-IT" sz="1500" b="1" i="1" dirty="0">
                <a:solidFill>
                  <a:schemeClr val="accent1">
                    <a:lumMod val="50000"/>
                  </a:schemeClr>
                </a:solidFill>
              </a:rPr>
              <a:t>specifico</a:t>
            </a:r>
            <a:r>
              <a:rPr lang="it-IT" sz="1500" b="1" dirty="0">
                <a:solidFill>
                  <a:schemeClr val="accent1">
                    <a:lumMod val="50000"/>
                  </a:schemeClr>
                </a:solidFill>
              </a:rPr>
              <a:t> per la comunicazione transmediale della scienza e dei risultati della ricerca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38E34-8A5B-CF2A-6306-583DC11D977C}"/>
              </a:ext>
            </a:extLst>
          </p:cNvPr>
          <p:cNvSpPr txBox="1"/>
          <p:nvPr/>
        </p:nvSpPr>
        <p:spPr>
          <a:xfrm>
            <a:off x="3134851" y="2942619"/>
            <a:ext cx="49761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formati sonori come podcast, audio-documentari, storytelling sonoro in pillole</a:t>
            </a:r>
          </a:p>
        </p:txBody>
      </p:sp>
      <p:sp>
        <p:nvSpPr>
          <p:cNvPr id="20" name="CasellaDiTesto 8">
            <a:extLst>
              <a:ext uri="{FF2B5EF4-FFF2-40B4-BE49-F238E27FC236}">
                <a16:creationId xmlns:a16="http://schemas.microsoft.com/office/drawing/2014/main" id="{164CECE6-3173-B1E1-D660-1B56A55A33F7}"/>
              </a:ext>
            </a:extLst>
          </p:cNvPr>
          <p:cNvSpPr txBox="1"/>
          <p:nvPr/>
        </p:nvSpPr>
        <p:spPr>
          <a:xfrm>
            <a:off x="4152931" y="1548169"/>
            <a:ext cx="228780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1800" b="1" i="1" dirty="0">
                <a:solidFill>
                  <a:schemeClr val="accent1"/>
                </a:solidFill>
              </a:rPr>
              <a:t>Esigenze formative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D1A1D518-B43C-7F7E-2A5F-94459BCED371}"/>
              </a:ext>
            </a:extLst>
          </p:cNvPr>
          <p:cNvSpPr txBox="1"/>
          <p:nvPr/>
        </p:nvSpPr>
        <p:spPr>
          <a:xfrm>
            <a:off x="-71891" y="2284865"/>
            <a:ext cx="2133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4788" indent="-197644">
              <a:tabLst>
                <a:tab pos="198835" algn="l"/>
              </a:tabLst>
            </a:pPr>
            <a:r>
              <a:rPr lang="en-GB" sz="105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endParaRPr lang="en-GB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Google Shape;63;p13">
            <a:extLst>
              <a:ext uri="{FF2B5EF4-FFF2-40B4-BE49-F238E27FC236}">
                <a16:creationId xmlns:a16="http://schemas.microsoft.com/office/drawing/2014/main" id="{14FD6C43-F309-7914-760E-CFFA4142FDC8}"/>
              </a:ext>
            </a:extLst>
          </p:cNvPr>
          <p:cNvSpPr txBox="1">
            <a:spLocks/>
          </p:cNvSpPr>
          <p:nvPr/>
        </p:nvSpPr>
        <p:spPr>
          <a:xfrm>
            <a:off x="2611595" y="4706014"/>
            <a:ext cx="4626118" cy="43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it-IT" sz="1100" dirty="0"/>
              <a:t>NETWORKING DAY ROME TECHNOPOLE  | 20 APRILE 2023 | </a:t>
            </a:r>
          </a:p>
          <a:p>
            <a:pPr algn="ctr">
              <a:buSzPts val="1100"/>
            </a:pPr>
            <a:r>
              <a:rPr lang="it-IT" sz="1100" dirty="0"/>
              <a:t>ROMA TRE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082255C4-CA0A-8FB4-35F2-567E2E42362A}"/>
              </a:ext>
            </a:extLst>
          </p:cNvPr>
          <p:cNvSpPr txBox="1"/>
          <p:nvPr/>
        </p:nvSpPr>
        <p:spPr>
          <a:xfrm>
            <a:off x="3134851" y="3613414"/>
            <a:ext cx="49761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componenti visuali della comunicazione sonora: loghi, illustrazioni, video, social, meme</a:t>
            </a:r>
          </a:p>
        </p:txBody>
      </p:sp>
    </p:spTree>
    <p:extLst>
      <p:ext uri="{BB962C8B-B14F-4D97-AF65-F5344CB8AC3E}">
        <p14:creationId xmlns:p14="http://schemas.microsoft.com/office/powerpoint/2010/main" val="266482049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CC05246F452F4AA943D0567DC5114E" ma:contentTypeVersion="6" ma:contentTypeDescription="Creare un nuovo documento." ma:contentTypeScope="" ma:versionID="95173f683faa01792feea78de3e06c3c">
  <xsd:schema xmlns:xsd="http://www.w3.org/2001/XMLSchema" xmlns:xs="http://www.w3.org/2001/XMLSchema" xmlns:p="http://schemas.microsoft.com/office/2006/metadata/properties" xmlns:ns2="9752382d-1dbe-45c4-a5be-bf971e698b99" xmlns:ns3="324efffe-21b3-44c6-a155-8fc3c3e8edcd" targetNamespace="http://schemas.microsoft.com/office/2006/metadata/properties" ma:root="true" ma:fieldsID="5aacabce45adb5adb1946f5a5d5fd9c7" ns2:_="" ns3:_="">
    <xsd:import namespace="9752382d-1dbe-45c4-a5be-bf971e698b99"/>
    <xsd:import namespace="324efffe-21b3-44c6-a155-8fc3c3e8e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2382d-1dbe-45c4-a5be-bf971e698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efffe-21b3-44c6-a155-8fc3c3e8e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CCD592-21BA-4DE0-8063-FEF11742D5B9}"/>
</file>

<file path=customXml/itemProps2.xml><?xml version="1.0" encoding="utf-8"?>
<ds:datastoreItem xmlns:ds="http://schemas.openxmlformats.org/officeDocument/2006/customXml" ds:itemID="{DEFBE8F9-9AC7-44A6-B6BF-57550559A920}"/>
</file>

<file path=customXml/itemProps3.xml><?xml version="1.0" encoding="utf-8"?>
<ds:datastoreItem xmlns:ds="http://schemas.openxmlformats.org/officeDocument/2006/customXml" ds:itemID="{06E1D36E-13B1-45AB-87C5-073FF1BDDF57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302</Words>
  <Application>Microsoft Macintosh PowerPoint</Application>
  <PresentationFormat>Presentazione su schermo (16:9)</PresentationFormat>
  <Paragraphs>40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YACkoBIUJ0Q 0</vt:lpstr>
      <vt:lpstr>Simple Light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Marta Perrotta</cp:lastModifiedBy>
  <cp:revision>2</cp:revision>
  <dcterms:modified xsi:type="dcterms:W3CDTF">2023-04-19T18:48:33Z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0x010100EACC05246F452F4AA943D0567DC5114E</vt:lpwstr>
  </property>
</Properties>
</file>