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6" r:id="rId7"/>
    <p:sldId id="276" r:id="rId8"/>
    <p:sldId id="268" r:id="rId9"/>
    <p:sldId id="270" r:id="rId10"/>
    <p:sldId id="277" r:id="rId11"/>
    <p:sldId id="271" r:id="rId12"/>
    <p:sldId id="272" r:id="rId13"/>
    <p:sldId id="278" r:id="rId14"/>
    <p:sldId id="273" r:id="rId15"/>
    <p:sldId id="303" r:id="rId16"/>
    <p:sldId id="261" r:id="rId17"/>
    <p:sldId id="304"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DFB"/>
    <a:srgbClr val="656A6D"/>
    <a:srgbClr val="949394"/>
    <a:srgbClr val="FFFFFF"/>
    <a:srgbClr val="2E75B6"/>
    <a:srgbClr val="DAA713"/>
    <a:srgbClr val="548235"/>
    <a:srgbClr val="E85C1A"/>
    <a:srgbClr val="EF471C"/>
    <a:srgbClr val="EC3C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9" autoAdjust="0"/>
    <p:restoredTop sz="94660"/>
  </p:normalViewPr>
  <p:slideViewPr>
    <p:cSldViewPr snapToGrid="0">
      <p:cViewPr varScale="1">
        <p:scale>
          <a:sx n="111" d="100"/>
          <a:sy n="111" d="100"/>
        </p:scale>
        <p:origin x="28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B91D48-23EF-19B3-2D1F-65F1EA78A30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A7D12C1-5897-A59B-9DFF-40538966E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33DD356-6385-3E02-287A-39A7B2457C8E}"/>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5" name="Segnaposto piè di pagina 4">
            <a:extLst>
              <a:ext uri="{FF2B5EF4-FFF2-40B4-BE49-F238E27FC236}">
                <a16:creationId xmlns:a16="http://schemas.microsoft.com/office/drawing/2014/main" id="{D48F188A-77C9-468C-824B-4828BFDEB45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E77C9DA-888F-C8F8-78ED-CDFF2FBF7E78}"/>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222315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1C1B5D-9C11-B111-5AAA-78671C30E01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A504B76-9EC6-44DA-7849-D2223A8064D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DF1B2B-2F38-EC70-C48C-1A09990DC0DD}"/>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5" name="Segnaposto piè di pagina 4">
            <a:extLst>
              <a:ext uri="{FF2B5EF4-FFF2-40B4-BE49-F238E27FC236}">
                <a16:creationId xmlns:a16="http://schemas.microsoft.com/office/drawing/2014/main" id="{92C92959-BCFE-CAE0-C064-B5908873AD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D7F6A66-6661-3221-233F-AD8785363606}"/>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359870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67CC54D-1935-1486-CC06-EC41AD24B82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F81BD1B-6F89-F7E8-5606-671620BF8C3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C6A122-EF71-8C6D-4919-DA1AE3545F42}"/>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5" name="Segnaposto piè di pagina 4">
            <a:extLst>
              <a:ext uri="{FF2B5EF4-FFF2-40B4-BE49-F238E27FC236}">
                <a16:creationId xmlns:a16="http://schemas.microsoft.com/office/drawing/2014/main" id="{8C38A304-8C80-3AF4-A01D-434FE08FC9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0B74B30-D594-A0AB-D5BD-C70764A57007}"/>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360005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5E4F45-201B-5555-FA97-252646B985C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0F9CE5-C4E4-7C89-1173-9A23C7BB07F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E027A3B-E314-3AB7-9F78-697F88066EE0}"/>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5" name="Segnaposto piè di pagina 4">
            <a:extLst>
              <a:ext uri="{FF2B5EF4-FFF2-40B4-BE49-F238E27FC236}">
                <a16:creationId xmlns:a16="http://schemas.microsoft.com/office/drawing/2014/main" id="{153314C5-362C-DA72-9D66-079AA204DD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35E5D42-077C-43BC-AF29-E20FFC151A8A}"/>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4510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C82A0E-D561-CFBE-B4E1-12DD9A1EB08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5F471EC-C021-2F36-272A-95F624DCB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F741603-EE42-00EA-5984-954B26997619}"/>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5" name="Segnaposto piè di pagina 4">
            <a:extLst>
              <a:ext uri="{FF2B5EF4-FFF2-40B4-BE49-F238E27FC236}">
                <a16:creationId xmlns:a16="http://schemas.microsoft.com/office/drawing/2014/main" id="{6ED7F92C-7015-FCEB-6461-715B2178BA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043415C-A0A0-9B8C-C335-B6EBFBF8AD67}"/>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42246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82CFB9-4D72-B9CD-8903-768F844624D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F7DEA8-FFE4-CE64-50E9-2C5BF17CDCA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30DC13D-70E7-C3D0-7078-270083AF6B7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46D9D7A-6BC4-F1E6-A956-165FDF1EFEC6}"/>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6" name="Segnaposto piè di pagina 5">
            <a:extLst>
              <a:ext uri="{FF2B5EF4-FFF2-40B4-BE49-F238E27FC236}">
                <a16:creationId xmlns:a16="http://schemas.microsoft.com/office/drawing/2014/main" id="{97B3EF9F-CA39-346E-014E-C7217ECE6A6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ACB2A9F-C33D-CAF8-D675-743E7EDB838A}"/>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186721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2D1E24-CA25-086E-E942-FD9A8440CBB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C74032B-F99F-D5BF-EB1A-3228B2F89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BAD38AB-9150-9279-E625-E4F68FE6D4F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D3B08CE-FE1C-BA9D-C87B-98EDFA589B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59D95D8-2DF9-84ED-A967-352A3F5556D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2C1CC63-27D4-6394-281F-4D9DFA57FFFC}"/>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8" name="Segnaposto piè di pagina 7">
            <a:extLst>
              <a:ext uri="{FF2B5EF4-FFF2-40B4-BE49-F238E27FC236}">
                <a16:creationId xmlns:a16="http://schemas.microsoft.com/office/drawing/2014/main" id="{BB403A28-ACCA-F41C-9628-169D1FD0E92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741CD82-0E53-310F-ADF2-A2EE262C116A}"/>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88470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D76377-ACE2-592A-519D-82A25907669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10980E4-4362-506C-8FB5-F1E219AE9AFE}"/>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4" name="Segnaposto piè di pagina 3">
            <a:extLst>
              <a:ext uri="{FF2B5EF4-FFF2-40B4-BE49-F238E27FC236}">
                <a16:creationId xmlns:a16="http://schemas.microsoft.com/office/drawing/2014/main" id="{989DA0A1-E331-EDCF-2808-B942B202519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1BE648D-AE21-5829-B1E9-93C9F72FEECA}"/>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125605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58196E4-F1A7-E55A-3AEA-E8BC561868EE}"/>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3" name="Segnaposto piè di pagina 2">
            <a:extLst>
              <a:ext uri="{FF2B5EF4-FFF2-40B4-BE49-F238E27FC236}">
                <a16:creationId xmlns:a16="http://schemas.microsoft.com/office/drawing/2014/main" id="{13AF4B22-651E-D39D-DF52-048FA1004AF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6936439-23A6-CE24-7E0D-ADB71FE899CA}"/>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843319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E09C35-8F92-5E59-12DD-D24399F9ED5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DAE21B9-522F-1A22-6F15-CE9150274A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EF676BE-EEC8-6D46-D5E9-49C6743AD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C48418F-77EA-A76F-3258-E7E5C32F78D0}"/>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6" name="Segnaposto piè di pagina 5">
            <a:extLst>
              <a:ext uri="{FF2B5EF4-FFF2-40B4-BE49-F238E27FC236}">
                <a16:creationId xmlns:a16="http://schemas.microsoft.com/office/drawing/2014/main" id="{F5B62B5D-E2D5-6734-29A3-8863562C44A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E5EE36-D433-AB5D-4560-8A560840A1D3}"/>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55793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508E16-09DC-5181-1E78-3B207716AA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B964A20-F032-4A94-58A3-0DE8EB3A6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899C671-5151-1515-4614-B8C65DAA6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A331D8D-EBD8-59F8-1C98-817C1F338312}"/>
              </a:ext>
            </a:extLst>
          </p:cNvPr>
          <p:cNvSpPr>
            <a:spLocks noGrp="1"/>
          </p:cNvSpPr>
          <p:nvPr>
            <p:ph type="dt" sz="half" idx="10"/>
          </p:nvPr>
        </p:nvSpPr>
        <p:spPr/>
        <p:txBody>
          <a:bodyPr/>
          <a:lstStyle/>
          <a:p>
            <a:fld id="{857ACE4D-0729-406A-B401-5FF51C3EA98B}" type="datetimeFigureOut">
              <a:rPr lang="it-IT" smtClean="0"/>
              <a:t>19/04/2023</a:t>
            </a:fld>
            <a:endParaRPr lang="it-IT"/>
          </a:p>
        </p:txBody>
      </p:sp>
      <p:sp>
        <p:nvSpPr>
          <p:cNvPr id="6" name="Segnaposto piè di pagina 5">
            <a:extLst>
              <a:ext uri="{FF2B5EF4-FFF2-40B4-BE49-F238E27FC236}">
                <a16:creationId xmlns:a16="http://schemas.microsoft.com/office/drawing/2014/main" id="{3147FAF3-C4C5-5F40-D01C-D2ECC0D3176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FCED6E9-990B-9E3E-266A-713849802D9E}"/>
              </a:ext>
            </a:extLst>
          </p:cNvPr>
          <p:cNvSpPr>
            <a:spLocks noGrp="1"/>
          </p:cNvSpPr>
          <p:nvPr>
            <p:ph type="sldNum" sz="quarter" idx="12"/>
          </p:nvPr>
        </p:nvSpPr>
        <p:spPr/>
        <p:txBody>
          <a:bodyPr/>
          <a:lstStyle/>
          <a:p>
            <a:fld id="{D180BBCB-5BB5-488B-ADEE-74BBEECA0256}" type="slidenum">
              <a:rPr lang="it-IT" smtClean="0"/>
              <a:t>‹N›</a:t>
            </a:fld>
            <a:endParaRPr lang="it-IT"/>
          </a:p>
        </p:txBody>
      </p:sp>
    </p:spTree>
    <p:extLst>
      <p:ext uri="{BB962C8B-B14F-4D97-AF65-F5344CB8AC3E}">
        <p14:creationId xmlns:p14="http://schemas.microsoft.com/office/powerpoint/2010/main" val="83366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4C6CFE7-260F-8E40-521C-A8E81DA64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8A700C6-4E8F-ACF6-6DFE-E5665D35AD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18B1B9-D4A1-5AC1-E073-64239042DD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ACE4D-0729-406A-B401-5FF51C3EA98B}" type="datetimeFigureOut">
              <a:rPr lang="it-IT" smtClean="0"/>
              <a:t>19/04/2023</a:t>
            </a:fld>
            <a:endParaRPr lang="it-IT"/>
          </a:p>
        </p:txBody>
      </p:sp>
      <p:sp>
        <p:nvSpPr>
          <p:cNvPr id="5" name="Segnaposto piè di pagina 4">
            <a:extLst>
              <a:ext uri="{FF2B5EF4-FFF2-40B4-BE49-F238E27FC236}">
                <a16:creationId xmlns:a16="http://schemas.microsoft.com/office/drawing/2014/main" id="{41F3876F-231F-24AC-9BC4-87CE58B32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BA8C884-D4AA-C5BA-9E7F-2FA9A8190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0BBCB-5BB5-488B-ADEE-74BBEECA0256}" type="slidenum">
              <a:rPr lang="it-IT" smtClean="0"/>
              <a:t>‹N›</a:t>
            </a:fld>
            <a:endParaRPr lang="it-IT"/>
          </a:p>
        </p:txBody>
      </p:sp>
    </p:spTree>
    <p:extLst>
      <p:ext uri="{BB962C8B-B14F-4D97-AF65-F5344CB8AC3E}">
        <p14:creationId xmlns:p14="http://schemas.microsoft.com/office/powerpoint/2010/main" val="3711291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mailto:amministrazione@pec.itlogix.it"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mailto:info@itlogix.it" TargetMode="External"/><Relationship Id="rId17" Type="http://schemas.openxmlformats.org/officeDocument/2006/relationships/image" Target="../media/image13.png"/><Relationship Id="rId2" Type="http://schemas.openxmlformats.org/officeDocument/2006/relationships/image" Target="../media/image1.jpg"/><Relationship Id="rId16"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hyperlink" Target="http://www.itlogix.it/" TargetMode="External"/><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image" Target="../media/image19.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8.jpeg"/><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3.jpe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4.svg"/><Relationship Id="rId7" Type="http://schemas.openxmlformats.org/officeDocument/2006/relationships/image" Target="../media/image4.png"/><Relationship Id="rId12"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sv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82988479-C35C-FD5A-98A8-48602B4ED086}"/>
              </a:ext>
            </a:extLst>
          </p:cNvPr>
          <p:cNvPicPr>
            <a:picLocks noChangeAspect="1"/>
          </p:cNvPicPr>
          <p:nvPr/>
        </p:nvPicPr>
        <p:blipFill rotWithShape="1">
          <a:blip r:embed="rId2">
            <a:extLst>
              <a:ext uri="{28A0092B-C50C-407E-A947-70E740481C1C}">
                <a14:useLocalDpi xmlns:a14="http://schemas.microsoft.com/office/drawing/2010/main" val="0"/>
              </a:ext>
            </a:extLst>
          </a:blip>
          <a:srcRect b="12270"/>
          <a:stretch/>
        </p:blipFill>
        <p:spPr>
          <a:xfrm>
            <a:off x="8404" y="-268142"/>
            <a:ext cx="12170896" cy="7126142"/>
          </a:xfrm>
          <a:prstGeom prst="rect">
            <a:avLst/>
          </a:prstGeom>
        </p:spPr>
      </p:pic>
      <p:pic>
        <p:nvPicPr>
          <p:cNvPr id="6" name="Elemento grafico 22">
            <a:extLst>
              <a:ext uri="{FF2B5EF4-FFF2-40B4-BE49-F238E27FC236}">
                <a16:creationId xmlns:a16="http://schemas.microsoft.com/office/drawing/2014/main" id="{630E6012-0B2C-7546-DA92-96DEC82FEF92}"/>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22" t="13305" r="3832"/>
          <a:stretch/>
        </p:blipFill>
        <p:spPr bwMode="auto">
          <a:xfrm>
            <a:off x="0" y="-268142"/>
            <a:ext cx="12192000" cy="2654594"/>
          </a:xfrm>
          <a:prstGeom prst="rect">
            <a:avLst/>
          </a:prstGeom>
          <a:ln>
            <a:noFill/>
          </a:ln>
          <a:extLst>
            <a:ext uri="{53640926-AAD7-44D8-BBD7-CCE9431645EC}">
              <a14:shadowObscured xmlns:a14="http://schemas.microsoft.com/office/drawing/2010/main"/>
            </a:ext>
          </a:extLst>
        </p:spPr>
      </p:pic>
      <p:pic>
        <p:nvPicPr>
          <p:cNvPr id="7" name="Immagine 6">
            <a:extLst>
              <a:ext uri="{FF2B5EF4-FFF2-40B4-BE49-F238E27FC236}">
                <a16:creationId xmlns:a16="http://schemas.microsoft.com/office/drawing/2014/main" id="{50527266-080B-8757-FACA-67DA977280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06" y="1128517"/>
            <a:ext cx="1924050" cy="1257935"/>
          </a:xfrm>
          <a:prstGeom prst="rect">
            <a:avLst/>
          </a:prstGeom>
        </p:spPr>
      </p:pic>
      <p:grpSp>
        <p:nvGrpSpPr>
          <p:cNvPr id="12" name="Gruppo 11">
            <a:extLst>
              <a:ext uri="{FF2B5EF4-FFF2-40B4-BE49-F238E27FC236}">
                <a16:creationId xmlns:a16="http://schemas.microsoft.com/office/drawing/2014/main" id="{7CBC4FC2-7DD1-054C-93CA-A75918254E5D}"/>
              </a:ext>
            </a:extLst>
          </p:cNvPr>
          <p:cNvGrpSpPr/>
          <p:nvPr/>
        </p:nvGrpSpPr>
        <p:grpSpPr>
          <a:xfrm>
            <a:off x="-35168" y="5467065"/>
            <a:ext cx="6272313" cy="1323895"/>
            <a:chOff x="3966283" y="5481686"/>
            <a:chExt cx="6272313" cy="1323895"/>
          </a:xfrm>
        </p:grpSpPr>
        <p:sp>
          <p:nvSpPr>
            <p:cNvPr id="14" name="Rettangolo 13">
              <a:extLst>
                <a:ext uri="{FF2B5EF4-FFF2-40B4-BE49-F238E27FC236}">
                  <a16:creationId xmlns:a16="http://schemas.microsoft.com/office/drawing/2014/main" id="{7969ECCA-7BF6-52C4-07A0-8102E35C802A}"/>
                </a:ext>
              </a:extLst>
            </p:cNvPr>
            <p:cNvSpPr/>
            <p:nvPr/>
          </p:nvSpPr>
          <p:spPr>
            <a:xfrm>
              <a:off x="3968037" y="5481686"/>
              <a:ext cx="1024639" cy="276999"/>
            </a:xfrm>
            <a:prstGeom prst="rect">
              <a:avLst/>
            </a:prstGeom>
          </p:spPr>
          <p:txBody>
            <a:bodyPr wrap="none">
              <a:spAutoFit/>
            </a:bodyPr>
            <a:lstStyle/>
            <a:p>
              <a:r>
                <a:rPr lang="it-IT" sz="1200" b="1"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rPr>
                <a:t>IT LogiX </a:t>
              </a:r>
              <a:r>
                <a:rPr lang="it-IT" sz="1200" b="1" dirty="0" err="1">
                  <a:solidFill>
                    <a:schemeClr val="bg1"/>
                  </a:solidFill>
                  <a:effectLst/>
                  <a:latin typeface="Ubuntu" panose="020B0504030602030204" pitchFamily="34" charset="0"/>
                  <a:ea typeface="Calibri" panose="020F0502020204030204" pitchFamily="34" charset="0"/>
                  <a:cs typeface="Times New Roman" panose="02020603050405020304" pitchFamily="18" charset="0"/>
                </a:rPr>
                <a:t>Srl</a:t>
              </a:r>
              <a:endParaRPr lang="it-IT" sz="1200" dirty="0">
                <a:solidFill>
                  <a:schemeClr val="bg1"/>
                </a:solidFill>
                <a:latin typeface="Ubuntu" panose="020B0504030602030204" pitchFamily="34" charset="0"/>
              </a:endParaRPr>
            </a:p>
          </p:txBody>
        </p:sp>
        <p:sp>
          <p:nvSpPr>
            <p:cNvPr id="15" name="Rettangolo 14">
              <a:extLst>
                <a:ext uri="{FF2B5EF4-FFF2-40B4-BE49-F238E27FC236}">
                  <a16:creationId xmlns:a16="http://schemas.microsoft.com/office/drawing/2014/main" id="{1C9DCA73-1C00-7FE2-5EEA-1BB86BA3664A}"/>
                </a:ext>
              </a:extLst>
            </p:cNvPr>
            <p:cNvSpPr/>
            <p:nvPr/>
          </p:nvSpPr>
          <p:spPr>
            <a:xfrm>
              <a:off x="3966283" y="5701207"/>
              <a:ext cx="1548822" cy="276999"/>
            </a:xfrm>
            <a:prstGeom prst="rect">
              <a:avLst/>
            </a:prstGeom>
          </p:spPr>
          <p:txBody>
            <a:bodyPr wrap="none">
              <a:spAutoFit/>
            </a:bodyPr>
            <a:lstStyle/>
            <a:p>
              <a:r>
                <a:rPr lang="it-IT" sz="1200"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rPr>
                <a:t>P.IVA 02081750560</a:t>
              </a:r>
              <a:endParaRPr lang="it-IT" sz="1200" dirty="0">
                <a:solidFill>
                  <a:schemeClr val="bg1"/>
                </a:solidFill>
                <a:latin typeface="Ubuntu" panose="020B0504030602030204" pitchFamily="34" charset="0"/>
              </a:endParaRPr>
            </a:p>
          </p:txBody>
        </p:sp>
        <p:sp>
          <p:nvSpPr>
            <p:cNvPr id="16" name="Rettangolo 15">
              <a:extLst>
                <a:ext uri="{FF2B5EF4-FFF2-40B4-BE49-F238E27FC236}">
                  <a16:creationId xmlns:a16="http://schemas.microsoft.com/office/drawing/2014/main" id="{0160F16F-5497-AD17-1E6C-FC30AAE7B9C5}"/>
                </a:ext>
              </a:extLst>
            </p:cNvPr>
            <p:cNvSpPr/>
            <p:nvPr/>
          </p:nvSpPr>
          <p:spPr>
            <a:xfrm>
              <a:off x="4219507" y="5961006"/>
              <a:ext cx="2856872" cy="276999"/>
            </a:xfrm>
            <a:prstGeom prst="rect">
              <a:avLst/>
            </a:prstGeom>
          </p:spPr>
          <p:txBody>
            <a:bodyPr wrap="none">
              <a:spAutoFit/>
            </a:bodyPr>
            <a:lstStyle/>
            <a:p>
              <a:r>
                <a:rPr lang="it-IT" sz="1200"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rPr>
                <a:t>Via S.G. Marescotti, 55 - 01100 Viterbo</a:t>
              </a:r>
              <a:endParaRPr lang="it-IT" sz="1200" dirty="0">
                <a:solidFill>
                  <a:schemeClr val="bg1"/>
                </a:solidFill>
                <a:latin typeface="Ubuntu" panose="020B0504030602030204" pitchFamily="34" charset="0"/>
              </a:endParaRPr>
            </a:p>
          </p:txBody>
        </p:sp>
        <p:pic>
          <p:nvPicPr>
            <p:cNvPr id="17" name="Immagine 16">
              <a:extLst>
                <a:ext uri="{FF2B5EF4-FFF2-40B4-BE49-F238E27FC236}">
                  <a16:creationId xmlns:a16="http://schemas.microsoft.com/office/drawing/2014/main" id="{D54E52F4-923C-D799-C495-56697BCC61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2555" y="5952828"/>
              <a:ext cx="258101" cy="309600"/>
            </a:xfrm>
            <a:prstGeom prst="rect">
              <a:avLst/>
            </a:prstGeom>
          </p:spPr>
        </p:pic>
        <p:sp>
          <p:nvSpPr>
            <p:cNvPr id="18" name="Rettangolo 17">
              <a:extLst>
                <a:ext uri="{FF2B5EF4-FFF2-40B4-BE49-F238E27FC236}">
                  <a16:creationId xmlns:a16="http://schemas.microsoft.com/office/drawing/2014/main" id="{B3BB4430-EBDE-2548-E568-B25F615D712F}"/>
                </a:ext>
              </a:extLst>
            </p:cNvPr>
            <p:cNvSpPr/>
            <p:nvPr/>
          </p:nvSpPr>
          <p:spPr>
            <a:xfrm>
              <a:off x="4221945" y="6248498"/>
              <a:ext cx="1479892" cy="276999"/>
            </a:xfrm>
            <a:prstGeom prst="rect">
              <a:avLst/>
            </a:prstGeom>
          </p:spPr>
          <p:txBody>
            <a:bodyPr wrap="none">
              <a:spAutoFit/>
            </a:bodyPr>
            <a:lstStyle/>
            <a:p>
              <a:r>
                <a:rPr lang="it-IT" sz="1200"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rPr>
                <a:t>(+39) </a:t>
              </a:r>
              <a:r>
                <a:rPr lang="it-IT" sz="1200" dirty="0">
                  <a:solidFill>
                    <a:schemeClr val="bg1"/>
                  </a:solidFill>
                  <a:latin typeface="Ubuntu" panose="020B0504030602030204" pitchFamily="34" charset="0"/>
                  <a:ea typeface="Calibri" panose="020F0502020204030204" pitchFamily="34" charset="0"/>
                  <a:cs typeface="Times New Roman" panose="02020603050405020304" pitchFamily="18" charset="0"/>
                </a:rPr>
                <a:t>0761 275731</a:t>
              </a:r>
              <a:endParaRPr lang="it-IT" sz="1200" dirty="0">
                <a:solidFill>
                  <a:schemeClr val="bg1"/>
                </a:solidFill>
                <a:latin typeface="Ubuntu" panose="020B0504030602030204" pitchFamily="34" charset="0"/>
              </a:endParaRPr>
            </a:p>
          </p:txBody>
        </p:sp>
        <p:sp>
          <p:nvSpPr>
            <p:cNvPr id="19" name="Rettangolo 18">
              <a:extLst>
                <a:ext uri="{FF2B5EF4-FFF2-40B4-BE49-F238E27FC236}">
                  <a16:creationId xmlns:a16="http://schemas.microsoft.com/office/drawing/2014/main" id="{E6377FC4-BE6F-3851-89F0-5C0E5BF62DCC}"/>
                </a:ext>
              </a:extLst>
            </p:cNvPr>
            <p:cNvSpPr/>
            <p:nvPr/>
          </p:nvSpPr>
          <p:spPr>
            <a:xfrm>
              <a:off x="6096319" y="6248498"/>
              <a:ext cx="1566454" cy="276999"/>
            </a:xfrm>
            <a:prstGeom prst="rect">
              <a:avLst/>
            </a:prstGeom>
          </p:spPr>
          <p:txBody>
            <a:bodyPr wrap="none">
              <a:spAutoFit/>
            </a:bodyPr>
            <a:lstStyle/>
            <a:p>
              <a:r>
                <a:rPr lang="it-IT" sz="1200"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rPr>
                <a:t>(+39) 0761 1718393</a:t>
              </a:r>
              <a:endParaRPr lang="it-IT" sz="1200" dirty="0">
                <a:solidFill>
                  <a:schemeClr val="bg1"/>
                </a:solidFill>
                <a:latin typeface="Ubuntu" panose="020B0504030602030204" pitchFamily="34" charset="0"/>
              </a:endParaRPr>
            </a:p>
          </p:txBody>
        </p:sp>
        <p:pic>
          <p:nvPicPr>
            <p:cNvPr id="20" name="Immagine 19">
              <a:extLst>
                <a:ext uri="{FF2B5EF4-FFF2-40B4-BE49-F238E27FC236}">
                  <a16:creationId xmlns:a16="http://schemas.microsoft.com/office/drawing/2014/main" id="{80B38A5A-0017-4A9E-713C-F76C34CD6D4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053128" y="6291248"/>
              <a:ext cx="216000" cy="210471"/>
            </a:xfrm>
            <a:prstGeom prst="rect">
              <a:avLst/>
            </a:prstGeom>
          </p:spPr>
        </p:pic>
        <p:pic>
          <p:nvPicPr>
            <p:cNvPr id="21" name="Immagine 20">
              <a:extLst>
                <a:ext uri="{FF2B5EF4-FFF2-40B4-BE49-F238E27FC236}">
                  <a16:creationId xmlns:a16="http://schemas.microsoft.com/office/drawing/2014/main" id="{49D9FBFD-DB57-8D10-9074-9F7931A841F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955322" y="6290461"/>
              <a:ext cx="216000" cy="216000"/>
            </a:xfrm>
            <a:prstGeom prst="rect">
              <a:avLst/>
            </a:prstGeom>
          </p:spPr>
        </p:pic>
        <p:pic>
          <p:nvPicPr>
            <p:cNvPr id="22" name="Immagine 21">
              <a:extLst>
                <a:ext uri="{FF2B5EF4-FFF2-40B4-BE49-F238E27FC236}">
                  <a16:creationId xmlns:a16="http://schemas.microsoft.com/office/drawing/2014/main" id="{D605849D-B672-EFEE-552F-D7F30C3EAE0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0691" y="6560926"/>
              <a:ext cx="216000" cy="210375"/>
            </a:xfrm>
            <a:prstGeom prst="rect">
              <a:avLst/>
            </a:prstGeom>
          </p:spPr>
        </p:pic>
        <p:sp>
          <p:nvSpPr>
            <p:cNvPr id="23" name="Rettangolo 22">
              <a:extLst>
                <a:ext uri="{FF2B5EF4-FFF2-40B4-BE49-F238E27FC236}">
                  <a16:creationId xmlns:a16="http://schemas.microsoft.com/office/drawing/2014/main" id="{FFCE53C6-11EC-FEF3-D39B-C46871E52A43}"/>
                </a:ext>
              </a:extLst>
            </p:cNvPr>
            <p:cNvSpPr/>
            <p:nvPr/>
          </p:nvSpPr>
          <p:spPr>
            <a:xfrm>
              <a:off x="4264708" y="6517785"/>
              <a:ext cx="1162498" cy="276999"/>
            </a:xfrm>
            <a:prstGeom prst="rect">
              <a:avLst/>
            </a:prstGeom>
          </p:spPr>
          <p:txBody>
            <a:bodyPr wrap="none">
              <a:spAutoFit/>
            </a:bodyPr>
            <a:lstStyle/>
            <a:p>
              <a:r>
                <a:rPr lang="it-IT" sz="1200" u="sng"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www.itlogix.it</a:t>
              </a:r>
              <a:endParaRPr lang="it-IT" sz="1200" dirty="0">
                <a:solidFill>
                  <a:schemeClr val="bg1"/>
                </a:solidFill>
                <a:latin typeface="Ubuntu" panose="020B0504030602030204" pitchFamily="34" charset="0"/>
              </a:endParaRPr>
            </a:p>
          </p:txBody>
        </p:sp>
        <p:pic>
          <p:nvPicPr>
            <p:cNvPr id="24" name="Immagine 23">
              <a:extLst>
                <a:ext uri="{FF2B5EF4-FFF2-40B4-BE49-F238E27FC236}">
                  <a16:creationId xmlns:a16="http://schemas.microsoft.com/office/drawing/2014/main" id="{8CA1F9AA-9FFE-E56A-7648-06236BD94802}"/>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0076" y="6570488"/>
              <a:ext cx="216000" cy="191250"/>
            </a:xfrm>
            <a:prstGeom prst="rect">
              <a:avLst/>
            </a:prstGeom>
          </p:spPr>
        </p:pic>
        <p:sp>
          <p:nvSpPr>
            <p:cNvPr id="25" name="Rettangolo 24">
              <a:extLst>
                <a:ext uri="{FF2B5EF4-FFF2-40B4-BE49-F238E27FC236}">
                  <a16:creationId xmlns:a16="http://schemas.microsoft.com/office/drawing/2014/main" id="{5B66FADE-C864-184E-2E1D-A1DDD4F19B33}"/>
                </a:ext>
              </a:extLst>
            </p:cNvPr>
            <p:cNvSpPr/>
            <p:nvPr/>
          </p:nvSpPr>
          <p:spPr>
            <a:xfrm>
              <a:off x="6144787" y="6519922"/>
              <a:ext cx="1221809" cy="276999"/>
            </a:xfrm>
            <a:prstGeom prst="rect">
              <a:avLst/>
            </a:prstGeom>
          </p:spPr>
          <p:txBody>
            <a:bodyPr wrap="none">
              <a:spAutoFit/>
            </a:bodyPr>
            <a:lstStyle/>
            <a:p>
              <a:r>
                <a:rPr lang="it-IT" sz="1200" u="sng"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info@itlogix.it</a:t>
              </a:r>
              <a:r>
                <a:rPr lang="it-IT" sz="1200"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rPr>
                <a:t> </a:t>
              </a:r>
              <a:endParaRPr lang="it-IT" sz="1200" dirty="0">
                <a:solidFill>
                  <a:schemeClr val="bg1"/>
                </a:solidFill>
                <a:latin typeface="Ubuntu" panose="020B0504030602030204" pitchFamily="34" charset="0"/>
              </a:endParaRPr>
            </a:p>
          </p:txBody>
        </p:sp>
        <p:sp>
          <p:nvSpPr>
            <p:cNvPr id="26" name="Rettangolo 25">
              <a:extLst>
                <a:ext uri="{FF2B5EF4-FFF2-40B4-BE49-F238E27FC236}">
                  <a16:creationId xmlns:a16="http://schemas.microsoft.com/office/drawing/2014/main" id="{DE71063A-AE1F-A7D1-3FD6-3143837D4614}"/>
                </a:ext>
              </a:extLst>
            </p:cNvPr>
            <p:cNvSpPr/>
            <p:nvPr/>
          </p:nvSpPr>
          <p:spPr>
            <a:xfrm>
              <a:off x="7881861" y="6528582"/>
              <a:ext cx="2356735" cy="276999"/>
            </a:xfrm>
            <a:prstGeom prst="rect">
              <a:avLst/>
            </a:prstGeom>
          </p:spPr>
          <p:txBody>
            <a:bodyPr wrap="none">
              <a:spAutoFit/>
            </a:bodyPr>
            <a:lstStyle/>
            <a:p>
              <a:r>
                <a:rPr lang="it-IT" sz="1200" u="sng" dirty="0">
                  <a:solidFill>
                    <a:schemeClr val="bg1"/>
                  </a:solidFill>
                  <a:effectLst/>
                  <a:latin typeface="Ubuntu" panose="020B0504030602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amministrazione@pec.itlogix.it</a:t>
              </a:r>
              <a:endParaRPr lang="it-IT" sz="1200" dirty="0">
                <a:solidFill>
                  <a:schemeClr val="bg1"/>
                </a:solidFill>
                <a:latin typeface="Ubuntu" panose="020B0504030602030204" pitchFamily="34" charset="0"/>
              </a:endParaRPr>
            </a:p>
          </p:txBody>
        </p:sp>
        <p:pic>
          <p:nvPicPr>
            <p:cNvPr id="27" name="Immagine 26">
              <a:extLst>
                <a:ext uri="{FF2B5EF4-FFF2-40B4-BE49-F238E27FC236}">
                  <a16:creationId xmlns:a16="http://schemas.microsoft.com/office/drawing/2014/main" id="{AB0AD221-472E-9F32-1352-830BC560A0C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700402" y="6584343"/>
              <a:ext cx="216000" cy="210375"/>
            </a:xfrm>
            <a:prstGeom prst="rect">
              <a:avLst/>
            </a:prstGeom>
          </p:spPr>
        </p:pic>
      </p:grpSp>
      <p:pic>
        <p:nvPicPr>
          <p:cNvPr id="28" name="Immagine 27">
            <a:extLst>
              <a:ext uri="{FF2B5EF4-FFF2-40B4-BE49-F238E27FC236}">
                <a16:creationId xmlns:a16="http://schemas.microsoft.com/office/drawing/2014/main" id="{EA520103-C796-15A4-5EF7-F0C2092B80E6}"/>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8990022" y="6348046"/>
            <a:ext cx="3201978" cy="514329"/>
          </a:xfrm>
          <a:prstGeom prst="rect">
            <a:avLst/>
          </a:prstGeom>
        </p:spPr>
      </p:pic>
      <p:pic>
        <p:nvPicPr>
          <p:cNvPr id="30" name="Immagine 30" descr="Risultati immagini per kiwa certified">
            <a:extLst>
              <a:ext uri="{FF2B5EF4-FFF2-40B4-BE49-F238E27FC236}">
                <a16:creationId xmlns:a16="http://schemas.microsoft.com/office/drawing/2014/main" id="{378C01B1-6674-B427-B6D1-9B3A5CA5D9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20062" r="23543"/>
          <a:stretch>
            <a:fillRect/>
          </a:stretch>
        </p:blipFill>
        <p:spPr bwMode="auto">
          <a:xfrm>
            <a:off x="11049482" y="5951257"/>
            <a:ext cx="189923" cy="336018"/>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1">
            <a:extLst>
              <a:ext uri="{FF2B5EF4-FFF2-40B4-BE49-F238E27FC236}">
                <a16:creationId xmlns:a16="http://schemas.microsoft.com/office/drawing/2014/main" id="{B4528DD6-C197-58F0-E932-8BF615F2F5D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294399" y="5959436"/>
            <a:ext cx="602188" cy="316404"/>
          </a:xfrm>
          <a:prstGeom prst="rect">
            <a:avLst/>
          </a:prstGeom>
          <a:noFill/>
          <a:extLst>
            <a:ext uri="{909E8E84-426E-40DD-AFC4-6F175D3DCCD1}">
              <a14:hiddenFill xmlns:a14="http://schemas.microsoft.com/office/drawing/2010/main">
                <a:solidFill>
                  <a:srgbClr val="FFFFFF"/>
                </a:solidFill>
              </a14:hiddenFill>
            </a:ext>
          </a:extLst>
        </p:spPr>
      </p:pic>
      <p:sp>
        <p:nvSpPr>
          <p:cNvPr id="32" name="Rettangolo con angoli arrotondati 31">
            <a:extLst>
              <a:ext uri="{FF2B5EF4-FFF2-40B4-BE49-F238E27FC236}">
                <a16:creationId xmlns:a16="http://schemas.microsoft.com/office/drawing/2014/main" id="{41B26D21-3ECF-CC47-B0AC-4F599DA75A76}"/>
              </a:ext>
            </a:extLst>
          </p:cNvPr>
          <p:cNvSpPr/>
          <p:nvPr/>
        </p:nvSpPr>
        <p:spPr>
          <a:xfrm>
            <a:off x="7162800" y="2474851"/>
            <a:ext cx="4339500" cy="3059113"/>
          </a:xfrm>
          <a:prstGeom prst="round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553E11DF-56FF-03A0-6CC3-5B1E9F0EDB99}"/>
              </a:ext>
            </a:extLst>
          </p:cNvPr>
          <p:cNvSpPr txBox="1"/>
          <p:nvPr/>
        </p:nvSpPr>
        <p:spPr>
          <a:xfrm>
            <a:off x="9509720" y="2667340"/>
            <a:ext cx="1824602" cy="861774"/>
          </a:xfrm>
          <a:prstGeom prst="rect">
            <a:avLst/>
          </a:prstGeom>
          <a:noFill/>
        </p:spPr>
        <p:txBody>
          <a:bodyPr wrap="none" rtlCol="0">
            <a:spAutoFit/>
          </a:bodyPr>
          <a:lstStyle/>
          <a:p>
            <a:pPr algn="r"/>
            <a:r>
              <a:rPr lang="it-IT" sz="2000" b="1" cap="small" dirty="0">
                <a:solidFill>
                  <a:schemeClr val="bg1"/>
                </a:solidFill>
                <a:latin typeface="Ubuntu" panose="020B0504030602030204" pitchFamily="34" charset="0"/>
              </a:rPr>
              <a:t>InWeaved</a:t>
            </a:r>
          </a:p>
          <a:p>
            <a:pPr algn="r"/>
            <a:r>
              <a:rPr lang="it-IT" sz="1000" i="1" dirty="0">
                <a:solidFill>
                  <a:schemeClr val="bg1"/>
                </a:solidFill>
                <a:latin typeface="Ubuntu" panose="020B0504030602030204" pitchFamily="34" charset="0"/>
              </a:rPr>
              <a:t>Weaving your dazzling future</a:t>
            </a:r>
          </a:p>
          <a:p>
            <a:pPr algn="r"/>
            <a:endParaRPr lang="it-IT" sz="2000" b="1" cap="small" dirty="0">
              <a:solidFill>
                <a:schemeClr val="bg1"/>
              </a:solidFill>
              <a:latin typeface="Ubuntu" panose="020B0504030602030204" pitchFamily="34" charset="0"/>
            </a:endParaRPr>
          </a:p>
        </p:txBody>
      </p:sp>
      <p:sp>
        <p:nvSpPr>
          <p:cNvPr id="9" name="CasellaDiTesto 8">
            <a:extLst>
              <a:ext uri="{FF2B5EF4-FFF2-40B4-BE49-F238E27FC236}">
                <a16:creationId xmlns:a16="http://schemas.microsoft.com/office/drawing/2014/main" id="{00311ADE-1348-99B9-042C-8D9E4F02B89A}"/>
              </a:ext>
            </a:extLst>
          </p:cNvPr>
          <p:cNvSpPr txBox="1"/>
          <p:nvPr/>
        </p:nvSpPr>
        <p:spPr>
          <a:xfrm>
            <a:off x="7841684" y="3204202"/>
            <a:ext cx="3615092" cy="1938992"/>
          </a:xfrm>
          <a:prstGeom prst="rect">
            <a:avLst/>
          </a:prstGeom>
          <a:noFill/>
        </p:spPr>
        <p:txBody>
          <a:bodyPr wrap="none" rtlCol="0">
            <a:spAutoFit/>
          </a:bodyPr>
          <a:lstStyle/>
          <a:p>
            <a:pPr algn="r"/>
            <a:r>
              <a:rPr lang="it-IT" sz="4000" dirty="0">
                <a:solidFill>
                  <a:schemeClr val="bg1"/>
                </a:solidFill>
                <a:latin typeface="Ubuntu" panose="020B0504030602030204" pitchFamily="34" charset="0"/>
              </a:rPr>
              <a:t>Strumenti per</a:t>
            </a:r>
          </a:p>
          <a:p>
            <a:pPr algn="r"/>
            <a:r>
              <a:rPr lang="it-IT" sz="4000" dirty="0">
                <a:solidFill>
                  <a:schemeClr val="bg1"/>
                </a:solidFill>
                <a:latin typeface="Ubuntu" panose="020B0504030602030204" pitchFamily="34" charset="0"/>
              </a:rPr>
              <a:t> la formazione </a:t>
            </a:r>
          </a:p>
          <a:p>
            <a:pPr algn="r"/>
            <a:r>
              <a:rPr lang="it-IT" sz="4000" dirty="0">
                <a:solidFill>
                  <a:schemeClr val="bg1"/>
                </a:solidFill>
                <a:latin typeface="Ubuntu" panose="020B0504030602030204" pitchFamily="34" charset="0"/>
              </a:rPr>
              <a:t>ed il lavoro</a:t>
            </a:r>
          </a:p>
        </p:txBody>
      </p:sp>
    </p:spTree>
    <p:extLst>
      <p:ext uri="{BB962C8B-B14F-4D97-AF65-F5344CB8AC3E}">
        <p14:creationId xmlns:p14="http://schemas.microsoft.com/office/powerpoint/2010/main" val="423569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BC51C8-A8F5-E20D-797B-E16477306125}"/>
              </a:ext>
            </a:extLst>
          </p:cNvPr>
          <p:cNvSpPr/>
          <p:nvPr/>
        </p:nvSpPr>
        <p:spPr>
          <a:xfrm>
            <a:off x="1" y="0"/>
            <a:ext cx="12192000" cy="6858000"/>
          </a:xfrm>
          <a:prstGeom prst="rect">
            <a:avLst/>
          </a:prstGeom>
          <a:solidFill>
            <a:srgbClr val="EE7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4000" cap="small" dirty="0">
                <a:latin typeface="Ubuntu" panose="020B0504030602030204" pitchFamily="34" charset="0"/>
              </a:rPr>
              <a:t>Per le imprese e le associazioni di imprese</a:t>
            </a:r>
          </a:p>
        </p:txBody>
      </p:sp>
      <p:pic>
        <p:nvPicPr>
          <p:cNvPr id="5" name="Elemento grafico 4">
            <a:extLst>
              <a:ext uri="{FF2B5EF4-FFF2-40B4-BE49-F238E27FC236}">
                <a16:creationId xmlns:a16="http://schemas.microsoft.com/office/drawing/2014/main" id="{719F9B8B-030A-19CC-6BFF-40FB7D3FC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019" y="147060"/>
            <a:ext cx="5484599" cy="1351540"/>
          </a:xfrm>
          <a:prstGeom prst="rect">
            <a:avLst/>
          </a:prstGeom>
        </p:spPr>
      </p:pic>
      <p:pic>
        <p:nvPicPr>
          <p:cNvPr id="12" name="Immagine 11">
            <a:extLst>
              <a:ext uri="{FF2B5EF4-FFF2-40B4-BE49-F238E27FC236}">
                <a16:creationId xmlns:a16="http://schemas.microsoft.com/office/drawing/2014/main" id="{ABED0CCE-4AC4-4231-70DB-043FF62A3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Tree>
    <p:extLst>
      <p:ext uri="{BB962C8B-B14F-4D97-AF65-F5344CB8AC3E}">
        <p14:creationId xmlns:p14="http://schemas.microsoft.com/office/powerpoint/2010/main" val="64994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EA520103-C796-15A4-5EF7-F0C2092B80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7FFDB6D-8E50-C96F-0083-F9A777DEA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6" name="Rettangolo 5">
            <a:extLst>
              <a:ext uri="{FF2B5EF4-FFF2-40B4-BE49-F238E27FC236}">
                <a16:creationId xmlns:a16="http://schemas.microsoft.com/office/drawing/2014/main" id="{F5C69C85-B7BD-D1C9-74F3-5852B5B67BD4}"/>
              </a:ext>
            </a:extLst>
          </p:cNvPr>
          <p:cNvSpPr/>
          <p:nvPr/>
        </p:nvSpPr>
        <p:spPr>
          <a:xfrm>
            <a:off x="971549" y="1325552"/>
            <a:ext cx="11220451" cy="45719"/>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8F87C66-CE7A-877E-EB43-70E2B478DF03}"/>
              </a:ext>
            </a:extLst>
          </p:cNvPr>
          <p:cNvSpPr txBox="1"/>
          <p:nvPr/>
        </p:nvSpPr>
        <p:spPr>
          <a:xfrm>
            <a:off x="971549" y="626388"/>
            <a:ext cx="6437981" cy="707886"/>
          </a:xfrm>
          <a:prstGeom prst="rect">
            <a:avLst/>
          </a:prstGeom>
          <a:noFill/>
        </p:spPr>
        <p:txBody>
          <a:bodyPr wrap="none" rtlCol="0">
            <a:spAutoFit/>
          </a:bodyPr>
          <a:lstStyle/>
          <a:p>
            <a:r>
              <a:rPr lang="it-IT" sz="4000" cap="all" dirty="0">
                <a:latin typeface="Ubuntu" panose="020B0504030602030204" pitchFamily="34" charset="0"/>
              </a:rPr>
              <a:t>Rilevazione fabbisogni</a:t>
            </a:r>
            <a:endParaRPr lang="it-IT" cap="all" dirty="0">
              <a:latin typeface="Ubuntu" panose="020B0504030602030204" pitchFamily="34" charset="0"/>
            </a:endParaRPr>
          </a:p>
        </p:txBody>
      </p:sp>
      <p:sp>
        <p:nvSpPr>
          <p:cNvPr id="7" name="Rettangolo con angoli arrotondati 6">
            <a:extLst>
              <a:ext uri="{FF2B5EF4-FFF2-40B4-BE49-F238E27FC236}">
                <a16:creationId xmlns:a16="http://schemas.microsoft.com/office/drawing/2014/main" id="{CA977CBA-7EAC-4553-4EF1-FF0CA2D326DA}"/>
              </a:ext>
            </a:extLst>
          </p:cNvPr>
          <p:cNvSpPr/>
          <p:nvPr/>
        </p:nvSpPr>
        <p:spPr>
          <a:xfrm>
            <a:off x="3365639" y="4398955"/>
            <a:ext cx="2730361" cy="2367605"/>
          </a:xfrm>
          <a:prstGeom prst="round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6CD6EB6D-ED91-1973-D971-3934FACF0213}"/>
              </a:ext>
            </a:extLst>
          </p:cNvPr>
          <p:cNvSpPr txBox="1"/>
          <p:nvPr/>
        </p:nvSpPr>
        <p:spPr>
          <a:xfrm>
            <a:off x="114300" y="1606300"/>
            <a:ext cx="7446705" cy="2695112"/>
          </a:xfrm>
          <a:prstGeom prst="rect">
            <a:avLst/>
          </a:prstGeom>
          <a:noFill/>
        </p:spPr>
        <p:txBody>
          <a:bodyPr wrap="square" rtlCol="0">
            <a:noAutofit/>
          </a:bodyPr>
          <a:lstStyle/>
          <a:p>
            <a:pPr algn="just">
              <a:lnSpc>
                <a:spcPts val="1700"/>
              </a:lnSpc>
            </a:pPr>
            <a:r>
              <a:rPr lang="it-IT" sz="1200" b="1" dirty="0">
                <a:latin typeface="Ubuntu" panose="020B0504030602030204" pitchFamily="34" charset="0"/>
              </a:rPr>
              <a:t>InWeaved</a:t>
            </a:r>
            <a:r>
              <a:rPr lang="it-IT" sz="1200" dirty="0">
                <a:latin typeface="Ubuntu" panose="020B0504030602030204" pitchFamily="34" charset="0"/>
              </a:rPr>
              <a:t> mette a disposizione strumenti semplici ma efficaci, anche tramite dispositivi mobili, per agevolare le imprese nella comprensione del proprio </a:t>
            </a:r>
            <a:r>
              <a:rPr lang="it-IT" sz="1200" b="1" dirty="0">
                <a:latin typeface="Ubuntu" panose="020B0504030602030204" pitchFamily="34" charset="0"/>
              </a:rPr>
              <a:t>posizionamento nel mercato del lavoro </a:t>
            </a:r>
            <a:r>
              <a:rPr lang="it-IT" sz="1200" dirty="0">
                <a:latin typeface="Ubuntu" panose="020B0504030602030204" pitchFamily="34" charset="0"/>
              </a:rPr>
              <a:t>attraverso un percorso interattivo basato su </a:t>
            </a:r>
            <a:r>
              <a:rPr lang="it-IT" sz="1200" b="1" dirty="0">
                <a:latin typeface="Ubuntu" panose="020B0504030602030204" pitchFamily="34" charset="0"/>
              </a:rPr>
              <a:t>intelligenza artificiale</a:t>
            </a:r>
            <a:r>
              <a:rPr lang="it-IT" sz="1200" dirty="0">
                <a:latin typeface="Ubuntu" panose="020B0504030602030204" pitchFamily="34" charset="0"/>
              </a:rPr>
              <a:t> (IA).</a:t>
            </a:r>
            <a:endParaRPr lang="it-IT" sz="100" dirty="0">
              <a:latin typeface="Ubuntu" panose="020B0504030602030204" pitchFamily="34" charset="0"/>
            </a:endParaRPr>
          </a:p>
          <a:p>
            <a:pPr algn="just">
              <a:lnSpc>
                <a:spcPts val="1700"/>
              </a:lnSpc>
            </a:pPr>
            <a:r>
              <a:rPr lang="it-IT" sz="1200" dirty="0">
                <a:latin typeface="Ubuntu" panose="020B0504030602030204" pitchFamily="34" charset="0"/>
              </a:rPr>
              <a:t>L’obiettivo è quello di costruire un </a:t>
            </a:r>
            <a:r>
              <a:rPr lang="it-IT" sz="1200" b="1" dirty="0">
                <a:latin typeface="Ubuntu" panose="020B0504030602030204" pitchFamily="34" charset="0"/>
              </a:rPr>
              <a:t>profilo aziendale</a:t>
            </a:r>
            <a:r>
              <a:rPr lang="it-IT" sz="1200" dirty="0">
                <a:latin typeface="Ubuntu" panose="020B0504030602030204" pitchFamily="34" charset="0"/>
              </a:rPr>
              <a:t> il cui elemento fondante siano i </a:t>
            </a:r>
            <a:r>
              <a:rPr lang="it-IT" sz="1200" b="1" dirty="0">
                <a:latin typeface="Ubuntu" panose="020B0504030602030204" pitchFamily="34" charset="0"/>
              </a:rPr>
              <a:t>processi </a:t>
            </a:r>
            <a:r>
              <a:rPr lang="it-IT" sz="1200" dirty="0">
                <a:latin typeface="Ubuntu" panose="020B0504030602030204" pitchFamily="34" charset="0"/>
              </a:rPr>
              <a:t>e le </a:t>
            </a:r>
            <a:r>
              <a:rPr lang="it-IT" sz="1200" b="1" dirty="0">
                <a:latin typeface="Ubuntu" panose="020B0504030602030204" pitchFamily="34" charset="0"/>
              </a:rPr>
              <a:t>sequenze</a:t>
            </a:r>
            <a:r>
              <a:rPr lang="it-IT" sz="1200" dirty="0">
                <a:latin typeface="Ubuntu" panose="020B0504030602030204" pitchFamily="34" charset="0"/>
              </a:rPr>
              <a:t> di lavoro gestite dall’impresa. Il percorso di self-</a:t>
            </a:r>
            <a:r>
              <a:rPr lang="it-IT" sz="1200" dirty="0" err="1">
                <a:latin typeface="Ubuntu" panose="020B0504030602030204" pitchFamily="34" charset="0"/>
              </a:rPr>
              <a:t>assessment</a:t>
            </a:r>
            <a:r>
              <a:rPr lang="it-IT" sz="1200" dirty="0">
                <a:latin typeface="Ubuntu" panose="020B0504030602030204" pitchFamily="34" charset="0"/>
              </a:rPr>
              <a:t> indaga:</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La </a:t>
            </a:r>
            <a:r>
              <a:rPr lang="it-IT" sz="1200" b="1" dirty="0">
                <a:latin typeface="Ubuntu" panose="020B0504030602030204" pitchFamily="34" charset="0"/>
              </a:rPr>
              <a:t>situazione AS-IS dell’impresa</a:t>
            </a:r>
            <a:r>
              <a:rPr lang="it-IT" sz="1200" dirty="0">
                <a:latin typeface="Ubuntu" panose="020B0504030602030204" pitchFamily="34" charset="0"/>
              </a:rPr>
              <a:t>, anche in maniera </a:t>
            </a:r>
            <a:r>
              <a:rPr lang="it-IT" sz="1200" b="1" dirty="0">
                <a:latin typeface="Ubuntu" panose="020B0504030602030204" pitchFamily="34" charset="0"/>
              </a:rPr>
              <a:t>automatica</a:t>
            </a:r>
            <a:r>
              <a:rPr lang="it-IT" sz="1200" dirty="0">
                <a:latin typeface="Ubuntu" panose="020B0504030602030204" pitchFamily="34" charset="0"/>
              </a:rPr>
              <a:t> attraverso l’interoperabilità con dati rilevanti (p.es. Camere di Commercio);</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Le esigenze di </a:t>
            </a:r>
            <a:r>
              <a:rPr lang="it-IT" sz="1200" b="1" dirty="0">
                <a:latin typeface="Ubuntu" panose="020B0504030602030204" pitchFamily="34" charset="0"/>
              </a:rPr>
              <a:t>sviluppo ed innovazione</a:t>
            </a:r>
            <a:r>
              <a:rPr lang="it-IT" sz="1200" dirty="0">
                <a:latin typeface="Ubuntu" panose="020B0504030602030204" pitchFamily="34" charset="0"/>
              </a:rPr>
              <a:t>, sia essa di processo e\o di prodotto.</a:t>
            </a:r>
          </a:p>
          <a:p>
            <a:pPr algn="just">
              <a:lnSpc>
                <a:spcPts val="1700"/>
              </a:lnSpc>
              <a:buClr>
                <a:srgbClr val="E85C1A"/>
              </a:buClr>
            </a:pPr>
            <a:r>
              <a:rPr lang="it-IT" sz="1200" dirty="0">
                <a:latin typeface="Ubuntu" panose="020B0504030602030204" pitchFamily="34" charset="0"/>
              </a:rPr>
              <a:t>Sulla base del profilo aziendale rilevato, InWeaved propone il </a:t>
            </a:r>
            <a:r>
              <a:rPr lang="it-IT" sz="1200" b="1" dirty="0">
                <a:latin typeface="Ubuntu" panose="020B0504030602030204" pitchFamily="34" charset="0"/>
              </a:rPr>
              <a:t>posizionamento dell’impresa</a:t>
            </a:r>
            <a:r>
              <a:rPr lang="it-IT" sz="1200" dirty="0">
                <a:latin typeface="Ubuntu" panose="020B0504030602030204" pitchFamily="34" charset="0"/>
              </a:rPr>
              <a:t> nel contesto locale e nazionale rispetto al mercato del lavoro.  Da cui, attraverso un ulteriore colloquio con IA, derivano i reali fabbisogni professionali da reperire e di conseguenza le potenziali offerte di lavoro da pubblicare. </a:t>
            </a: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sp>
        <p:nvSpPr>
          <p:cNvPr id="9" name="Rettangolo con angoli arrotondati 8">
            <a:extLst>
              <a:ext uri="{FF2B5EF4-FFF2-40B4-BE49-F238E27FC236}">
                <a16:creationId xmlns:a16="http://schemas.microsoft.com/office/drawing/2014/main" id="{E87E97B9-59FF-4994-5398-12E0D4561075}"/>
              </a:ext>
            </a:extLst>
          </p:cNvPr>
          <p:cNvSpPr/>
          <p:nvPr/>
        </p:nvSpPr>
        <p:spPr>
          <a:xfrm>
            <a:off x="142240" y="4921501"/>
            <a:ext cx="1117600" cy="1070857"/>
          </a:xfrm>
          <a:prstGeom prst="roundRect">
            <a:avLst/>
          </a:prstGeom>
          <a:solidFill>
            <a:srgbClr val="C324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Colloquio interattivo </a:t>
            </a:r>
          </a:p>
          <a:p>
            <a:pPr algn="ctr"/>
            <a:r>
              <a:rPr lang="it-IT" sz="1200" dirty="0">
                <a:latin typeface="Ubuntu" panose="020B0504030602030204" pitchFamily="34" charset="0"/>
              </a:rPr>
              <a:t>con IA</a:t>
            </a:r>
          </a:p>
        </p:txBody>
      </p:sp>
      <p:sp>
        <p:nvSpPr>
          <p:cNvPr id="11" name="Rettangolo con angoli arrotondati 10">
            <a:extLst>
              <a:ext uri="{FF2B5EF4-FFF2-40B4-BE49-F238E27FC236}">
                <a16:creationId xmlns:a16="http://schemas.microsoft.com/office/drawing/2014/main" id="{F70978DA-7358-EC1A-8DEE-83D3B42D5079}"/>
              </a:ext>
            </a:extLst>
          </p:cNvPr>
          <p:cNvSpPr/>
          <p:nvPr/>
        </p:nvSpPr>
        <p:spPr>
          <a:xfrm>
            <a:off x="1731457" y="4921500"/>
            <a:ext cx="1174303" cy="1070857"/>
          </a:xfrm>
          <a:prstGeom prst="roundRect">
            <a:avLst/>
          </a:prstGeom>
          <a:solidFill>
            <a:srgbClr val="E62A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Mappatura dei processi e delle sequenze aziendali</a:t>
            </a:r>
          </a:p>
        </p:txBody>
      </p:sp>
      <p:sp>
        <p:nvSpPr>
          <p:cNvPr id="12" name="Rettangolo con angoli arrotondati 11">
            <a:extLst>
              <a:ext uri="{FF2B5EF4-FFF2-40B4-BE49-F238E27FC236}">
                <a16:creationId xmlns:a16="http://schemas.microsoft.com/office/drawing/2014/main" id="{2BDA8A87-C532-81AC-D9D8-971909AA8081}"/>
              </a:ext>
            </a:extLst>
          </p:cNvPr>
          <p:cNvSpPr/>
          <p:nvPr/>
        </p:nvSpPr>
        <p:spPr>
          <a:xfrm>
            <a:off x="3441016" y="5582636"/>
            <a:ext cx="1223457" cy="1070857"/>
          </a:xfrm>
          <a:prstGeom prst="roundRect">
            <a:avLst/>
          </a:prstGeom>
          <a:solidFill>
            <a:srgbClr val="DAA71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Validazione dai dati </a:t>
            </a:r>
          </a:p>
          <a:p>
            <a:pPr algn="ctr"/>
            <a:r>
              <a:rPr lang="it-IT" sz="1200" dirty="0">
                <a:latin typeface="Ubuntu" panose="020B0504030602030204" pitchFamily="34" charset="0"/>
              </a:rPr>
              <a:t>(p.es. CO)</a:t>
            </a:r>
          </a:p>
        </p:txBody>
      </p:sp>
      <p:sp>
        <p:nvSpPr>
          <p:cNvPr id="16" name="Rettangolo con angoli arrotondati 15">
            <a:extLst>
              <a:ext uri="{FF2B5EF4-FFF2-40B4-BE49-F238E27FC236}">
                <a16:creationId xmlns:a16="http://schemas.microsoft.com/office/drawing/2014/main" id="{5EDB8FED-2267-3F38-A67C-F556043F0A1A}"/>
              </a:ext>
            </a:extLst>
          </p:cNvPr>
          <p:cNvSpPr/>
          <p:nvPr/>
        </p:nvSpPr>
        <p:spPr>
          <a:xfrm>
            <a:off x="4805407" y="5582635"/>
            <a:ext cx="1223457" cy="1070857"/>
          </a:xfrm>
          <a:prstGeom prst="round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Validazione del </a:t>
            </a:r>
            <a:r>
              <a:rPr lang="it-IT" sz="1200" dirty="0" err="1">
                <a:latin typeface="Ubuntu" panose="020B0504030602030204" pitchFamily="34" charset="0"/>
              </a:rPr>
              <a:t>CpI</a:t>
            </a:r>
            <a:r>
              <a:rPr lang="it-IT" sz="1200" baseline="30000" dirty="0">
                <a:latin typeface="Ubuntu" panose="020B0504030602030204" pitchFamily="34" charset="0"/>
              </a:rPr>
              <a:t>*</a:t>
            </a:r>
          </a:p>
        </p:txBody>
      </p:sp>
      <p:sp>
        <p:nvSpPr>
          <p:cNvPr id="17" name="Rettangolo con angoli arrotondati 16">
            <a:extLst>
              <a:ext uri="{FF2B5EF4-FFF2-40B4-BE49-F238E27FC236}">
                <a16:creationId xmlns:a16="http://schemas.microsoft.com/office/drawing/2014/main" id="{9DBDAA20-E318-B4E9-1E27-0DFA78F57CE0}"/>
              </a:ext>
            </a:extLst>
          </p:cNvPr>
          <p:cNvSpPr/>
          <p:nvPr/>
        </p:nvSpPr>
        <p:spPr>
          <a:xfrm>
            <a:off x="4069630" y="4468783"/>
            <a:ext cx="1223457" cy="1070857"/>
          </a:xfrm>
          <a:prstGeom prst="roundRect">
            <a:avLst/>
          </a:prstGeom>
          <a:solidFill>
            <a:srgbClr val="EC3C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Profilo aziendale</a:t>
            </a:r>
          </a:p>
        </p:txBody>
      </p:sp>
      <p:sp>
        <p:nvSpPr>
          <p:cNvPr id="18" name="Freccia a destra 17">
            <a:extLst>
              <a:ext uri="{FF2B5EF4-FFF2-40B4-BE49-F238E27FC236}">
                <a16:creationId xmlns:a16="http://schemas.microsoft.com/office/drawing/2014/main" id="{4C47AC1B-BD1E-73B1-3312-660AB6B7D970}"/>
              </a:ext>
            </a:extLst>
          </p:cNvPr>
          <p:cNvSpPr/>
          <p:nvPr/>
        </p:nvSpPr>
        <p:spPr>
          <a:xfrm>
            <a:off x="1310640" y="5314173"/>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B0EA3A94-7269-83B8-5AC6-4B0F5A3256B5}"/>
              </a:ext>
            </a:extLst>
          </p:cNvPr>
          <p:cNvSpPr/>
          <p:nvPr/>
        </p:nvSpPr>
        <p:spPr>
          <a:xfrm>
            <a:off x="2979831" y="5314173"/>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EA849B36-4C7F-53BF-4339-1F95EFE3F0F5}"/>
              </a:ext>
            </a:extLst>
          </p:cNvPr>
          <p:cNvSpPr/>
          <p:nvPr/>
        </p:nvSpPr>
        <p:spPr>
          <a:xfrm>
            <a:off x="6231170" y="5298155"/>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51F83A4F-9945-474A-7CF3-FB7DAF960B9F}"/>
              </a:ext>
            </a:extLst>
          </p:cNvPr>
          <p:cNvSpPr/>
          <p:nvPr/>
        </p:nvSpPr>
        <p:spPr>
          <a:xfrm>
            <a:off x="8867711" y="1505137"/>
            <a:ext cx="1160205" cy="1070857"/>
          </a:xfrm>
          <a:prstGeom prst="roundRect">
            <a:avLst/>
          </a:prstGeom>
          <a:solidFill>
            <a:srgbClr val="EF47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Colloquio interattivo </a:t>
            </a:r>
          </a:p>
          <a:p>
            <a:pPr algn="ctr"/>
            <a:r>
              <a:rPr lang="it-IT" sz="1200" dirty="0">
                <a:latin typeface="Ubuntu" panose="020B0504030602030204" pitchFamily="34" charset="0"/>
              </a:rPr>
              <a:t>con IA</a:t>
            </a:r>
          </a:p>
        </p:txBody>
      </p:sp>
      <p:sp>
        <p:nvSpPr>
          <p:cNvPr id="22" name="Freccia a destra 21">
            <a:extLst>
              <a:ext uri="{FF2B5EF4-FFF2-40B4-BE49-F238E27FC236}">
                <a16:creationId xmlns:a16="http://schemas.microsoft.com/office/drawing/2014/main" id="{1D9E0886-C75C-BDEA-A1AD-6B4AF053924D}"/>
              </a:ext>
            </a:extLst>
          </p:cNvPr>
          <p:cNvSpPr/>
          <p:nvPr/>
        </p:nvSpPr>
        <p:spPr>
          <a:xfrm rot="5400000">
            <a:off x="9275094" y="2678562"/>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23" name="Rettangolo con angoli arrotondati 22">
            <a:extLst>
              <a:ext uri="{FF2B5EF4-FFF2-40B4-BE49-F238E27FC236}">
                <a16:creationId xmlns:a16="http://schemas.microsoft.com/office/drawing/2014/main" id="{9284264C-9796-0D8B-4EA6-1F8F19C4415D}"/>
              </a:ext>
            </a:extLst>
          </p:cNvPr>
          <p:cNvSpPr/>
          <p:nvPr/>
        </p:nvSpPr>
        <p:spPr>
          <a:xfrm>
            <a:off x="8212421" y="3106250"/>
            <a:ext cx="1256694" cy="1070857"/>
          </a:xfrm>
          <a:prstGeom prst="roundRect">
            <a:avLst/>
          </a:prstGeom>
          <a:solidFill>
            <a:srgbClr val="E85C1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Definizione dei fabbisogni professionali</a:t>
            </a:r>
          </a:p>
        </p:txBody>
      </p:sp>
      <p:sp>
        <p:nvSpPr>
          <p:cNvPr id="24" name="Rettangolo con angoli arrotondati 23">
            <a:extLst>
              <a:ext uri="{FF2B5EF4-FFF2-40B4-BE49-F238E27FC236}">
                <a16:creationId xmlns:a16="http://schemas.microsoft.com/office/drawing/2014/main" id="{BBA9A404-CF41-1C01-02D9-253F92AAA8C8}"/>
              </a:ext>
            </a:extLst>
          </p:cNvPr>
          <p:cNvSpPr/>
          <p:nvPr/>
        </p:nvSpPr>
        <p:spPr>
          <a:xfrm>
            <a:off x="8148320" y="3042791"/>
            <a:ext cx="2580640" cy="1238247"/>
          </a:xfrm>
          <a:prstGeom prst="round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3C5E55EB-3DBF-0E5B-0129-1C693E693093}"/>
              </a:ext>
            </a:extLst>
          </p:cNvPr>
          <p:cNvSpPr/>
          <p:nvPr/>
        </p:nvSpPr>
        <p:spPr>
          <a:xfrm>
            <a:off x="9530075" y="3106250"/>
            <a:ext cx="1160205" cy="1070857"/>
          </a:xfrm>
          <a:prstGeom prst="round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Supporto </a:t>
            </a:r>
            <a:r>
              <a:rPr lang="it-IT" sz="1200" dirty="0" err="1">
                <a:latin typeface="Ubuntu" panose="020B0504030602030204" pitchFamily="34" charset="0"/>
              </a:rPr>
              <a:t>CpI</a:t>
            </a:r>
            <a:r>
              <a:rPr lang="it-IT" sz="1200" baseline="30000" dirty="0">
                <a:latin typeface="Ubuntu" panose="020B0504030602030204" pitchFamily="34" charset="0"/>
              </a:rPr>
              <a:t>*</a:t>
            </a:r>
          </a:p>
        </p:txBody>
      </p:sp>
      <p:sp>
        <p:nvSpPr>
          <p:cNvPr id="26" name="Freccia a destra 25">
            <a:extLst>
              <a:ext uri="{FF2B5EF4-FFF2-40B4-BE49-F238E27FC236}">
                <a16:creationId xmlns:a16="http://schemas.microsoft.com/office/drawing/2014/main" id="{8945C7E0-F280-6FE2-14FD-3915D09DC01B}"/>
              </a:ext>
            </a:extLst>
          </p:cNvPr>
          <p:cNvSpPr/>
          <p:nvPr/>
        </p:nvSpPr>
        <p:spPr>
          <a:xfrm rot="5400000">
            <a:off x="9275094" y="4345004"/>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27" name="Rettangolo con angoli arrotondati 26">
            <a:extLst>
              <a:ext uri="{FF2B5EF4-FFF2-40B4-BE49-F238E27FC236}">
                <a16:creationId xmlns:a16="http://schemas.microsoft.com/office/drawing/2014/main" id="{4B4B672E-94D9-509E-CB90-7E2C3C527ADC}"/>
              </a:ext>
            </a:extLst>
          </p:cNvPr>
          <p:cNvSpPr/>
          <p:nvPr/>
        </p:nvSpPr>
        <p:spPr>
          <a:xfrm>
            <a:off x="6679410" y="4698742"/>
            <a:ext cx="5156990" cy="1639077"/>
          </a:xfrm>
          <a:prstGeom prst="roundRect">
            <a:avLst/>
          </a:prstGeom>
          <a:solidFill>
            <a:srgbClr val="2E75B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tIns="0" rIns="90000" bIns="0" rtlCol="0" anchor="t" anchorCtr="0"/>
          <a:lstStyle/>
          <a:p>
            <a:pPr algn="ctr"/>
            <a:r>
              <a:rPr lang="it-IT" sz="1200" b="1" cap="small" dirty="0">
                <a:latin typeface="Ubuntu" panose="020B0504030602030204" pitchFamily="34" charset="0"/>
              </a:rPr>
              <a:t>Profilo e fabbisogni professionali pubblicati</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Profilo pubblicato ed accessibile sulla base della volontà dell’impresa stessa;</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Aggiornamento automatico dei fabbisogni (con </a:t>
            </a:r>
            <a:r>
              <a:rPr lang="it-IT" sz="1200" dirty="0" err="1">
                <a:solidFill>
                  <a:schemeClr val="bg1"/>
                </a:solidFill>
                <a:latin typeface="Ubuntu" panose="020B0504030602030204" pitchFamily="34" charset="0"/>
              </a:rPr>
              <a:t>alert</a:t>
            </a:r>
            <a:r>
              <a:rPr lang="it-IT" sz="1200" dirty="0">
                <a:solidFill>
                  <a:schemeClr val="bg1"/>
                </a:solidFill>
                <a:latin typeface="Ubuntu" panose="020B0504030602030204" pitchFamily="34" charset="0"/>
              </a:rPr>
              <a:t>) in base ai cambiamenti del mercato del lavoro;</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Verifica del posizionamento dell’impresa rispetto a realtà simili;</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Proposta automatica di potenziali candidati da contattare.</a:t>
            </a:r>
            <a:endParaRPr lang="it-IT" sz="1200" dirty="0">
              <a:latin typeface="Ubuntu" panose="020B0504030602030204" pitchFamily="34" charset="0"/>
            </a:endParaRPr>
          </a:p>
        </p:txBody>
      </p:sp>
      <p:sp>
        <p:nvSpPr>
          <p:cNvPr id="29" name="CasellaDiTesto 28">
            <a:extLst>
              <a:ext uri="{FF2B5EF4-FFF2-40B4-BE49-F238E27FC236}">
                <a16:creationId xmlns:a16="http://schemas.microsoft.com/office/drawing/2014/main" id="{DC809FA2-A603-ACB2-4A3B-30847AFBA3A7}"/>
              </a:ext>
            </a:extLst>
          </p:cNvPr>
          <p:cNvSpPr txBox="1"/>
          <p:nvPr/>
        </p:nvSpPr>
        <p:spPr>
          <a:xfrm>
            <a:off x="6679410" y="6374816"/>
            <a:ext cx="1642804" cy="483184"/>
          </a:xfrm>
          <a:prstGeom prst="rect">
            <a:avLst/>
          </a:prstGeom>
          <a:noFill/>
        </p:spPr>
        <p:txBody>
          <a:bodyPr wrap="square" rtlCol="0">
            <a:noAutofit/>
          </a:bodyPr>
          <a:lstStyle/>
          <a:p>
            <a:pPr algn="just">
              <a:lnSpc>
                <a:spcPts val="1700"/>
              </a:lnSpc>
            </a:pPr>
            <a:r>
              <a:rPr lang="it-IT" sz="800" dirty="0">
                <a:latin typeface="Ubuntu" panose="020B0504030602030204" pitchFamily="34" charset="0"/>
              </a:rPr>
              <a:t>* Non obbligatorio</a:t>
            </a:r>
          </a:p>
          <a:p>
            <a:pPr lvl="2" algn="just"/>
            <a:endParaRPr lang="it-IT" sz="8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sp>
        <p:nvSpPr>
          <p:cNvPr id="30" name="CasellaDiTesto 29">
            <a:extLst>
              <a:ext uri="{FF2B5EF4-FFF2-40B4-BE49-F238E27FC236}">
                <a16:creationId xmlns:a16="http://schemas.microsoft.com/office/drawing/2014/main" id="{74B86492-5246-0885-4481-CEAC200E8ED1}"/>
              </a:ext>
            </a:extLst>
          </p:cNvPr>
          <p:cNvSpPr txBox="1"/>
          <p:nvPr/>
        </p:nvSpPr>
        <p:spPr>
          <a:xfrm>
            <a:off x="88652" y="4314524"/>
            <a:ext cx="2817107" cy="483184"/>
          </a:xfrm>
          <a:prstGeom prst="rect">
            <a:avLst/>
          </a:prstGeom>
          <a:noFill/>
        </p:spPr>
        <p:txBody>
          <a:bodyPr wrap="square" rtlCol="0">
            <a:noAutofit/>
          </a:bodyPr>
          <a:lstStyle/>
          <a:p>
            <a:pPr algn="just">
              <a:lnSpc>
                <a:spcPts val="1700"/>
              </a:lnSpc>
            </a:pPr>
            <a:r>
              <a:rPr lang="it-IT" sz="1200" b="1" u="sng" dirty="0">
                <a:latin typeface="Ubuntu" panose="020B0504030602030204" pitchFamily="34" charset="0"/>
              </a:rPr>
              <a:t>Costruzione profilo aziendale</a:t>
            </a:r>
          </a:p>
          <a:p>
            <a:pPr lvl="2" algn="just"/>
            <a:endParaRPr lang="it-IT" sz="1200" b="1" u="sng" dirty="0">
              <a:solidFill>
                <a:schemeClr val="tx1"/>
              </a:solidFill>
              <a:latin typeface="Ubuntu" panose="020B0504030602030204" pitchFamily="34" charset="0"/>
            </a:endParaRPr>
          </a:p>
          <a:p>
            <a:pPr algn="just">
              <a:lnSpc>
                <a:spcPts val="1700"/>
              </a:lnSpc>
            </a:pPr>
            <a:endParaRPr lang="it-IT" sz="1200" b="1" u="sng" dirty="0">
              <a:latin typeface="Ubuntu" panose="020B0504030602030204" pitchFamily="34" charset="0"/>
            </a:endParaRPr>
          </a:p>
          <a:p>
            <a:pPr algn="just">
              <a:lnSpc>
                <a:spcPts val="1700"/>
              </a:lnSpc>
            </a:pPr>
            <a:endParaRPr lang="it-IT" sz="1200" b="1" u="sng" dirty="0">
              <a:latin typeface="Ubuntu" panose="020B0504030602030204" pitchFamily="34" charset="0"/>
            </a:endParaRPr>
          </a:p>
        </p:txBody>
      </p:sp>
      <p:sp>
        <p:nvSpPr>
          <p:cNvPr id="31" name="CasellaDiTesto 30">
            <a:extLst>
              <a:ext uri="{FF2B5EF4-FFF2-40B4-BE49-F238E27FC236}">
                <a16:creationId xmlns:a16="http://schemas.microsoft.com/office/drawing/2014/main" id="{D5647ED6-1910-ED3A-F418-FE467F44F3DB}"/>
              </a:ext>
            </a:extLst>
          </p:cNvPr>
          <p:cNvSpPr txBox="1"/>
          <p:nvPr/>
        </p:nvSpPr>
        <p:spPr>
          <a:xfrm rot="5400000">
            <a:off x="10110846" y="2743229"/>
            <a:ext cx="2967924" cy="483184"/>
          </a:xfrm>
          <a:prstGeom prst="rect">
            <a:avLst/>
          </a:prstGeom>
          <a:noFill/>
        </p:spPr>
        <p:txBody>
          <a:bodyPr wrap="square" rtlCol="0">
            <a:noAutofit/>
          </a:bodyPr>
          <a:lstStyle/>
          <a:p>
            <a:pPr algn="just">
              <a:lnSpc>
                <a:spcPts val="1700"/>
              </a:lnSpc>
            </a:pPr>
            <a:r>
              <a:rPr lang="it-IT" sz="1200" b="1" u="sng" dirty="0">
                <a:latin typeface="Ubuntu" panose="020B0504030602030204" pitchFamily="34" charset="0"/>
              </a:rPr>
              <a:t>Rilevazione </a:t>
            </a:r>
            <a:r>
              <a:rPr lang="it-IT" sz="1200" b="1" u="sng" dirty="0" err="1">
                <a:latin typeface="Ubuntu" panose="020B0504030602030204" pitchFamily="34" charset="0"/>
              </a:rPr>
              <a:t>fabbisgoni</a:t>
            </a:r>
            <a:r>
              <a:rPr lang="it-IT" sz="1200" b="1" u="sng" dirty="0">
                <a:latin typeface="Ubuntu" panose="020B0504030602030204" pitchFamily="34" charset="0"/>
              </a:rPr>
              <a:t> professionali</a:t>
            </a:r>
          </a:p>
          <a:p>
            <a:pPr lvl="2" algn="just"/>
            <a:endParaRPr lang="it-IT" sz="1200" b="1" u="sng" dirty="0">
              <a:solidFill>
                <a:schemeClr val="tx1"/>
              </a:solidFill>
              <a:latin typeface="Ubuntu" panose="020B0504030602030204" pitchFamily="34" charset="0"/>
            </a:endParaRPr>
          </a:p>
          <a:p>
            <a:pPr algn="just">
              <a:lnSpc>
                <a:spcPts val="1700"/>
              </a:lnSpc>
            </a:pPr>
            <a:endParaRPr lang="it-IT" sz="1200" b="1" u="sng" dirty="0">
              <a:latin typeface="Ubuntu" panose="020B0504030602030204" pitchFamily="34" charset="0"/>
            </a:endParaRPr>
          </a:p>
          <a:p>
            <a:pPr algn="just">
              <a:lnSpc>
                <a:spcPts val="1700"/>
              </a:lnSpc>
            </a:pPr>
            <a:endParaRPr lang="it-IT" sz="1200" b="1" u="sng" dirty="0">
              <a:latin typeface="Ubuntu" panose="020B0504030602030204" pitchFamily="34" charset="0"/>
            </a:endParaRPr>
          </a:p>
        </p:txBody>
      </p:sp>
    </p:spTree>
    <p:extLst>
      <p:ext uri="{BB962C8B-B14F-4D97-AF65-F5344CB8AC3E}">
        <p14:creationId xmlns:p14="http://schemas.microsoft.com/office/powerpoint/2010/main" val="170327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EA520103-C796-15A4-5EF7-F0C2092B80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7FFDB6D-8E50-C96F-0083-F9A777DEA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6" name="Rettangolo 5">
            <a:extLst>
              <a:ext uri="{FF2B5EF4-FFF2-40B4-BE49-F238E27FC236}">
                <a16:creationId xmlns:a16="http://schemas.microsoft.com/office/drawing/2014/main" id="{F5C69C85-B7BD-D1C9-74F3-5852B5B67BD4}"/>
              </a:ext>
            </a:extLst>
          </p:cNvPr>
          <p:cNvSpPr/>
          <p:nvPr/>
        </p:nvSpPr>
        <p:spPr>
          <a:xfrm>
            <a:off x="971549" y="1325552"/>
            <a:ext cx="11220451" cy="45719"/>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8F87C66-CE7A-877E-EB43-70E2B478DF03}"/>
              </a:ext>
            </a:extLst>
          </p:cNvPr>
          <p:cNvSpPr txBox="1"/>
          <p:nvPr/>
        </p:nvSpPr>
        <p:spPr>
          <a:xfrm>
            <a:off x="971549" y="626388"/>
            <a:ext cx="7896714" cy="707886"/>
          </a:xfrm>
          <a:prstGeom prst="rect">
            <a:avLst/>
          </a:prstGeom>
          <a:noFill/>
        </p:spPr>
        <p:txBody>
          <a:bodyPr wrap="none" rtlCol="0">
            <a:spAutoFit/>
          </a:bodyPr>
          <a:lstStyle/>
          <a:p>
            <a:r>
              <a:rPr lang="it-IT" sz="4000" cap="all" dirty="0">
                <a:latin typeface="Ubuntu" panose="020B0504030602030204" pitchFamily="34" charset="0"/>
              </a:rPr>
              <a:t>Incontro domanda-offerta</a:t>
            </a:r>
            <a:endParaRPr lang="it-IT" cap="all" dirty="0">
              <a:latin typeface="Ubuntu" panose="020B0504030602030204" pitchFamily="34" charset="0"/>
            </a:endParaRPr>
          </a:p>
        </p:txBody>
      </p:sp>
      <p:sp>
        <p:nvSpPr>
          <p:cNvPr id="7" name="CasellaDiTesto 6">
            <a:extLst>
              <a:ext uri="{FF2B5EF4-FFF2-40B4-BE49-F238E27FC236}">
                <a16:creationId xmlns:a16="http://schemas.microsoft.com/office/drawing/2014/main" id="{7887F6A9-4289-3730-D1B1-CB89BEB76641}"/>
              </a:ext>
            </a:extLst>
          </p:cNvPr>
          <p:cNvSpPr txBox="1"/>
          <p:nvPr/>
        </p:nvSpPr>
        <p:spPr>
          <a:xfrm>
            <a:off x="114300" y="1606300"/>
            <a:ext cx="6851723" cy="5028180"/>
          </a:xfrm>
          <a:prstGeom prst="rect">
            <a:avLst/>
          </a:prstGeom>
          <a:noFill/>
        </p:spPr>
        <p:txBody>
          <a:bodyPr wrap="square" rtlCol="0">
            <a:noAutofit/>
          </a:bodyPr>
          <a:lstStyle/>
          <a:p>
            <a:pPr algn="just">
              <a:lnSpc>
                <a:spcPts val="1700"/>
              </a:lnSpc>
            </a:pPr>
            <a:r>
              <a:rPr lang="it-IT" sz="1200" b="1" dirty="0">
                <a:latin typeface="Ubuntu" panose="020B0504030602030204" pitchFamily="34" charset="0"/>
              </a:rPr>
              <a:t>InWeaved</a:t>
            </a:r>
            <a:r>
              <a:rPr lang="it-IT" sz="1200" dirty="0">
                <a:latin typeface="Ubuntu" panose="020B0504030602030204" pitchFamily="34" charset="0"/>
              </a:rPr>
              <a:t> consente alle imprese di accedere a servizi avanzati di definizione delle proprie offerte di lavoro, con verifica tramite AI dell’adeguatezza della proposta rispetto al mercato del lavoro ed alle sue caratteristiche locali.</a:t>
            </a:r>
          </a:p>
          <a:p>
            <a:pPr algn="just">
              <a:lnSpc>
                <a:spcPts val="1700"/>
              </a:lnSpc>
            </a:pPr>
            <a:r>
              <a:rPr lang="it-IT" sz="1200" dirty="0">
                <a:latin typeface="Ubuntu" panose="020B0504030602030204" pitchFamily="34" charset="0"/>
              </a:rPr>
              <a:t>L’interoperabilità verso Google Jobs consente inoltre la pubblicazione dell’offerta di lavoro anche su altri canali per amplificare la possibilità di matching.</a:t>
            </a:r>
          </a:p>
          <a:p>
            <a:pPr algn="just">
              <a:lnSpc>
                <a:spcPts val="1700"/>
              </a:lnSpc>
            </a:pPr>
            <a:endParaRPr lang="it-IT" sz="1200" dirty="0">
              <a:latin typeface="Ubuntu" panose="020B0504030602030204" pitchFamily="34" charset="0"/>
            </a:endParaRPr>
          </a:p>
          <a:p>
            <a:pPr algn="just">
              <a:lnSpc>
                <a:spcPts val="1700"/>
              </a:lnSpc>
            </a:pPr>
            <a:r>
              <a:rPr lang="it-IT" sz="1200" dirty="0">
                <a:latin typeface="Ubuntu" panose="020B0504030602030204" pitchFamily="34" charset="0"/>
              </a:rPr>
              <a:t>			</a:t>
            </a:r>
          </a:p>
          <a:p>
            <a:pPr algn="just">
              <a:lnSpc>
                <a:spcPts val="1700"/>
              </a:lnSpc>
            </a:pPr>
            <a:endParaRPr lang="it-IT" sz="1200" dirty="0">
              <a:latin typeface="Ubuntu" panose="020B0504030602030204" pitchFamily="34" charset="0"/>
            </a:endParaRPr>
          </a:p>
          <a:p>
            <a:pPr algn="just">
              <a:lnSpc>
                <a:spcPts val="1700"/>
              </a:lnSpc>
            </a:pPr>
            <a:r>
              <a:rPr lang="it-IT" sz="1200" dirty="0">
                <a:latin typeface="Ubuntu" panose="020B0504030602030204" pitchFamily="34" charset="0"/>
              </a:rPr>
              <a:t>Il sistema di AI, in base al profilo dell’impresa ed alla rilevazione dei fabbisogni professionali supporta l’impresa nella </a:t>
            </a:r>
            <a:r>
              <a:rPr lang="it-IT" sz="1200" b="1" dirty="0">
                <a:latin typeface="Ubuntu" panose="020B0504030602030204" pitchFamily="34" charset="0"/>
              </a:rPr>
              <a:t>scrittura di un’offerta di lavoro</a:t>
            </a:r>
            <a:r>
              <a:rPr lang="it-IT" sz="1200" dirty="0">
                <a:latin typeface="Ubuntu" panose="020B0504030602030204" pitchFamily="34" charset="0"/>
              </a:rPr>
              <a:t> che amplifichi le possibilità di matching ed </a:t>
            </a:r>
            <a:r>
              <a:rPr lang="it-IT" sz="1200" b="1" dirty="0">
                <a:latin typeface="Ubuntu" panose="020B0504030602030204" pitchFamily="34" charset="0"/>
              </a:rPr>
              <a:t>allineata</a:t>
            </a:r>
            <a:r>
              <a:rPr lang="it-IT" sz="1200" dirty="0">
                <a:latin typeface="Ubuntu" panose="020B0504030602030204" pitchFamily="34" charset="0"/>
              </a:rPr>
              <a:t> con le caratteristiche del mercato del lavoro per le posizioni ricercate. </a:t>
            </a:r>
          </a:p>
          <a:p>
            <a:pPr algn="just">
              <a:lnSpc>
                <a:spcPts val="1700"/>
              </a:lnSpc>
            </a:pPr>
            <a:r>
              <a:rPr lang="it-IT" sz="1200" dirty="0">
                <a:latin typeface="Ubuntu" panose="020B0504030602030204" pitchFamily="34" charset="0"/>
              </a:rPr>
              <a:t>L’impresa potrà:</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Pubblicare e gestire </a:t>
            </a:r>
            <a:r>
              <a:rPr lang="it-IT" sz="1200" b="1" dirty="0">
                <a:latin typeface="Ubuntu" panose="020B0504030602030204" pitchFamily="34" charset="0"/>
              </a:rPr>
              <a:t>offerte</a:t>
            </a:r>
            <a:r>
              <a:rPr lang="it-IT" sz="1200" dirty="0">
                <a:latin typeface="Ubuntu" panose="020B0504030602030204" pitchFamily="34" charset="0"/>
              </a:rPr>
              <a:t> maggiormente allineate a:</a:t>
            </a:r>
          </a:p>
          <a:p>
            <a:pPr marL="1085850" lvl="2" indent="-171450" algn="just">
              <a:lnSpc>
                <a:spcPts val="1700"/>
              </a:lnSpc>
              <a:buClr>
                <a:srgbClr val="E85C1A"/>
              </a:buClr>
              <a:buFont typeface="Arial" panose="020B0604020202020204" pitchFamily="34" charset="0"/>
              <a:buChar char="•"/>
            </a:pPr>
            <a:r>
              <a:rPr lang="it-IT" sz="1200" dirty="0">
                <a:latin typeface="Ubuntu" panose="020B0504030602030204" pitchFamily="34" charset="0"/>
              </a:rPr>
              <a:t>Effettive necessità immediate di personale;</a:t>
            </a:r>
          </a:p>
          <a:p>
            <a:pPr marL="1085850" lvl="2" indent="-171450" algn="just">
              <a:lnSpc>
                <a:spcPts val="1700"/>
              </a:lnSpc>
              <a:buClr>
                <a:srgbClr val="E85C1A"/>
              </a:buClr>
              <a:buFont typeface="Arial" panose="020B0604020202020204" pitchFamily="34" charset="0"/>
              <a:buChar char="•"/>
            </a:pPr>
            <a:r>
              <a:rPr lang="it-IT" sz="1200" dirty="0">
                <a:latin typeface="Ubuntu" panose="020B0504030602030204" pitchFamily="34" charset="0"/>
              </a:rPr>
              <a:t>Strategie di sviluppo pianificate nel tempo.</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I </a:t>
            </a:r>
            <a:r>
              <a:rPr lang="it-IT" sz="1200" b="1" dirty="0">
                <a:latin typeface="Ubuntu" panose="020B0504030602030204" pitchFamily="34" charset="0"/>
              </a:rPr>
              <a:t>cittadini</a:t>
            </a:r>
            <a:r>
              <a:rPr lang="it-IT" sz="1200" dirty="0">
                <a:latin typeface="Ubuntu" panose="020B0504030602030204" pitchFamily="34" charset="0"/>
              </a:rPr>
              <a:t> (anonimizzati) che potrebbero essere interessati a ricevere un’offerta.</a:t>
            </a:r>
          </a:p>
          <a:p>
            <a:pPr marL="628650" lvl="1" indent="-171450" algn="just">
              <a:lnSpc>
                <a:spcPts val="1700"/>
              </a:lnSpc>
              <a:buClr>
                <a:srgbClr val="E85C1A"/>
              </a:buClr>
              <a:buFont typeface="Wingdings" panose="05000000000000000000" pitchFamily="2" charset="2"/>
              <a:buChar char="Ø"/>
            </a:pPr>
            <a:endParaRPr lang="it-IT" sz="1200" dirty="0">
              <a:latin typeface="Ubuntu" panose="020B0504030602030204" pitchFamily="34" charset="0"/>
            </a:endParaRPr>
          </a:p>
          <a:p>
            <a:pPr algn="just">
              <a:lnSpc>
                <a:spcPts val="1700"/>
              </a:lnSpc>
              <a:buClr>
                <a:srgbClr val="E85C1A"/>
              </a:buClr>
            </a:pPr>
            <a:r>
              <a:rPr lang="it-IT" sz="1200" dirty="0">
                <a:latin typeface="Ubuntu" panose="020B0504030602030204" pitchFamily="34" charset="0"/>
              </a:rPr>
              <a:t>Inoltre, attraverso InWeaved, l’impresa potrà:</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Definire le </a:t>
            </a:r>
            <a:r>
              <a:rPr lang="it-IT" sz="1200" b="1" dirty="0">
                <a:latin typeface="Ubuntu" panose="020B0504030602030204" pitchFamily="34" charset="0"/>
              </a:rPr>
              <a:t>richieste </a:t>
            </a:r>
            <a:r>
              <a:rPr lang="it-IT" sz="1200" b="1" dirty="0" err="1">
                <a:latin typeface="Ubuntu" panose="020B0504030602030204" pitchFamily="34" charset="0"/>
              </a:rPr>
              <a:t>pre</a:t>
            </a:r>
            <a:r>
              <a:rPr lang="it-IT" sz="1200" b="1" dirty="0">
                <a:latin typeface="Ubuntu" panose="020B0504030602030204" pitchFamily="34" charset="0"/>
              </a:rPr>
              <a:t>-colloquio </a:t>
            </a:r>
            <a:r>
              <a:rPr lang="it-IT" sz="1200" dirty="0">
                <a:latin typeface="Ubuntu" panose="020B0504030602030204" pitchFamily="34" charset="0"/>
              </a:rPr>
              <a:t>cui il potenziale candidato dovrà rispondere;</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Richiedere la </a:t>
            </a:r>
            <a:r>
              <a:rPr lang="it-IT" sz="1200" b="1" dirty="0">
                <a:latin typeface="Ubuntu" panose="020B0504030602030204" pitchFamily="34" charset="0"/>
              </a:rPr>
              <a:t>mediazione </a:t>
            </a:r>
            <a:r>
              <a:rPr lang="it-IT" sz="1200" dirty="0">
                <a:latin typeface="Ubuntu" panose="020B0504030602030204" pitchFamily="34" charset="0"/>
              </a:rPr>
              <a:t>del </a:t>
            </a:r>
            <a:r>
              <a:rPr lang="it-IT" sz="1200" dirty="0" err="1">
                <a:latin typeface="Ubuntu" panose="020B0504030602030204" pitchFamily="34" charset="0"/>
              </a:rPr>
              <a:t>CpI</a:t>
            </a:r>
            <a:r>
              <a:rPr lang="it-IT" sz="1200" dirty="0">
                <a:latin typeface="Ubuntu" panose="020B0504030602030204" pitchFamily="34" charset="0"/>
              </a:rPr>
              <a:t> nel processo di </a:t>
            </a:r>
            <a:r>
              <a:rPr lang="it-IT" sz="1200" b="1" dirty="0">
                <a:latin typeface="Ubuntu" panose="020B0504030602030204" pitchFamily="34" charset="0"/>
              </a:rPr>
              <a:t>selezione del personale</a:t>
            </a:r>
            <a:r>
              <a:rPr lang="it-IT" sz="1200" dirty="0">
                <a:latin typeface="Ubuntu" panose="020B0504030602030204" pitchFamily="34" charset="0"/>
              </a:rPr>
              <a:t>;</a:t>
            </a:r>
          </a:p>
          <a:p>
            <a:pPr marL="628650" lvl="1" indent="-171450" algn="just">
              <a:lnSpc>
                <a:spcPts val="1700"/>
              </a:lnSpc>
              <a:buClr>
                <a:srgbClr val="E85C1A"/>
              </a:buClr>
              <a:buFont typeface="Wingdings" panose="05000000000000000000" pitchFamily="2" charset="2"/>
              <a:buChar char="Ø"/>
            </a:pPr>
            <a:r>
              <a:rPr lang="it-IT" sz="1200" b="1" dirty="0">
                <a:latin typeface="Ubuntu" panose="020B0504030602030204" pitchFamily="34" charset="0"/>
              </a:rPr>
              <a:t>Partecipare ad eventi virtuali </a:t>
            </a:r>
            <a:r>
              <a:rPr lang="it-IT" sz="1200" dirty="0">
                <a:latin typeface="Ubuntu" panose="020B0504030602030204" pitchFamily="34" charset="0"/>
              </a:rPr>
              <a:t>di job fair dove presentare la propria azienda, i propri fabbisogni ed effettuare incontri </a:t>
            </a:r>
            <a:r>
              <a:rPr lang="it-IT" sz="1200" dirty="0" err="1">
                <a:latin typeface="Ubuntu" panose="020B0504030602030204" pitchFamily="34" charset="0"/>
              </a:rPr>
              <a:t>one-to-one</a:t>
            </a:r>
            <a:r>
              <a:rPr lang="it-IT" sz="1200" dirty="0">
                <a:latin typeface="Ubuntu" panose="020B0504030602030204" pitchFamily="34" charset="0"/>
              </a:rPr>
              <a:t> con i </a:t>
            </a:r>
            <a:r>
              <a:rPr lang="it-IT" sz="1200" dirty="0" err="1">
                <a:latin typeface="Ubuntu" panose="020B0504030602030204" pitchFamily="34" charset="0"/>
              </a:rPr>
              <a:t>CpI</a:t>
            </a:r>
            <a:r>
              <a:rPr lang="it-IT" sz="1200" dirty="0">
                <a:latin typeface="Ubuntu" panose="020B0504030602030204" pitchFamily="34" charset="0"/>
              </a:rPr>
              <a:t> o i cittadini partecipanti;</a:t>
            </a:r>
          </a:p>
          <a:p>
            <a:pPr marL="628650" lvl="1" indent="-171450" algn="just">
              <a:lnSpc>
                <a:spcPts val="1700"/>
              </a:lnSpc>
              <a:buClr>
                <a:srgbClr val="E85C1A"/>
              </a:buClr>
              <a:buFont typeface="Wingdings" panose="05000000000000000000" pitchFamily="2" charset="2"/>
              <a:buChar char="Ø"/>
            </a:pPr>
            <a:r>
              <a:rPr lang="it-IT" sz="1200" b="1" dirty="0">
                <a:latin typeface="Ubuntu" panose="020B0504030602030204" pitchFamily="34" charset="0"/>
              </a:rPr>
              <a:t>Rispondere</a:t>
            </a:r>
            <a:r>
              <a:rPr lang="it-IT" sz="1200" dirty="0">
                <a:latin typeface="Ubuntu" panose="020B0504030602030204" pitchFamily="34" charset="0"/>
              </a:rPr>
              <a:t> alle </a:t>
            </a:r>
            <a:r>
              <a:rPr lang="it-IT" sz="1200" b="1" dirty="0">
                <a:latin typeface="Ubuntu" panose="020B0504030602030204" pitchFamily="34" charset="0"/>
              </a:rPr>
              <a:t>richieste di contatto </a:t>
            </a:r>
            <a:r>
              <a:rPr lang="it-IT" sz="1200" dirty="0">
                <a:latin typeface="Ubuntu" panose="020B0504030602030204" pitchFamily="34" charset="0"/>
              </a:rPr>
              <a:t>diretto dei cittadini o dei </a:t>
            </a:r>
            <a:r>
              <a:rPr lang="it-IT" sz="1200" dirty="0" err="1">
                <a:latin typeface="Ubuntu" panose="020B0504030602030204" pitchFamily="34" charset="0"/>
              </a:rPr>
              <a:t>CpI</a:t>
            </a:r>
            <a:r>
              <a:rPr lang="it-IT" sz="1200" dirty="0">
                <a:latin typeface="Ubuntu" panose="020B0504030602030204" pitchFamily="34" charset="0"/>
              </a:rPr>
              <a:t>.</a:t>
            </a:r>
          </a:p>
          <a:p>
            <a:pPr algn="just">
              <a:lnSpc>
                <a:spcPts val="1700"/>
              </a:lnSpc>
              <a:buClr>
                <a:srgbClr val="E85C1A"/>
              </a:buClr>
            </a:pPr>
            <a:endParaRPr lang="it-IT" sz="1200" dirty="0">
              <a:latin typeface="Ubuntu" panose="020B0504030602030204" pitchFamily="34" charset="0"/>
            </a:endParaRPr>
          </a:p>
          <a:p>
            <a:pPr algn="just">
              <a:lnSpc>
                <a:spcPts val="1700"/>
              </a:lnSpc>
              <a:buClr>
                <a:srgbClr val="E85C1A"/>
              </a:buClr>
            </a:pPr>
            <a:endParaRPr lang="it-IT" sz="1200" dirty="0">
              <a:latin typeface="Ubuntu" panose="020B0504030602030204" pitchFamily="34" charset="0"/>
            </a:endParaRPr>
          </a:p>
          <a:p>
            <a:pPr lvl="7" algn="just">
              <a:lnSpc>
                <a:spcPts val="1700"/>
              </a:lnSpc>
              <a:buClr>
                <a:srgbClr val="EF471C"/>
              </a:buClr>
            </a:pPr>
            <a:endParaRPr lang="it-IT" sz="1200" dirty="0">
              <a:latin typeface="Ubuntu" panose="020B0504030602030204" pitchFamily="34" charset="0"/>
            </a:endParaRP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grpSp>
        <p:nvGrpSpPr>
          <p:cNvPr id="12" name="Gruppo 11">
            <a:extLst>
              <a:ext uri="{FF2B5EF4-FFF2-40B4-BE49-F238E27FC236}">
                <a16:creationId xmlns:a16="http://schemas.microsoft.com/office/drawing/2014/main" id="{F285F847-8871-803E-DBD0-4C3BC558E463}"/>
              </a:ext>
            </a:extLst>
          </p:cNvPr>
          <p:cNvGrpSpPr/>
          <p:nvPr/>
        </p:nvGrpSpPr>
        <p:grpSpPr>
          <a:xfrm>
            <a:off x="2253615" y="2748916"/>
            <a:ext cx="3557905" cy="786534"/>
            <a:chOff x="2253615" y="2748916"/>
            <a:chExt cx="3557905" cy="786534"/>
          </a:xfrm>
        </p:grpSpPr>
        <p:pic>
          <p:nvPicPr>
            <p:cNvPr id="9" name="Immagine 8">
              <a:extLst>
                <a:ext uri="{FF2B5EF4-FFF2-40B4-BE49-F238E27FC236}">
                  <a16:creationId xmlns:a16="http://schemas.microsoft.com/office/drawing/2014/main" id="{4AE35C41-AAB6-DCCE-E6CC-1CBC172AF97C}"/>
                </a:ext>
              </a:extLst>
            </p:cNvPr>
            <p:cNvPicPr>
              <a:picLocks noChangeAspect="1"/>
            </p:cNvPicPr>
            <p:nvPr/>
          </p:nvPicPr>
          <p:blipFill>
            <a:blip r:embed="rId4"/>
            <a:stretch>
              <a:fillRect/>
            </a:stretch>
          </p:blipFill>
          <p:spPr>
            <a:xfrm>
              <a:off x="2253615" y="2748916"/>
              <a:ext cx="2687683" cy="588643"/>
            </a:xfrm>
            <a:prstGeom prst="rect">
              <a:avLst/>
            </a:prstGeom>
          </p:spPr>
        </p:pic>
        <p:sp>
          <p:nvSpPr>
            <p:cNvPr id="11" name="CasellaDiTesto 10">
              <a:extLst>
                <a:ext uri="{FF2B5EF4-FFF2-40B4-BE49-F238E27FC236}">
                  <a16:creationId xmlns:a16="http://schemas.microsoft.com/office/drawing/2014/main" id="{61D12095-FAE3-B054-468B-15D85703E9EB}"/>
                </a:ext>
              </a:extLst>
            </p:cNvPr>
            <p:cNvSpPr txBox="1"/>
            <p:nvPr/>
          </p:nvSpPr>
          <p:spPr>
            <a:xfrm>
              <a:off x="3722850" y="3052266"/>
              <a:ext cx="2088670" cy="483184"/>
            </a:xfrm>
            <a:prstGeom prst="rect">
              <a:avLst/>
            </a:prstGeom>
            <a:noFill/>
          </p:spPr>
          <p:txBody>
            <a:bodyPr wrap="square" rtlCol="0">
              <a:noAutofit/>
            </a:bodyPr>
            <a:lstStyle/>
            <a:p>
              <a:pPr algn="just">
                <a:lnSpc>
                  <a:spcPts val="1700"/>
                </a:lnSpc>
              </a:pPr>
              <a:r>
                <a:rPr lang="it-IT" sz="800" dirty="0">
                  <a:latin typeface="Ubuntu" panose="020B0504030602030204" pitchFamily="34" charset="0"/>
                </a:rPr>
                <a:t>Raggiungi facilmente chi cerca lavoro</a:t>
              </a:r>
            </a:p>
            <a:p>
              <a:pPr lvl="2" algn="just"/>
              <a:endParaRPr lang="it-IT" sz="8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grpSp>
      <p:pic>
        <p:nvPicPr>
          <p:cNvPr id="5122" name="Picture 2" descr="Enterprise Recruitment Software Solutions | Vervoe">
            <a:extLst>
              <a:ext uri="{FF2B5EF4-FFF2-40B4-BE49-F238E27FC236}">
                <a16:creationId xmlns:a16="http://schemas.microsoft.com/office/drawing/2014/main" id="{EF049356-6E98-D368-37B4-A9BB76F5D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023" y="1947547"/>
            <a:ext cx="5458460" cy="386820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78E3DA7F-24CC-9CDF-05A2-B7B07EB50995}"/>
              </a:ext>
            </a:extLst>
          </p:cNvPr>
          <p:cNvSpPr txBox="1"/>
          <p:nvPr/>
        </p:nvSpPr>
        <p:spPr>
          <a:xfrm>
            <a:off x="8283320" y="4249135"/>
            <a:ext cx="923518" cy="272709"/>
          </a:xfrm>
          <a:prstGeom prst="rect">
            <a:avLst/>
          </a:prstGeom>
          <a:solidFill>
            <a:srgbClr val="FFFFFF"/>
          </a:solidFill>
        </p:spPr>
        <p:txBody>
          <a:bodyPr wrap="square" lIns="0" rtlCol="0">
            <a:noAutofit/>
          </a:bodyPr>
          <a:lstStyle/>
          <a:p>
            <a:pPr algn="just"/>
            <a:r>
              <a:rPr lang="it-IT" sz="600" b="1" dirty="0">
                <a:latin typeface="Ubuntu" panose="020B0504030602030204" pitchFamily="34" charset="0"/>
              </a:rPr>
              <a:t>Anna Andreolli</a:t>
            </a:r>
          </a:p>
          <a:p>
            <a:pPr algn="just"/>
            <a:r>
              <a:rPr lang="it-IT" sz="600" b="1" dirty="0">
                <a:latin typeface="Ubuntu" panose="020B0504030602030204" pitchFamily="34" charset="0"/>
              </a:rPr>
              <a:t>92% </a:t>
            </a:r>
            <a:r>
              <a:rPr lang="it-IT" sz="500" b="1" dirty="0">
                <a:solidFill>
                  <a:schemeClr val="bg1">
                    <a:lumMod val="75000"/>
                  </a:schemeClr>
                </a:solidFill>
                <a:latin typeface="Ubuntu" panose="020B0504030602030204" pitchFamily="34" charset="0"/>
              </a:rPr>
              <a:t>Indice di matching</a:t>
            </a:r>
          </a:p>
          <a:p>
            <a:pPr lvl="2" algn="just"/>
            <a:endParaRPr lang="it-IT" sz="8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sp>
        <p:nvSpPr>
          <p:cNvPr id="14" name="CasellaDiTesto 13">
            <a:extLst>
              <a:ext uri="{FF2B5EF4-FFF2-40B4-BE49-F238E27FC236}">
                <a16:creationId xmlns:a16="http://schemas.microsoft.com/office/drawing/2014/main" id="{A8D5CDC9-3984-B96F-7C39-36D12EC4E25E}"/>
              </a:ext>
            </a:extLst>
          </p:cNvPr>
          <p:cNvSpPr txBox="1"/>
          <p:nvPr/>
        </p:nvSpPr>
        <p:spPr>
          <a:xfrm>
            <a:off x="8283320" y="4571092"/>
            <a:ext cx="852865" cy="272709"/>
          </a:xfrm>
          <a:prstGeom prst="rect">
            <a:avLst/>
          </a:prstGeom>
          <a:solidFill>
            <a:srgbClr val="FFFFFF"/>
          </a:solidFill>
        </p:spPr>
        <p:txBody>
          <a:bodyPr wrap="square" lIns="0" rtlCol="0">
            <a:noAutofit/>
          </a:bodyPr>
          <a:lstStyle/>
          <a:p>
            <a:pPr algn="just"/>
            <a:r>
              <a:rPr lang="it-IT" sz="600" b="1" dirty="0">
                <a:latin typeface="Ubuntu" panose="020B0504030602030204" pitchFamily="34" charset="0"/>
              </a:rPr>
              <a:t>Jason </a:t>
            </a:r>
            <a:r>
              <a:rPr lang="it-IT" sz="600" b="1" dirty="0" err="1">
                <a:latin typeface="Ubuntu" panose="020B0504030602030204" pitchFamily="34" charset="0"/>
              </a:rPr>
              <a:t>Wall</a:t>
            </a:r>
            <a:endParaRPr lang="it-IT" sz="600" b="1" dirty="0">
              <a:latin typeface="Ubuntu" panose="020B0504030602030204" pitchFamily="34" charset="0"/>
            </a:endParaRPr>
          </a:p>
          <a:p>
            <a:pPr algn="just"/>
            <a:r>
              <a:rPr lang="it-IT" sz="600" b="1" dirty="0">
                <a:latin typeface="Ubuntu" panose="020B0504030602030204" pitchFamily="34" charset="0"/>
              </a:rPr>
              <a:t>65% </a:t>
            </a:r>
            <a:r>
              <a:rPr lang="it-IT" sz="500" b="1" dirty="0">
                <a:solidFill>
                  <a:schemeClr val="bg1">
                    <a:lumMod val="75000"/>
                  </a:schemeClr>
                </a:solidFill>
                <a:latin typeface="Ubuntu" panose="020B0504030602030204" pitchFamily="34" charset="0"/>
              </a:rPr>
              <a:t>Indice di matching</a:t>
            </a:r>
          </a:p>
          <a:p>
            <a:pPr lvl="2" algn="just"/>
            <a:endParaRPr lang="it-IT" sz="8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sp>
        <p:nvSpPr>
          <p:cNvPr id="15" name="CasellaDiTesto 14">
            <a:extLst>
              <a:ext uri="{FF2B5EF4-FFF2-40B4-BE49-F238E27FC236}">
                <a16:creationId xmlns:a16="http://schemas.microsoft.com/office/drawing/2014/main" id="{79EAC7E0-BDE2-74F3-36FB-CFDE34BADEE9}"/>
              </a:ext>
            </a:extLst>
          </p:cNvPr>
          <p:cNvSpPr txBox="1"/>
          <p:nvPr/>
        </p:nvSpPr>
        <p:spPr>
          <a:xfrm>
            <a:off x="8283320" y="4912339"/>
            <a:ext cx="923518" cy="272709"/>
          </a:xfrm>
          <a:prstGeom prst="rect">
            <a:avLst/>
          </a:prstGeom>
          <a:solidFill>
            <a:srgbClr val="FFFFFF"/>
          </a:solidFill>
        </p:spPr>
        <p:txBody>
          <a:bodyPr wrap="square" lIns="0" rtlCol="0">
            <a:noAutofit/>
          </a:bodyPr>
          <a:lstStyle/>
          <a:p>
            <a:pPr algn="just"/>
            <a:r>
              <a:rPr lang="it-IT" sz="600" b="1" dirty="0">
                <a:latin typeface="Ubuntu" panose="020B0504030602030204" pitchFamily="34" charset="0"/>
              </a:rPr>
              <a:t>Paolo Neri</a:t>
            </a:r>
          </a:p>
          <a:p>
            <a:pPr algn="just"/>
            <a:r>
              <a:rPr lang="it-IT" sz="600" b="1" dirty="0">
                <a:latin typeface="Ubuntu" panose="020B0504030602030204" pitchFamily="34" charset="0"/>
              </a:rPr>
              <a:t>47% </a:t>
            </a:r>
            <a:r>
              <a:rPr lang="it-IT" sz="500" b="1" dirty="0">
                <a:solidFill>
                  <a:schemeClr val="bg1">
                    <a:lumMod val="75000"/>
                  </a:schemeClr>
                </a:solidFill>
                <a:latin typeface="Ubuntu" panose="020B0504030602030204" pitchFamily="34" charset="0"/>
              </a:rPr>
              <a:t>Indice di matching</a:t>
            </a:r>
          </a:p>
          <a:p>
            <a:pPr lvl="2" algn="just"/>
            <a:endParaRPr lang="it-IT" sz="8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sp>
        <p:nvSpPr>
          <p:cNvPr id="16" name="CasellaDiTesto 15">
            <a:extLst>
              <a:ext uri="{FF2B5EF4-FFF2-40B4-BE49-F238E27FC236}">
                <a16:creationId xmlns:a16="http://schemas.microsoft.com/office/drawing/2014/main" id="{0029A60F-C67A-07EB-9763-2D1741AF5368}"/>
              </a:ext>
            </a:extLst>
          </p:cNvPr>
          <p:cNvSpPr txBox="1"/>
          <p:nvPr/>
        </p:nvSpPr>
        <p:spPr>
          <a:xfrm>
            <a:off x="10621406" y="2386243"/>
            <a:ext cx="923518" cy="156329"/>
          </a:xfrm>
          <a:prstGeom prst="rect">
            <a:avLst/>
          </a:prstGeom>
          <a:solidFill>
            <a:srgbClr val="FFFFFF"/>
          </a:solidFill>
        </p:spPr>
        <p:txBody>
          <a:bodyPr wrap="square" lIns="0" rtlCol="0">
            <a:noAutofit/>
          </a:bodyPr>
          <a:lstStyle/>
          <a:p>
            <a:pPr algn="just"/>
            <a:r>
              <a:rPr lang="it-IT" sz="600" b="1" dirty="0">
                <a:latin typeface="Ubuntu" panose="020B0504030602030204" pitchFamily="34" charset="0"/>
              </a:rPr>
              <a:t>Direttore vendite</a:t>
            </a:r>
          </a:p>
          <a:p>
            <a:pPr lvl="2" algn="just"/>
            <a:endParaRPr lang="it-IT" sz="8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sp>
        <p:nvSpPr>
          <p:cNvPr id="18" name="CasellaDiTesto 17">
            <a:extLst>
              <a:ext uri="{FF2B5EF4-FFF2-40B4-BE49-F238E27FC236}">
                <a16:creationId xmlns:a16="http://schemas.microsoft.com/office/drawing/2014/main" id="{71E76FD1-03C8-47CF-B26D-DD5BE2C84521}"/>
              </a:ext>
            </a:extLst>
          </p:cNvPr>
          <p:cNvSpPr txBox="1"/>
          <p:nvPr/>
        </p:nvSpPr>
        <p:spPr>
          <a:xfrm>
            <a:off x="10823964" y="2523690"/>
            <a:ext cx="287732" cy="156329"/>
          </a:xfrm>
          <a:prstGeom prst="rect">
            <a:avLst/>
          </a:prstGeom>
          <a:solidFill>
            <a:srgbClr val="FFFFFF"/>
          </a:solidFill>
        </p:spPr>
        <p:txBody>
          <a:bodyPr wrap="square" lIns="0" rIns="0" rtlCol="0">
            <a:noAutofit/>
          </a:bodyPr>
          <a:lstStyle/>
          <a:p>
            <a:pPr algn="just"/>
            <a:r>
              <a:rPr lang="it-IT" sz="400" b="1" dirty="0">
                <a:solidFill>
                  <a:srgbClr val="656A6D"/>
                </a:solidFill>
                <a:latin typeface="Ubuntu" panose="020B0504030602030204" pitchFamily="34" charset="0"/>
              </a:rPr>
              <a:t>Domande</a:t>
            </a:r>
          </a:p>
          <a:p>
            <a:pPr lvl="2" algn="just"/>
            <a:endParaRPr lang="it-IT" sz="400" dirty="0">
              <a:solidFill>
                <a:srgbClr val="656A6D"/>
              </a:solidFill>
              <a:latin typeface="Ubuntu" panose="020B0504030602030204" pitchFamily="34" charset="0"/>
            </a:endParaRPr>
          </a:p>
          <a:p>
            <a:pPr algn="just">
              <a:lnSpc>
                <a:spcPts val="1700"/>
              </a:lnSpc>
            </a:pPr>
            <a:endParaRPr lang="it-IT" sz="400" dirty="0">
              <a:solidFill>
                <a:srgbClr val="656A6D"/>
              </a:solidFill>
              <a:latin typeface="Ubuntu" panose="020B0504030602030204" pitchFamily="34" charset="0"/>
            </a:endParaRPr>
          </a:p>
          <a:p>
            <a:pPr algn="just">
              <a:lnSpc>
                <a:spcPts val="1700"/>
              </a:lnSpc>
            </a:pPr>
            <a:endParaRPr lang="it-IT" sz="400" dirty="0">
              <a:solidFill>
                <a:srgbClr val="656A6D"/>
              </a:solidFill>
              <a:latin typeface="Ubuntu" panose="020B0504030602030204" pitchFamily="34" charset="0"/>
            </a:endParaRPr>
          </a:p>
        </p:txBody>
      </p:sp>
      <p:sp>
        <p:nvSpPr>
          <p:cNvPr id="19" name="CasellaDiTesto 18">
            <a:extLst>
              <a:ext uri="{FF2B5EF4-FFF2-40B4-BE49-F238E27FC236}">
                <a16:creationId xmlns:a16="http://schemas.microsoft.com/office/drawing/2014/main" id="{E689BF57-6F74-7B6F-9BA5-23F8CBA2E360}"/>
              </a:ext>
            </a:extLst>
          </p:cNvPr>
          <p:cNvSpPr txBox="1"/>
          <p:nvPr/>
        </p:nvSpPr>
        <p:spPr>
          <a:xfrm>
            <a:off x="11344825" y="2523690"/>
            <a:ext cx="287732" cy="156329"/>
          </a:xfrm>
          <a:prstGeom prst="rect">
            <a:avLst/>
          </a:prstGeom>
          <a:solidFill>
            <a:srgbClr val="FFFFFF"/>
          </a:solidFill>
        </p:spPr>
        <p:txBody>
          <a:bodyPr wrap="square" lIns="0" rIns="0" rtlCol="0">
            <a:noAutofit/>
          </a:bodyPr>
          <a:lstStyle/>
          <a:p>
            <a:pPr algn="just"/>
            <a:r>
              <a:rPr lang="it-IT" sz="400" b="1" dirty="0">
                <a:solidFill>
                  <a:srgbClr val="656A6D"/>
                </a:solidFill>
                <a:latin typeface="Ubuntu" panose="020B0504030602030204" pitchFamily="34" charset="0"/>
              </a:rPr>
              <a:t>Minuti</a:t>
            </a:r>
          </a:p>
          <a:p>
            <a:pPr lvl="2" algn="just"/>
            <a:endParaRPr lang="it-IT" sz="400" dirty="0">
              <a:solidFill>
                <a:srgbClr val="656A6D"/>
              </a:solidFill>
              <a:latin typeface="Ubuntu" panose="020B0504030602030204" pitchFamily="34" charset="0"/>
            </a:endParaRPr>
          </a:p>
          <a:p>
            <a:pPr algn="just">
              <a:lnSpc>
                <a:spcPts val="1700"/>
              </a:lnSpc>
            </a:pPr>
            <a:endParaRPr lang="it-IT" sz="400" dirty="0">
              <a:solidFill>
                <a:srgbClr val="656A6D"/>
              </a:solidFill>
              <a:latin typeface="Ubuntu" panose="020B0504030602030204" pitchFamily="34" charset="0"/>
            </a:endParaRPr>
          </a:p>
          <a:p>
            <a:pPr algn="just">
              <a:lnSpc>
                <a:spcPts val="1700"/>
              </a:lnSpc>
            </a:pPr>
            <a:endParaRPr lang="it-IT" sz="400" dirty="0">
              <a:solidFill>
                <a:srgbClr val="656A6D"/>
              </a:solidFill>
              <a:latin typeface="Ubuntu" panose="020B0504030602030204" pitchFamily="34" charset="0"/>
            </a:endParaRPr>
          </a:p>
        </p:txBody>
      </p:sp>
      <p:sp>
        <p:nvSpPr>
          <p:cNvPr id="20" name="CasellaDiTesto 19">
            <a:extLst>
              <a:ext uri="{FF2B5EF4-FFF2-40B4-BE49-F238E27FC236}">
                <a16:creationId xmlns:a16="http://schemas.microsoft.com/office/drawing/2014/main" id="{F49E7F38-EB41-E71E-93CD-60EBBC87D179}"/>
              </a:ext>
            </a:extLst>
          </p:cNvPr>
          <p:cNvSpPr txBox="1"/>
          <p:nvPr/>
        </p:nvSpPr>
        <p:spPr>
          <a:xfrm>
            <a:off x="10953011" y="3984035"/>
            <a:ext cx="1071359" cy="331394"/>
          </a:xfrm>
          <a:prstGeom prst="rect">
            <a:avLst/>
          </a:prstGeom>
          <a:solidFill>
            <a:srgbClr val="FFFFFF"/>
          </a:solidFill>
        </p:spPr>
        <p:txBody>
          <a:bodyPr wrap="square" lIns="0" rtlCol="0">
            <a:noAutofit/>
          </a:bodyPr>
          <a:lstStyle/>
          <a:p>
            <a:pPr algn="just"/>
            <a:r>
              <a:rPr lang="it-IT" sz="600" b="1" dirty="0">
                <a:latin typeface="Ubuntu" panose="020B0504030602030204" pitchFamily="34" charset="0"/>
              </a:rPr>
              <a:t>Nicoletta Biagini </a:t>
            </a:r>
            <a:r>
              <a:rPr lang="it-IT" sz="500" b="1" dirty="0">
                <a:solidFill>
                  <a:schemeClr val="bg1">
                    <a:lumMod val="75000"/>
                  </a:schemeClr>
                </a:solidFill>
                <a:latin typeface="Ubuntu" panose="020B0504030602030204" pitchFamily="34" charset="0"/>
              </a:rPr>
              <a:t>2</a:t>
            </a:r>
            <a:r>
              <a:rPr lang="it-IT" sz="500" b="1" baseline="30000" dirty="0">
                <a:solidFill>
                  <a:schemeClr val="bg1">
                    <a:lumMod val="75000"/>
                  </a:schemeClr>
                </a:solidFill>
                <a:latin typeface="Ubuntu" panose="020B0504030602030204" pitchFamily="34" charset="0"/>
              </a:rPr>
              <a:t> </a:t>
            </a:r>
            <a:r>
              <a:rPr lang="it-IT" sz="500" b="1" dirty="0">
                <a:solidFill>
                  <a:schemeClr val="bg1">
                    <a:lumMod val="75000"/>
                  </a:schemeClr>
                </a:solidFill>
                <a:latin typeface="Ubuntu" panose="020B0504030602030204" pitchFamily="34" charset="0"/>
              </a:rPr>
              <a:t>ore</a:t>
            </a:r>
            <a:r>
              <a:rPr lang="it-IT" sz="500" b="1" baseline="30000" dirty="0">
                <a:solidFill>
                  <a:schemeClr val="bg1">
                    <a:lumMod val="75000"/>
                  </a:schemeClr>
                </a:solidFill>
                <a:latin typeface="Ubuntu" panose="020B0504030602030204" pitchFamily="34" charset="0"/>
              </a:rPr>
              <a:t> </a:t>
            </a:r>
            <a:r>
              <a:rPr lang="it-IT" sz="500" b="1" dirty="0">
                <a:solidFill>
                  <a:schemeClr val="bg1">
                    <a:lumMod val="75000"/>
                  </a:schemeClr>
                </a:solidFill>
                <a:latin typeface="Ubuntu" panose="020B0504030602030204" pitchFamily="34" charset="0"/>
              </a:rPr>
              <a:t>fa</a:t>
            </a:r>
          </a:p>
          <a:p>
            <a:pPr algn="just"/>
            <a:r>
              <a:rPr lang="it-IT" sz="500" b="1" dirty="0">
                <a:solidFill>
                  <a:schemeClr val="bg1">
                    <a:lumMod val="75000"/>
                  </a:schemeClr>
                </a:solidFill>
                <a:latin typeface="Ubuntu" panose="020B0504030602030204" pitchFamily="34" charset="0"/>
              </a:rPr>
              <a:t>Il colloquio è stato perfetto, risponde a tutte le nostre esigenze.</a:t>
            </a:r>
            <a:endParaRPr lang="it-IT" sz="5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spTree>
    <p:extLst>
      <p:ext uri="{BB962C8B-B14F-4D97-AF65-F5344CB8AC3E}">
        <p14:creationId xmlns:p14="http://schemas.microsoft.com/office/powerpoint/2010/main" val="171953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BC51C8-A8F5-E20D-797B-E16477306125}"/>
              </a:ext>
            </a:extLst>
          </p:cNvPr>
          <p:cNvSpPr/>
          <p:nvPr/>
        </p:nvSpPr>
        <p:spPr>
          <a:xfrm>
            <a:off x="1" y="0"/>
            <a:ext cx="12192000" cy="6858000"/>
          </a:xfrm>
          <a:prstGeom prst="rect">
            <a:avLst/>
          </a:prstGeom>
          <a:solidFill>
            <a:srgbClr val="EE7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4000" cap="small" dirty="0">
                <a:latin typeface="Ubuntu" panose="020B0504030602030204" pitchFamily="34" charset="0"/>
              </a:rPr>
              <a:t>Università ed altri soggetti che erogano formazione</a:t>
            </a:r>
          </a:p>
        </p:txBody>
      </p:sp>
      <p:pic>
        <p:nvPicPr>
          <p:cNvPr id="5" name="Elemento grafico 4">
            <a:extLst>
              <a:ext uri="{FF2B5EF4-FFF2-40B4-BE49-F238E27FC236}">
                <a16:creationId xmlns:a16="http://schemas.microsoft.com/office/drawing/2014/main" id="{719F9B8B-030A-19CC-6BFF-40FB7D3FC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019" y="147060"/>
            <a:ext cx="5484599" cy="1351540"/>
          </a:xfrm>
          <a:prstGeom prst="rect">
            <a:avLst/>
          </a:prstGeom>
        </p:spPr>
      </p:pic>
      <p:pic>
        <p:nvPicPr>
          <p:cNvPr id="12" name="Immagine 11">
            <a:extLst>
              <a:ext uri="{FF2B5EF4-FFF2-40B4-BE49-F238E27FC236}">
                <a16:creationId xmlns:a16="http://schemas.microsoft.com/office/drawing/2014/main" id="{ABED0CCE-4AC4-4231-70DB-043FF62A3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Tree>
    <p:extLst>
      <p:ext uri="{BB962C8B-B14F-4D97-AF65-F5344CB8AC3E}">
        <p14:creationId xmlns:p14="http://schemas.microsoft.com/office/powerpoint/2010/main" val="941430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a:extLst>
              <a:ext uri="{FF2B5EF4-FFF2-40B4-BE49-F238E27FC236}">
                <a16:creationId xmlns:a16="http://schemas.microsoft.com/office/drawing/2014/main" id="{97170B1C-56FC-EC92-2521-6FEBCE969571}"/>
              </a:ext>
            </a:extLst>
          </p:cNvPr>
          <p:cNvSpPr/>
          <p:nvPr/>
        </p:nvSpPr>
        <p:spPr>
          <a:xfrm>
            <a:off x="284389" y="1861457"/>
            <a:ext cx="5616000" cy="2066110"/>
          </a:xfrm>
          <a:prstGeom prst="rect">
            <a:avLst/>
          </a:prstGeom>
          <a:solidFill>
            <a:srgbClr val="FCFDF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A79D58CD-A64C-FCBA-EC07-B65F354A763F}"/>
              </a:ext>
            </a:extLst>
          </p:cNvPr>
          <p:cNvSpPr/>
          <p:nvPr/>
        </p:nvSpPr>
        <p:spPr>
          <a:xfrm>
            <a:off x="6270698" y="1861457"/>
            <a:ext cx="5616000" cy="2066110"/>
          </a:xfrm>
          <a:prstGeom prst="rect">
            <a:avLst/>
          </a:prstGeom>
          <a:solidFill>
            <a:srgbClr val="FCFDF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AC243469-6EE2-728C-B15D-BA7D32E2501E}"/>
              </a:ext>
            </a:extLst>
          </p:cNvPr>
          <p:cNvSpPr/>
          <p:nvPr/>
        </p:nvSpPr>
        <p:spPr>
          <a:xfrm>
            <a:off x="284389" y="4215473"/>
            <a:ext cx="5616000" cy="2066110"/>
          </a:xfrm>
          <a:prstGeom prst="rect">
            <a:avLst/>
          </a:prstGeom>
          <a:solidFill>
            <a:srgbClr val="FCFDF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1000B68C-BEB2-5BC4-152B-CAF93DB397CB}"/>
              </a:ext>
            </a:extLst>
          </p:cNvPr>
          <p:cNvSpPr/>
          <p:nvPr/>
        </p:nvSpPr>
        <p:spPr>
          <a:xfrm>
            <a:off x="6270698" y="4215473"/>
            <a:ext cx="5616000" cy="2066110"/>
          </a:xfrm>
          <a:prstGeom prst="rect">
            <a:avLst/>
          </a:prstGeom>
          <a:solidFill>
            <a:srgbClr val="FCFDF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pic>
        <p:nvPicPr>
          <p:cNvPr id="28" name="Immagine 27">
            <a:extLst>
              <a:ext uri="{FF2B5EF4-FFF2-40B4-BE49-F238E27FC236}">
                <a16:creationId xmlns:a16="http://schemas.microsoft.com/office/drawing/2014/main" id="{EA520103-C796-15A4-5EF7-F0C2092B80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7FFDB6D-8E50-C96F-0083-F9A777DEA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6" name="Rettangolo 5">
            <a:extLst>
              <a:ext uri="{FF2B5EF4-FFF2-40B4-BE49-F238E27FC236}">
                <a16:creationId xmlns:a16="http://schemas.microsoft.com/office/drawing/2014/main" id="{F5C69C85-B7BD-D1C9-74F3-5852B5B67BD4}"/>
              </a:ext>
            </a:extLst>
          </p:cNvPr>
          <p:cNvSpPr/>
          <p:nvPr/>
        </p:nvSpPr>
        <p:spPr>
          <a:xfrm>
            <a:off x="971549" y="1325552"/>
            <a:ext cx="11220451" cy="4571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8F87C66-CE7A-877E-EB43-70E2B478DF03}"/>
              </a:ext>
            </a:extLst>
          </p:cNvPr>
          <p:cNvSpPr txBox="1"/>
          <p:nvPr/>
        </p:nvSpPr>
        <p:spPr>
          <a:xfrm>
            <a:off x="971549" y="626388"/>
            <a:ext cx="9257663" cy="707886"/>
          </a:xfrm>
          <a:prstGeom prst="rect">
            <a:avLst/>
          </a:prstGeom>
          <a:noFill/>
        </p:spPr>
        <p:txBody>
          <a:bodyPr wrap="none" rtlCol="0">
            <a:spAutoFit/>
          </a:bodyPr>
          <a:lstStyle/>
          <a:p>
            <a:r>
              <a:rPr lang="it-IT" sz="4000" cap="all" dirty="0">
                <a:latin typeface="Ubuntu" panose="020B0504030602030204" pitchFamily="34" charset="0"/>
              </a:rPr>
              <a:t>Strumenti di </a:t>
            </a:r>
            <a:r>
              <a:rPr lang="it-IT" sz="4000" cap="all" dirty="0" err="1">
                <a:latin typeface="Ubuntu" panose="020B0504030602030204" pitchFamily="34" charset="0"/>
              </a:rPr>
              <a:t>crm</a:t>
            </a:r>
            <a:r>
              <a:rPr lang="it-IT" sz="4000" cap="all" dirty="0">
                <a:latin typeface="Ubuntu" panose="020B0504030602030204" pitchFamily="34" charset="0"/>
              </a:rPr>
              <a:t> e monitoraggio</a:t>
            </a:r>
            <a:endParaRPr lang="it-IT" cap="all" dirty="0">
              <a:latin typeface="Ubuntu" panose="020B0504030602030204" pitchFamily="34" charset="0"/>
            </a:endParaRPr>
          </a:p>
        </p:txBody>
      </p:sp>
      <p:pic>
        <p:nvPicPr>
          <p:cNvPr id="14" name="Immagine 13">
            <a:extLst>
              <a:ext uri="{FF2B5EF4-FFF2-40B4-BE49-F238E27FC236}">
                <a16:creationId xmlns:a16="http://schemas.microsoft.com/office/drawing/2014/main" id="{F26C6540-3D4F-05BA-FFA2-70F320C1CC6E}"/>
              </a:ext>
            </a:extLst>
          </p:cNvPr>
          <p:cNvPicPr>
            <a:picLocks noChangeAspect="1"/>
          </p:cNvPicPr>
          <p:nvPr/>
        </p:nvPicPr>
        <p:blipFill>
          <a:blip r:embed="rId4">
            <a:duotone>
              <a:schemeClr val="accent6">
                <a:shade val="45000"/>
                <a:satMod val="135000"/>
              </a:schemeClr>
              <a:prstClr val="white"/>
            </a:duotone>
          </a:blip>
          <a:stretch>
            <a:fillRect/>
          </a:stretch>
        </p:blipFill>
        <p:spPr>
          <a:xfrm>
            <a:off x="300816" y="1863086"/>
            <a:ext cx="1543050" cy="1304925"/>
          </a:xfrm>
          <a:prstGeom prst="rect">
            <a:avLst/>
          </a:prstGeom>
        </p:spPr>
      </p:pic>
      <p:pic>
        <p:nvPicPr>
          <p:cNvPr id="16" name="Immagine 15">
            <a:extLst>
              <a:ext uri="{FF2B5EF4-FFF2-40B4-BE49-F238E27FC236}">
                <a16:creationId xmlns:a16="http://schemas.microsoft.com/office/drawing/2014/main" id="{54D53BB0-E874-2A7B-3DC8-A2115EABBD20}"/>
              </a:ext>
            </a:extLst>
          </p:cNvPr>
          <p:cNvPicPr>
            <a:picLocks noChangeAspect="1"/>
          </p:cNvPicPr>
          <p:nvPr/>
        </p:nvPicPr>
        <p:blipFill>
          <a:blip r:embed="rId5">
            <a:duotone>
              <a:schemeClr val="accent6">
                <a:shade val="45000"/>
                <a:satMod val="135000"/>
              </a:schemeClr>
              <a:prstClr val="white"/>
            </a:duotone>
          </a:blip>
          <a:stretch>
            <a:fillRect/>
          </a:stretch>
        </p:blipFill>
        <p:spPr>
          <a:xfrm>
            <a:off x="6270698" y="1863086"/>
            <a:ext cx="1543050" cy="1304925"/>
          </a:xfrm>
          <a:prstGeom prst="rect">
            <a:avLst/>
          </a:prstGeom>
        </p:spPr>
      </p:pic>
      <p:pic>
        <p:nvPicPr>
          <p:cNvPr id="18" name="Immagine 17">
            <a:extLst>
              <a:ext uri="{FF2B5EF4-FFF2-40B4-BE49-F238E27FC236}">
                <a16:creationId xmlns:a16="http://schemas.microsoft.com/office/drawing/2014/main" id="{DCA0D9E7-B4D5-DAE9-DAD3-6CCA89037F9E}"/>
              </a:ext>
            </a:extLst>
          </p:cNvPr>
          <p:cNvPicPr>
            <a:picLocks noChangeAspect="1"/>
          </p:cNvPicPr>
          <p:nvPr/>
        </p:nvPicPr>
        <p:blipFill>
          <a:blip r:embed="rId6">
            <a:duotone>
              <a:schemeClr val="accent6">
                <a:shade val="45000"/>
                <a:satMod val="135000"/>
              </a:schemeClr>
              <a:prstClr val="white"/>
            </a:duotone>
          </a:blip>
          <a:stretch>
            <a:fillRect/>
          </a:stretch>
        </p:blipFill>
        <p:spPr>
          <a:xfrm>
            <a:off x="300816" y="4275148"/>
            <a:ext cx="1457325" cy="1257300"/>
          </a:xfrm>
          <a:prstGeom prst="rect">
            <a:avLst/>
          </a:prstGeom>
        </p:spPr>
      </p:pic>
      <p:pic>
        <p:nvPicPr>
          <p:cNvPr id="20" name="Immagine 19">
            <a:extLst>
              <a:ext uri="{FF2B5EF4-FFF2-40B4-BE49-F238E27FC236}">
                <a16:creationId xmlns:a16="http://schemas.microsoft.com/office/drawing/2014/main" id="{496465F0-2C0D-1104-D9D5-13A14B7BF008}"/>
              </a:ext>
            </a:extLst>
          </p:cNvPr>
          <p:cNvPicPr>
            <a:picLocks noChangeAspect="1"/>
          </p:cNvPicPr>
          <p:nvPr/>
        </p:nvPicPr>
        <p:blipFill>
          <a:blip r:embed="rId7">
            <a:duotone>
              <a:schemeClr val="accent6">
                <a:shade val="45000"/>
                <a:satMod val="135000"/>
              </a:schemeClr>
              <a:prstClr val="white"/>
            </a:duotone>
          </a:blip>
          <a:stretch>
            <a:fillRect/>
          </a:stretch>
        </p:blipFill>
        <p:spPr>
          <a:xfrm>
            <a:off x="6270698" y="4275148"/>
            <a:ext cx="1457325" cy="1257300"/>
          </a:xfrm>
          <a:prstGeom prst="rect">
            <a:avLst/>
          </a:prstGeom>
        </p:spPr>
      </p:pic>
      <p:sp>
        <p:nvSpPr>
          <p:cNvPr id="8" name="CasellaDiTesto 7">
            <a:extLst>
              <a:ext uri="{FF2B5EF4-FFF2-40B4-BE49-F238E27FC236}">
                <a16:creationId xmlns:a16="http://schemas.microsoft.com/office/drawing/2014/main" id="{BCD8E564-DCEF-9089-124D-AA9DC4E9572F}"/>
              </a:ext>
            </a:extLst>
          </p:cNvPr>
          <p:cNvSpPr txBox="1"/>
          <p:nvPr/>
        </p:nvSpPr>
        <p:spPr>
          <a:xfrm>
            <a:off x="1756782" y="1941477"/>
            <a:ext cx="4143607" cy="1928956"/>
          </a:xfrm>
          <a:prstGeom prst="rect">
            <a:avLst/>
          </a:prstGeom>
          <a:noFill/>
        </p:spPr>
        <p:txBody>
          <a:bodyPr wrap="square" rtlCol="0">
            <a:noAutofit/>
          </a:bodyPr>
          <a:lstStyle/>
          <a:p>
            <a:pPr algn="just">
              <a:lnSpc>
                <a:spcPts val="1700"/>
              </a:lnSpc>
            </a:pPr>
            <a:r>
              <a:rPr lang="it-IT" sz="1200" dirty="0">
                <a:latin typeface="Ubuntu" panose="020B0504030602030204" pitchFamily="34" charset="0"/>
              </a:rPr>
              <a:t>Grazie a </a:t>
            </a:r>
            <a:r>
              <a:rPr lang="it-IT" sz="1200" b="1" dirty="0">
                <a:latin typeface="Ubuntu" panose="020B0504030602030204" pitchFamily="34" charset="0"/>
              </a:rPr>
              <a:t>InWeaved</a:t>
            </a:r>
            <a:r>
              <a:rPr lang="it-IT" sz="1200" dirty="0">
                <a:latin typeface="Ubuntu" panose="020B0504030602030204" pitchFamily="34" charset="0"/>
              </a:rPr>
              <a:t> ed alle sue banche dati, le Università potranno cercare, le imprese del territorio in base ai molteplici filtri: settore professionale, dimensione aziendali, fatturato, fabbisogni professionali stimati.</a:t>
            </a:r>
          </a:p>
          <a:p>
            <a:pPr algn="just">
              <a:lnSpc>
                <a:spcPts val="1700"/>
              </a:lnSpc>
            </a:pPr>
            <a:r>
              <a:rPr lang="it-IT" sz="1200" dirty="0">
                <a:latin typeface="Ubuntu" panose="020B0504030602030204" pitchFamily="34" charset="0"/>
              </a:rPr>
              <a:t>L’elenco delle imprese potrà essere utilizzato per avviare una campagna di contatto che miri a promuovere l’occupazione nel territorio. Il sistema consente il tracciamento di tutte le fasi di contatto.</a:t>
            </a:r>
          </a:p>
          <a:p>
            <a:pPr algn="just">
              <a:lnSpc>
                <a:spcPts val="1700"/>
              </a:lnSpc>
            </a:pPr>
            <a:endParaRPr lang="it-IT" sz="1200" dirty="0">
              <a:latin typeface="Ubuntu" panose="020B0504030602030204" pitchFamily="34" charset="0"/>
            </a:endParaRPr>
          </a:p>
          <a:p>
            <a:pPr algn="just">
              <a:lnSpc>
                <a:spcPts val="1700"/>
              </a:lnSpc>
            </a:pPr>
            <a:r>
              <a:rPr lang="it-IT" sz="1200" dirty="0">
                <a:latin typeface="Ubuntu" panose="020B0504030602030204" pitchFamily="34" charset="0"/>
              </a:rPr>
              <a:t>			</a:t>
            </a:r>
          </a:p>
          <a:p>
            <a:pPr algn="just">
              <a:lnSpc>
                <a:spcPts val="1700"/>
              </a:lnSpc>
              <a:buClr>
                <a:srgbClr val="E85C1A"/>
              </a:buClr>
            </a:pPr>
            <a:endParaRPr lang="it-IT" sz="1200" dirty="0">
              <a:latin typeface="Ubuntu" panose="020B0504030602030204" pitchFamily="34" charset="0"/>
            </a:endParaRPr>
          </a:p>
          <a:p>
            <a:pPr algn="just">
              <a:lnSpc>
                <a:spcPts val="1700"/>
              </a:lnSpc>
              <a:buClr>
                <a:srgbClr val="E85C1A"/>
              </a:buClr>
            </a:pPr>
            <a:endParaRPr lang="it-IT" sz="1200" dirty="0">
              <a:latin typeface="Ubuntu" panose="020B0504030602030204" pitchFamily="34" charset="0"/>
            </a:endParaRPr>
          </a:p>
          <a:p>
            <a:pPr lvl="7" algn="just">
              <a:lnSpc>
                <a:spcPts val="1700"/>
              </a:lnSpc>
              <a:buClr>
                <a:srgbClr val="EF471C"/>
              </a:buClr>
            </a:pPr>
            <a:endParaRPr lang="it-IT" sz="1200" dirty="0">
              <a:latin typeface="Ubuntu" panose="020B0504030602030204" pitchFamily="34" charset="0"/>
            </a:endParaRP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sp>
        <p:nvSpPr>
          <p:cNvPr id="25" name="CasellaDiTesto 24">
            <a:extLst>
              <a:ext uri="{FF2B5EF4-FFF2-40B4-BE49-F238E27FC236}">
                <a16:creationId xmlns:a16="http://schemas.microsoft.com/office/drawing/2014/main" id="{D2EA1507-7470-252E-1ED1-318A9758C0F7}"/>
              </a:ext>
            </a:extLst>
          </p:cNvPr>
          <p:cNvSpPr txBox="1"/>
          <p:nvPr/>
        </p:nvSpPr>
        <p:spPr>
          <a:xfrm>
            <a:off x="7917149" y="1941476"/>
            <a:ext cx="4143608" cy="1929483"/>
          </a:xfrm>
          <a:prstGeom prst="rect">
            <a:avLst/>
          </a:prstGeom>
          <a:noFill/>
        </p:spPr>
        <p:txBody>
          <a:bodyPr wrap="square" rtlCol="0">
            <a:noAutofit/>
          </a:bodyPr>
          <a:lstStyle/>
          <a:p>
            <a:pPr algn="just">
              <a:lnSpc>
                <a:spcPts val="1700"/>
              </a:lnSpc>
            </a:pPr>
            <a:r>
              <a:rPr lang="it-IT" sz="1200" dirty="0">
                <a:latin typeface="Ubuntu" panose="020B0504030602030204" pitchFamily="34" charset="0"/>
              </a:rPr>
              <a:t>Il CRM di </a:t>
            </a:r>
            <a:r>
              <a:rPr lang="it-IT" sz="1200" b="1" dirty="0" err="1">
                <a:latin typeface="Ubuntu" panose="020B0504030602030204" pitchFamily="34" charset="0"/>
              </a:rPr>
              <a:t>Inweaved</a:t>
            </a:r>
            <a:r>
              <a:rPr lang="it-IT" sz="1200" dirty="0">
                <a:latin typeface="Ubuntu" panose="020B0504030602030204" pitchFamily="34" charset="0"/>
              </a:rPr>
              <a:t> può essere utilizzato, tramite specifiche dashboard, per monitorare lo stato del mercato del lavoro locale, anche attraverso l’interoperabilità con altre banche dati, e generare così report sintetici utili per comprendere l’evoluzione delle competenze richieste. Il motore di IA, in base alle informazioni presenti, suggerisce competenze e percorsi formativi che favoriscono l’occupabilità. </a:t>
            </a:r>
          </a:p>
          <a:p>
            <a:pPr algn="just">
              <a:lnSpc>
                <a:spcPts val="1700"/>
              </a:lnSpc>
            </a:pPr>
            <a:r>
              <a:rPr lang="it-IT" sz="1200" dirty="0">
                <a:latin typeface="Ubuntu" panose="020B0504030602030204" pitchFamily="34" charset="0"/>
              </a:rPr>
              <a:t>			</a:t>
            </a:r>
          </a:p>
          <a:p>
            <a:pPr algn="just">
              <a:lnSpc>
                <a:spcPts val="1700"/>
              </a:lnSpc>
              <a:buClr>
                <a:srgbClr val="E85C1A"/>
              </a:buClr>
            </a:pPr>
            <a:endParaRPr lang="it-IT" sz="1200" dirty="0">
              <a:latin typeface="Ubuntu" panose="020B0504030602030204" pitchFamily="34" charset="0"/>
            </a:endParaRPr>
          </a:p>
          <a:p>
            <a:pPr algn="just">
              <a:lnSpc>
                <a:spcPts val="1700"/>
              </a:lnSpc>
              <a:buClr>
                <a:srgbClr val="E85C1A"/>
              </a:buClr>
            </a:pPr>
            <a:endParaRPr lang="it-IT" sz="1200" dirty="0">
              <a:latin typeface="Ubuntu" panose="020B0504030602030204" pitchFamily="34" charset="0"/>
            </a:endParaRPr>
          </a:p>
          <a:p>
            <a:pPr lvl="7" algn="just">
              <a:lnSpc>
                <a:spcPts val="1700"/>
              </a:lnSpc>
              <a:buClr>
                <a:srgbClr val="EF471C"/>
              </a:buClr>
            </a:pPr>
            <a:endParaRPr lang="it-IT" sz="1200" dirty="0">
              <a:latin typeface="Ubuntu" panose="020B0504030602030204" pitchFamily="34" charset="0"/>
            </a:endParaRP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sp>
        <p:nvSpPr>
          <p:cNvPr id="26" name="CasellaDiTesto 25">
            <a:extLst>
              <a:ext uri="{FF2B5EF4-FFF2-40B4-BE49-F238E27FC236}">
                <a16:creationId xmlns:a16="http://schemas.microsoft.com/office/drawing/2014/main" id="{CE1DE113-4015-D08E-A3F1-A83F7735D112}"/>
              </a:ext>
            </a:extLst>
          </p:cNvPr>
          <p:cNvSpPr txBox="1"/>
          <p:nvPr/>
        </p:nvSpPr>
        <p:spPr>
          <a:xfrm>
            <a:off x="7917149" y="4275148"/>
            <a:ext cx="4143608" cy="1928956"/>
          </a:xfrm>
          <a:prstGeom prst="rect">
            <a:avLst/>
          </a:prstGeom>
          <a:noFill/>
        </p:spPr>
        <p:txBody>
          <a:bodyPr wrap="square" rtlCol="0">
            <a:noAutofit/>
          </a:bodyPr>
          <a:lstStyle/>
          <a:p>
            <a:pPr algn="just">
              <a:lnSpc>
                <a:spcPts val="1700"/>
              </a:lnSpc>
            </a:pPr>
            <a:r>
              <a:rPr lang="it-IT" sz="1200" dirty="0">
                <a:latin typeface="Ubuntu" panose="020B0504030602030204" pitchFamily="34" charset="0"/>
              </a:rPr>
              <a:t> </a:t>
            </a:r>
            <a:r>
              <a:rPr lang="it-IT" sz="1200" b="1" dirty="0">
                <a:latin typeface="Ubuntu" panose="020B0504030602030204" pitchFamily="34" charset="0"/>
              </a:rPr>
              <a:t>InWeaved</a:t>
            </a:r>
            <a:r>
              <a:rPr lang="it-IT" sz="1200" dirty="0">
                <a:latin typeface="Ubuntu" panose="020B0504030602030204" pitchFamily="34" charset="0"/>
              </a:rPr>
              <a:t> consente di analizzare lo </a:t>
            </a:r>
            <a:r>
              <a:rPr lang="it-IT" sz="1200" dirty="0" err="1">
                <a:latin typeface="Ubuntu" panose="020B0504030602030204" pitchFamily="34" charset="0"/>
              </a:rPr>
              <a:t>skillset</a:t>
            </a:r>
            <a:r>
              <a:rPr lang="it-IT" sz="1200" dirty="0">
                <a:latin typeface="Ubuntu" panose="020B0504030602030204" pitchFamily="34" charset="0"/>
              </a:rPr>
              <a:t> di ciascun  cittadino, produrre un piano formativo personalizzato o per gruppi e produrre report sintetici relativi alle esigenze formative della forza lavoro per garantirne la migliore occupabilità. </a:t>
            </a:r>
          </a:p>
          <a:p>
            <a:pPr algn="just">
              <a:lnSpc>
                <a:spcPts val="1700"/>
              </a:lnSpc>
            </a:pPr>
            <a:endParaRPr lang="it-IT" sz="1200" dirty="0">
              <a:latin typeface="Ubuntu" panose="020B0504030602030204" pitchFamily="34" charset="0"/>
            </a:endParaRPr>
          </a:p>
          <a:p>
            <a:pPr algn="just">
              <a:lnSpc>
                <a:spcPts val="1700"/>
              </a:lnSpc>
            </a:pPr>
            <a:r>
              <a:rPr lang="it-IT" sz="1200" dirty="0">
                <a:latin typeface="Ubuntu" panose="020B0504030602030204" pitchFamily="34" charset="0"/>
              </a:rPr>
              <a:t>			</a:t>
            </a:r>
          </a:p>
          <a:p>
            <a:pPr algn="just">
              <a:lnSpc>
                <a:spcPts val="1700"/>
              </a:lnSpc>
              <a:buClr>
                <a:srgbClr val="E85C1A"/>
              </a:buClr>
            </a:pPr>
            <a:endParaRPr lang="it-IT" sz="1200" dirty="0">
              <a:latin typeface="Ubuntu" panose="020B0504030602030204" pitchFamily="34" charset="0"/>
            </a:endParaRPr>
          </a:p>
          <a:p>
            <a:pPr algn="just">
              <a:lnSpc>
                <a:spcPts val="1700"/>
              </a:lnSpc>
              <a:buClr>
                <a:srgbClr val="E85C1A"/>
              </a:buClr>
            </a:pPr>
            <a:endParaRPr lang="it-IT" sz="1200" dirty="0">
              <a:latin typeface="Ubuntu" panose="020B0504030602030204" pitchFamily="34" charset="0"/>
            </a:endParaRPr>
          </a:p>
          <a:p>
            <a:pPr lvl="7" algn="just">
              <a:lnSpc>
                <a:spcPts val="1700"/>
              </a:lnSpc>
              <a:buClr>
                <a:srgbClr val="EF471C"/>
              </a:buClr>
            </a:pPr>
            <a:endParaRPr lang="it-IT" sz="1200" dirty="0">
              <a:latin typeface="Ubuntu" panose="020B0504030602030204" pitchFamily="34" charset="0"/>
            </a:endParaRP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sp>
        <p:nvSpPr>
          <p:cNvPr id="27" name="CasellaDiTesto 26">
            <a:extLst>
              <a:ext uri="{FF2B5EF4-FFF2-40B4-BE49-F238E27FC236}">
                <a16:creationId xmlns:a16="http://schemas.microsoft.com/office/drawing/2014/main" id="{D35AF4C8-3F77-87CB-511F-40A018E82C46}"/>
              </a:ext>
            </a:extLst>
          </p:cNvPr>
          <p:cNvSpPr txBox="1"/>
          <p:nvPr/>
        </p:nvSpPr>
        <p:spPr>
          <a:xfrm>
            <a:off x="1756782" y="4275148"/>
            <a:ext cx="4143607" cy="1928956"/>
          </a:xfrm>
          <a:prstGeom prst="rect">
            <a:avLst/>
          </a:prstGeom>
          <a:noFill/>
        </p:spPr>
        <p:txBody>
          <a:bodyPr wrap="square" rtlCol="0">
            <a:noAutofit/>
          </a:bodyPr>
          <a:lstStyle/>
          <a:p>
            <a:pPr algn="just">
              <a:lnSpc>
                <a:spcPts val="1700"/>
              </a:lnSpc>
            </a:pPr>
            <a:r>
              <a:rPr lang="it-IT" sz="1200" b="1" dirty="0" err="1">
                <a:latin typeface="Ubuntu" panose="020B0504030602030204" pitchFamily="34" charset="0"/>
              </a:rPr>
              <a:t>InWeaved</a:t>
            </a:r>
            <a:r>
              <a:rPr lang="it-IT" sz="1200" dirty="0">
                <a:latin typeface="Ubuntu" panose="020B0504030602030204" pitchFamily="34" charset="0"/>
              </a:rPr>
              <a:t>, consente di correlare le esigenze formative con gli aspetti legati </a:t>
            </a:r>
            <a:r>
              <a:rPr lang="it-IT" sz="1200" b="1" dirty="0">
                <a:latin typeface="Ubuntu" panose="020B0504030602030204" pitchFamily="34" charset="0"/>
              </a:rPr>
              <a:t>alle </a:t>
            </a:r>
            <a:r>
              <a:rPr lang="it-IT" sz="1200" b="1" dirty="0" err="1">
                <a:latin typeface="Ubuntu" panose="020B0504030602030204" pitchFamily="34" charset="0"/>
              </a:rPr>
              <a:t>microcredenziali</a:t>
            </a:r>
            <a:r>
              <a:rPr lang="it-IT" sz="1200" dirty="0">
                <a:latin typeface="Ubuntu" panose="020B0504030602030204" pitchFamily="34" charset="0"/>
              </a:rPr>
              <a:t>, così come  previsto dalle raccomandazioni  del 16 giugno 2022 del Consiglio dell'Unione europea (UE) relative ad un approccio europeo per l'apprendimento permanente e l'occupabilità. </a:t>
            </a:r>
          </a:p>
          <a:p>
            <a:pPr algn="just">
              <a:lnSpc>
                <a:spcPts val="1700"/>
              </a:lnSpc>
            </a:pPr>
            <a:r>
              <a:rPr lang="it-IT" sz="1200" dirty="0">
                <a:latin typeface="Ubuntu" panose="020B0504030602030204" pitchFamily="34" charset="0"/>
              </a:rPr>
              <a:t>			</a:t>
            </a:r>
          </a:p>
          <a:p>
            <a:pPr algn="just">
              <a:lnSpc>
                <a:spcPts val="1700"/>
              </a:lnSpc>
              <a:buClr>
                <a:srgbClr val="E85C1A"/>
              </a:buClr>
            </a:pPr>
            <a:endParaRPr lang="it-IT" sz="1200" dirty="0">
              <a:latin typeface="Ubuntu" panose="020B0504030602030204" pitchFamily="34" charset="0"/>
            </a:endParaRPr>
          </a:p>
          <a:p>
            <a:pPr algn="just">
              <a:lnSpc>
                <a:spcPts val="1700"/>
              </a:lnSpc>
              <a:buClr>
                <a:srgbClr val="E85C1A"/>
              </a:buClr>
            </a:pPr>
            <a:endParaRPr lang="it-IT" sz="1200" dirty="0">
              <a:latin typeface="Ubuntu" panose="020B0504030602030204" pitchFamily="34" charset="0"/>
            </a:endParaRPr>
          </a:p>
          <a:p>
            <a:pPr lvl="7" algn="just">
              <a:lnSpc>
                <a:spcPts val="1700"/>
              </a:lnSpc>
              <a:buClr>
                <a:srgbClr val="EF471C"/>
              </a:buClr>
            </a:pPr>
            <a:endParaRPr lang="it-IT" sz="1200" dirty="0">
              <a:latin typeface="Ubuntu" panose="020B0504030602030204" pitchFamily="34" charset="0"/>
            </a:endParaRP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spTree>
    <p:extLst>
      <p:ext uri="{BB962C8B-B14F-4D97-AF65-F5344CB8AC3E}">
        <p14:creationId xmlns:p14="http://schemas.microsoft.com/office/powerpoint/2010/main" val="388629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BC51C8-A8F5-E20D-797B-E16477306125}"/>
              </a:ext>
            </a:extLst>
          </p:cNvPr>
          <p:cNvSpPr/>
          <p:nvPr/>
        </p:nvSpPr>
        <p:spPr>
          <a:xfrm>
            <a:off x="1" y="0"/>
            <a:ext cx="12192000" cy="6858000"/>
          </a:xfrm>
          <a:prstGeom prst="rect">
            <a:avLst/>
          </a:prstGeom>
          <a:solidFill>
            <a:srgbClr val="EE7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4000" cap="small" dirty="0">
                <a:solidFill>
                  <a:prstClr val="white"/>
                </a:solidFill>
                <a:latin typeface="Ubuntu" panose="020B0504030602030204" pitchFamily="34" charset="0"/>
              </a:rPr>
              <a:t>T</a:t>
            </a:r>
            <a:r>
              <a:rPr kumimoji="0" lang="it-IT" sz="4000" b="0" i="0" u="none" strike="noStrike" kern="1200" cap="small" spc="0" normalizeH="0" baseline="0" noProof="0" dirty="0" err="1">
                <a:ln>
                  <a:noFill/>
                </a:ln>
                <a:solidFill>
                  <a:prstClr val="white"/>
                </a:solidFill>
                <a:effectLst/>
                <a:uLnTx/>
                <a:uFillTx/>
                <a:latin typeface="Ubuntu" panose="020B0504030602030204" pitchFamily="34" charset="0"/>
                <a:ea typeface="+mn-ea"/>
                <a:cs typeface="+mn-cs"/>
              </a:rPr>
              <a:t>ecnologie</a:t>
            </a:r>
            <a:r>
              <a:rPr kumimoji="0" lang="it-IT" sz="4000" b="0" i="0" u="none" strike="noStrike" kern="1200" cap="small" spc="0" normalizeH="0" baseline="0" noProof="0" dirty="0">
                <a:ln>
                  <a:noFill/>
                </a:ln>
                <a:solidFill>
                  <a:prstClr val="white"/>
                </a:solidFill>
                <a:effectLst/>
                <a:uLnTx/>
                <a:uFillTx/>
                <a:latin typeface="Ubuntu" panose="020B0504030602030204" pitchFamily="34" charset="0"/>
                <a:ea typeface="+mn-ea"/>
                <a:cs typeface="+mn-cs"/>
              </a:rPr>
              <a:t> AI per lo skill-set</a:t>
            </a:r>
          </a:p>
          <a:p>
            <a:pPr marL="0" marR="0" lvl="0" indent="0" algn="r" defTabSz="914400" rtl="0" eaLnBrk="1" fontAlgn="auto" latinLnBrk="0" hangingPunct="1">
              <a:lnSpc>
                <a:spcPct val="100000"/>
              </a:lnSpc>
              <a:spcBef>
                <a:spcPts val="0"/>
              </a:spcBef>
              <a:spcAft>
                <a:spcPts val="0"/>
              </a:spcAft>
              <a:buClrTx/>
              <a:buSzTx/>
              <a:buFontTx/>
              <a:buNone/>
              <a:tabLst/>
              <a:defRPr/>
            </a:pPr>
            <a:r>
              <a:rPr lang="it-IT" sz="4000" cap="small" dirty="0">
                <a:solidFill>
                  <a:prstClr val="white"/>
                </a:solidFill>
                <a:latin typeface="Ubuntu" panose="020B0504030602030204" pitchFamily="34" charset="0"/>
              </a:rPr>
              <a:t> e n</a:t>
            </a:r>
            <a:r>
              <a:rPr kumimoji="0" lang="it-IT" sz="4000" b="0" i="0" u="none" strike="noStrike" kern="1200" cap="small" spc="0" normalizeH="0" baseline="0" noProof="0" dirty="0" err="1">
                <a:ln>
                  <a:noFill/>
                </a:ln>
                <a:solidFill>
                  <a:prstClr val="white"/>
                </a:solidFill>
                <a:effectLst/>
                <a:uLnTx/>
                <a:uFillTx/>
                <a:latin typeface="Ubuntu" panose="020B0504030602030204" pitchFamily="34" charset="0"/>
                <a:ea typeface="+mn-ea"/>
                <a:cs typeface="+mn-cs"/>
              </a:rPr>
              <a:t>uove</a:t>
            </a:r>
            <a:r>
              <a:rPr kumimoji="0" lang="it-IT" sz="4000" b="0" i="0" u="none" strike="noStrike" kern="1200" cap="small" spc="0" normalizeH="0" baseline="0" noProof="0" dirty="0">
                <a:ln>
                  <a:noFill/>
                </a:ln>
                <a:solidFill>
                  <a:prstClr val="white"/>
                </a:solidFill>
                <a:effectLst/>
                <a:uLnTx/>
                <a:uFillTx/>
                <a:latin typeface="Ubuntu" panose="020B0504030602030204" pitchFamily="34" charset="0"/>
                <a:ea typeface="+mn-ea"/>
                <a:cs typeface="+mn-cs"/>
              </a:rPr>
              <a:t> metodologie di analisi</a:t>
            </a:r>
          </a:p>
        </p:txBody>
      </p:sp>
      <p:pic>
        <p:nvPicPr>
          <p:cNvPr id="12" name="Immagine 11">
            <a:extLst>
              <a:ext uri="{FF2B5EF4-FFF2-40B4-BE49-F238E27FC236}">
                <a16:creationId xmlns:a16="http://schemas.microsoft.com/office/drawing/2014/main" id="{ABED0CCE-4AC4-4231-70DB-043FF62A3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627" y="348016"/>
            <a:ext cx="1638562" cy="1071283"/>
          </a:xfrm>
          <a:prstGeom prst="rect">
            <a:avLst/>
          </a:prstGeom>
        </p:spPr>
      </p:pic>
    </p:spTree>
    <p:extLst>
      <p:ext uri="{BB962C8B-B14F-4D97-AF65-F5344CB8AC3E}">
        <p14:creationId xmlns:p14="http://schemas.microsoft.com/office/powerpoint/2010/main" val="381622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96713DB-0C6D-E56C-70D7-AC4E0CA8FFD8}"/>
              </a:ext>
            </a:extLst>
          </p:cNvPr>
          <p:cNvPicPr>
            <a:picLocks noChangeAspect="1"/>
          </p:cNvPicPr>
          <p:nvPr/>
        </p:nvPicPr>
        <p:blipFill>
          <a:blip r:embed="rId2"/>
          <a:stretch>
            <a:fillRect/>
          </a:stretch>
        </p:blipFill>
        <p:spPr>
          <a:xfrm>
            <a:off x="7480500" y="1558871"/>
            <a:ext cx="4597200" cy="4597200"/>
          </a:xfrm>
          <a:prstGeom prst="rect">
            <a:avLst/>
          </a:prstGeom>
        </p:spPr>
      </p:pic>
      <p:pic>
        <p:nvPicPr>
          <p:cNvPr id="28" name="Immagine 27">
            <a:extLst>
              <a:ext uri="{FF2B5EF4-FFF2-40B4-BE49-F238E27FC236}">
                <a16:creationId xmlns:a16="http://schemas.microsoft.com/office/drawing/2014/main" id="{EA520103-C796-15A4-5EF7-F0C2092B80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6690EDE9-8A91-1E6F-2AB0-5CC65FA99D13}"/>
              </a:ext>
            </a:extLst>
          </p:cNvPr>
          <p:cNvSpPr txBox="1"/>
          <p:nvPr/>
        </p:nvSpPr>
        <p:spPr>
          <a:xfrm>
            <a:off x="970139" y="649262"/>
            <a:ext cx="3409908" cy="707886"/>
          </a:xfrm>
          <a:prstGeom prst="rect">
            <a:avLst/>
          </a:prstGeom>
          <a:noFill/>
        </p:spPr>
        <p:txBody>
          <a:bodyPr wrap="none" rtlCol="0">
            <a:spAutoFit/>
          </a:bodyPr>
          <a:lstStyle/>
          <a:p>
            <a:r>
              <a:rPr lang="it-IT" sz="4000" cap="all" dirty="0">
                <a:latin typeface="Ubuntu" panose="020B0504030602030204" pitchFamily="34" charset="0"/>
              </a:rPr>
              <a:t>SkillGraph</a:t>
            </a:r>
            <a:r>
              <a:rPr lang="it-IT" sz="4000" cap="all" baseline="30000" dirty="0">
                <a:latin typeface="Ubuntu" panose="020B0504030602030204" pitchFamily="34" charset="0"/>
              </a:rPr>
              <a:t>®</a:t>
            </a:r>
            <a:endParaRPr lang="it-IT" cap="all" baseline="30000" dirty="0">
              <a:latin typeface="Ubuntu" panose="020B0504030602030204" pitchFamily="34" charset="0"/>
            </a:endParaRPr>
          </a:p>
        </p:txBody>
      </p:sp>
      <p:pic>
        <p:nvPicPr>
          <p:cNvPr id="21" name="Immagine 20">
            <a:extLst>
              <a:ext uri="{FF2B5EF4-FFF2-40B4-BE49-F238E27FC236}">
                <a16:creationId xmlns:a16="http://schemas.microsoft.com/office/drawing/2014/main" id="{D27317B3-B4FC-D172-7224-23BF3A95F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22" name="Rettangolo 21">
            <a:extLst>
              <a:ext uri="{FF2B5EF4-FFF2-40B4-BE49-F238E27FC236}">
                <a16:creationId xmlns:a16="http://schemas.microsoft.com/office/drawing/2014/main" id="{04373629-E9D3-97A3-DB7C-678B13EDFAAC}"/>
              </a:ext>
            </a:extLst>
          </p:cNvPr>
          <p:cNvSpPr/>
          <p:nvPr/>
        </p:nvSpPr>
        <p:spPr>
          <a:xfrm>
            <a:off x="971549" y="1325552"/>
            <a:ext cx="11220451" cy="45719"/>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3FB25436-1CE9-B543-9372-F7386CADE944}"/>
              </a:ext>
            </a:extLst>
          </p:cNvPr>
          <p:cNvSpPr txBox="1"/>
          <p:nvPr/>
        </p:nvSpPr>
        <p:spPr>
          <a:xfrm>
            <a:off x="114301" y="1606299"/>
            <a:ext cx="7366200" cy="4998782"/>
          </a:xfrm>
          <a:prstGeom prst="rect">
            <a:avLst/>
          </a:prstGeom>
          <a:noFill/>
        </p:spPr>
        <p:txBody>
          <a:bodyPr wrap="square" rtlCol="0">
            <a:noAutofit/>
          </a:bodyPr>
          <a:lstStyle/>
          <a:p>
            <a:pPr algn="just">
              <a:lnSpc>
                <a:spcPts val="1700"/>
              </a:lnSpc>
            </a:pPr>
            <a:r>
              <a:rPr lang="it-IT" sz="1200" dirty="0">
                <a:latin typeface="Ubuntu" panose="020B0504030602030204" pitchFamily="34" charset="0"/>
              </a:rPr>
              <a:t>SkillGraph</a:t>
            </a:r>
            <a:r>
              <a:rPr lang="it-IT" sz="1200" baseline="30000" dirty="0">
                <a:latin typeface="Ubuntu" panose="020B0504030602030204" pitchFamily="34" charset="0"/>
              </a:rPr>
              <a:t>®</a:t>
            </a:r>
            <a:r>
              <a:rPr lang="it-IT" sz="1200" dirty="0">
                <a:latin typeface="Ubuntu" panose="020B0504030602030204" pitchFamily="34" charset="0"/>
              </a:rPr>
              <a:t> è una metodologia che, utilizzando le informazioni rese disponibili dalle diverse classificazioni, sinergicamente rispetto ad un’attività di </a:t>
            </a:r>
            <a:r>
              <a:rPr lang="it-IT" sz="1200" i="1" dirty="0" err="1">
                <a:latin typeface="Ubuntu" panose="020B0504030602030204" pitchFamily="34" charset="0"/>
              </a:rPr>
              <a:t>crawling</a:t>
            </a:r>
            <a:r>
              <a:rPr lang="it-IT" sz="1200" dirty="0">
                <a:latin typeface="Ubuntu" panose="020B0504030602030204" pitchFamily="34" charset="0"/>
              </a:rPr>
              <a:t> delle informazioni tramite web, </a:t>
            </a:r>
            <a:r>
              <a:rPr lang="it-IT" sz="1200" b="1" dirty="0">
                <a:latin typeface="Ubuntu" panose="020B0504030602030204" pitchFamily="34" charset="0"/>
              </a:rPr>
              <a:t>ricostruisce il potere informativo dei collegamenti tra le diverse entità</a:t>
            </a:r>
            <a:r>
              <a:rPr lang="it-IT" sz="1200" dirty="0">
                <a:latin typeface="Ubuntu" panose="020B0504030602030204" pitchFamily="34" charset="0"/>
              </a:rPr>
              <a:t> aumentando così le capacità analitiche e predittive degli strumenti a supporto delle politiche per il lavoro.</a:t>
            </a:r>
          </a:p>
          <a:p>
            <a:pPr algn="just">
              <a:lnSpc>
                <a:spcPts val="1700"/>
              </a:lnSpc>
            </a:pPr>
            <a:endParaRPr lang="it-IT" sz="1200" dirty="0">
              <a:latin typeface="Ubuntu" panose="020B0504030602030204" pitchFamily="34" charset="0"/>
            </a:endParaRPr>
          </a:p>
          <a:p>
            <a:pPr algn="just">
              <a:lnSpc>
                <a:spcPts val="1700"/>
              </a:lnSpc>
            </a:pPr>
            <a:r>
              <a:rPr lang="it-IT" sz="1200" dirty="0">
                <a:latin typeface="Ubuntu" panose="020B0504030602030204" pitchFamily="34" charset="0"/>
              </a:rPr>
              <a:t> SkillGraph</a:t>
            </a:r>
            <a:r>
              <a:rPr lang="it-IT" sz="1200" baseline="30000" dirty="0">
                <a:latin typeface="Ubuntu" panose="020B0504030602030204" pitchFamily="34" charset="0"/>
              </a:rPr>
              <a:t> ®</a:t>
            </a:r>
            <a:r>
              <a:rPr lang="it-IT" sz="1200" dirty="0">
                <a:latin typeface="Ubuntu" panose="020B0504030602030204" pitchFamily="34" charset="0"/>
              </a:rPr>
              <a:t> produce per ciascuna professione una struttura a grafo nella quale i nodi rappresentano le competenze o comunque gli attributi delle professioni, caratterizzati ciascuno dal valore di complessità, e gli archi che indicano in che modo i vari attributi sono colati tra loro e che globalmente determinano anche quanto sia importante per la professione avere una determinata competenza.</a:t>
            </a:r>
          </a:p>
          <a:p>
            <a:pPr algn="just">
              <a:lnSpc>
                <a:spcPts val="1700"/>
              </a:lnSpc>
            </a:pPr>
            <a:endParaRPr lang="it-IT" sz="1200" dirty="0">
              <a:latin typeface="Ubuntu" panose="020B0504030602030204" pitchFamily="34" charset="0"/>
            </a:endParaRPr>
          </a:p>
          <a:p>
            <a:pPr algn="just">
              <a:lnSpc>
                <a:spcPts val="1700"/>
              </a:lnSpc>
            </a:pPr>
            <a:r>
              <a:rPr lang="it-IT" sz="1200" dirty="0" err="1">
                <a:latin typeface="Ubuntu" panose="020B0504030602030204" pitchFamily="34" charset="0"/>
              </a:rPr>
              <a:t>Skillgraph</a:t>
            </a:r>
            <a:r>
              <a:rPr lang="it-IT" sz="1200" baseline="30000" dirty="0">
                <a:latin typeface="Ubuntu" panose="020B0504030602030204" pitchFamily="34" charset="0"/>
              </a:rPr>
              <a:t> ®</a:t>
            </a:r>
            <a:r>
              <a:rPr lang="it-IT" sz="1200" dirty="0">
                <a:latin typeface="Ubuntu" panose="020B0504030602030204" pitchFamily="34" charset="0"/>
              </a:rPr>
              <a:t> è costruito tramite un motore di intelligenza artificiale che analizza semanticamente le relazioni implicitamente presenti nella descrizione delle entità:</a:t>
            </a:r>
          </a:p>
          <a:p>
            <a:pPr marL="628650" lvl="1" indent="-171450" algn="just">
              <a:lnSpc>
                <a:spcPts val="1700"/>
              </a:lnSpc>
              <a:buClr>
                <a:srgbClr val="EF471C"/>
              </a:buClr>
              <a:buFont typeface="Wingdings" panose="05000000000000000000" pitchFamily="2" charset="2"/>
              <a:buChar char="Ø"/>
            </a:pPr>
            <a:r>
              <a:rPr lang="it-IT" sz="1200" b="1" dirty="0">
                <a:latin typeface="Ubuntu" panose="020B0504030602030204" pitchFamily="34" charset="0"/>
              </a:rPr>
              <a:t>Professioni</a:t>
            </a:r>
            <a:r>
              <a:rPr lang="it-IT" sz="1200" dirty="0">
                <a:latin typeface="Ubuntu" panose="020B0504030602030204" pitchFamily="34" charset="0"/>
              </a:rPr>
              <a:t>, declaratorie provenienti dalla classificazione ISTAT CP2021 e dalla ISCO della Commissione Europea;</a:t>
            </a:r>
          </a:p>
          <a:p>
            <a:pPr marL="628650" lvl="1" indent="-171450" algn="just">
              <a:lnSpc>
                <a:spcPts val="1700"/>
              </a:lnSpc>
              <a:buClr>
                <a:srgbClr val="EF471C"/>
              </a:buClr>
              <a:buFont typeface="Wingdings" panose="05000000000000000000" pitchFamily="2" charset="2"/>
              <a:buChar char="Ø"/>
            </a:pPr>
            <a:r>
              <a:rPr lang="it-IT" sz="1200" b="1" dirty="0">
                <a:latin typeface="Ubuntu" panose="020B0504030602030204" pitchFamily="34" charset="0"/>
              </a:rPr>
              <a:t>Attività</a:t>
            </a:r>
            <a:r>
              <a:rPr lang="it-IT" sz="1200" dirty="0">
                <a:latin typeface="Ubuntu" panose="020B0504030602030204" pitchFamily="34" charset="0"/>
              </a:rPr>
              <a:t>, descrizioni provenienti dalla ISTAT CP2021, dalla ISCO CE oltre a quanto proveniente dall’Atlante del lavoro tramite le ADA;</a:t>
            </a:r>
          </a:p>
          <a:p>
            <a:pPr marL="628650" lvl="1" indent="-171450" algn="just">
              <a:lnSpc>
                <a:spcPts val="1700"/>
              </a:lnSpc>
              <a:buClr>
                <a:srgbClr val="EF471C"/>
              </a:buClr>
              <a:buFont typeface="Wingdings" panose="05000000000000000000" pitchFamily="2" charset="2"/>
              <a:buChar char="Ø"/>
            </a:pPr>
            <a:r>
              <a:rPr lang="it-IT" sz="1200" b="1" dirty="0">
                <a:latin typeface="Ubuntu" panose="020B0504030602030204" pitchFamily="34" charset="0"/>
              </a:rPr>
              <a:t>Competenze</a:t>
            </a:r>
            <a:r>
              <a:rPr lang="it-IT" sz="1200" dirty="0">
                <a:latin typeface="Ubuntu" panose="020B0504030602030204" pitchFamily="34" charset="0"/>
              </a:rPr>
              <a:t>, definite in senso ampio, ovvero comprensive di conoscenze, abilità, attitudini ed altri attributi delle professioni.</a:t>
            </a:r>
          </a:p>
          <a:p>
            <a:pPr algn="just">
              <a:lnSpc>
                <a:spcPts val="1700"/>
              </a:lnSpc>
              <a:buClr>
                <a:srgbClr val="EF471C"/>
              </a:buClr>
            </a:pPr>
            <a:r>
              <a:rPr lang="it-IT" sz="1200" dirty="0">
                <a:latin typeface="Ubuntu" panose="020B0504030602030204" pitchFamily="34" charset="0"/>
              </a:rPr>
              <a:t>Le relazioni desunte semanticamente vengono ulteriormente aumentate e successivamente validate, anche rispetto ai dati real-time del mercato del lavoro, attraverso un processo di Natural Language Processing che analizza le offerte di lavoro presenti sulle piattaforme di recruiting, oltre che su un insieme di siti web quali fonti rilevanti.</a:t>
            </a:r>
          </a:p>
        </p:txBody>
      </p:sp>
    </p:spTree>
    <p:extLst>
      <p:ext uri="{BB962C8B-B14F-4D97-AF65-F5344CB8AC3E}">
        <p14:creationId xmlns:p14="http://schemas.microsoft.com/office/powerpoint/2010/main" val="925420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BC51C8-A8F5-E20D-797B-E16477306125}"/>
              </a:ext>
            </a:extLst>
          </p:cNvPr>
          <p:cNvSpPr/>
          <p:nvPr/>
        </p:nvSpPr>
        <p:spPr>
          <a:xfrm>
            <a:off x="1" y="0"/>
            <a:ext cx="12192000" cy="6858000"/>
          </a:xfrm>
          <a:prstGeom prst="rect">
            <a:avLst/>
          </a:prstGeom>
          <a:solidFill>
            <a:srgbClr val="EE7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4000" cap="small" dirty="0">
                <a:solidFill>
                  <a:prstClr val="white"/>
                </a:solidFill>
                <a:latin typeface="Ubuntu" panose="020B0504030602030204" pitchFamily="34" charset="0"/>
              </a:rPr>
              <a:t>Grazie dell’attenzione</a:t>
            </a:r>
            <a:endParaRPr kumimoji="0" lang="it-IT" sz="4000" b="0" i="0" u="none" strike="noStrike" kern="1200" cap="small" spc="0" normalizeH="0" baseline="0" noProof="0" dirty="0">
              <a:ln>
                <a:noFill/>
              </a:ln>
              <a:solidFill>
                <a:prstClr val="white"/>
              </a:solidFill>
              <a:effectLst/>
              <a:uLnTx/>
              <a:uFillTx/>
              <a:latin typeface="Ubuntu" panose="020B0504030602030204" pitchFamily="34" charset="0"/>
              <a:ea typeface="+mn-ea"/>
              <a:cs typeface="+mn-cs"/>
            </a:endParaRPr>
          </a:p>
        </p:txBody>
      </p:sp>
      <p:pic>
        <p:nvPicPr>
          <p:cNvPr id="12" name="Immagine 11">
            <a:extLst>
              <a:ext uri="{FF2B5EF4-FFF2-40B4-BE49-F238E27FC236}">
                <a16:creationId xmlns:a16="http://schemas.microsoft.com/office/drawing/2014/main" id="{ABED0CCE-4AC4-4231-70DB-043FF62A3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627" y="348016"/>
            <a:ext cx="1638562" cy="1071283"/>
          </a:xfrm>
          <a:prstGeom prst="rect">
            <a:avLst/>
          </a:prstGeom>
        </p:spPr>
      </p:pic>
    </p:spTree>
    <p:extLst>
      <p:ext uri="{BB962C8B-B14F-4D97-AF65-F5344CB8AC3E}">
        <p14:creationId xmlns:p14="http://schemas.microsoft.com/office/powerpoint/2010/main" val="314885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0527266-080B-8757-FACA-67DA97728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9" name="CasellaDiTesto 8">
            <a:extLst>
              <a:ext uri="{FF2B5EF4-FFF2-40B4-BE49-F238E27FC236}">
                <a16:creationId xmlns:a16="http://schemas.microsoft.com/office/drawing/2014/main" id="{00311ADE-1348-99B9-042C-8D9E4F02B89A}"/>
              </a:ext>
            </a:extLst>
          </p:cNvPr>
          <p:cNvSpPr txBox="1"/>
          <p:nvPr/>
        </p:nvSpPr>
        <p:spPr>
          <a:xfrm>
            <a:off x="970139" y="649262"/>
            <a:ext cx="2717412" cy="707886"/>
          </a:xfrm>
          <a:prstGeom prst="rect">
            <a:avLst/>
          </a:prstGeom>
          <a:noFill/>
        </p:spPr>
        <p:txBody>
          <a:bodyPr wrap="none" rtlCol="0">
            <a:spAutoFit/>
          </a:bodyPr>
          <a:lstStyle/>
          <a:p>
            <a:r>
              <a:rPr lang="it-IT" sz="4000" cap="all" dirty="0">
                <a:latin typeface="Ubuntu" panose="020B0504030602030204" pitchFamily="34" charset="0"/>
              </a:rPr>
              <a:t>Chi siamo</a:t>
            </a:r>
            <a:endParaRPr lang="it-IT" cap="all" dirty="0">
              <a:latin typeface="Ubuntu" panose="020B0504030602030204" pitchFamily="34" charset="0"/>
            </a:endParaRPr>
          </a:p>
        </p:txBody>
      </p:sp>
      <p:pic>
        <p:nvPicPr>
          <p:cNvPr id="28" name="Immagine 27">
            <a:extLst>
              <a:ext uri="{FF2B5EF4-FFF2-40B4-BE49-F238E27FC236}">
                <a16:creationId xmlns:a16="http://schemas.microsoft.com/office/drawing/2014/main" id="{EA520103-C796-15A4-5EF7-F0C2092B80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4CC091F3-63E9-181C-E88C-DECD715B10B8}"/>
              </a:ext>
            </a:extLst>
          </p:cNvPr>
          <p:cNvSpPr txBox="1"/>
          <p:nvPr/>
        </p:nvSpPr>
        <p:spPr>
          <a:xfrm>
            <a:off x="114301" y="1606299"/>
            <a:ext cx="6200774" cy="4602439"/>
          </a:xfrm>
          <a:prstGeom prst="rect">
            <a:avLst/>
          </a:prstGeom>
          <a:noFill/>
        </p:spPr>
        <p:txBody>
          <a:bodyPr wrap="square" rtlCol="0">
            <a:noAutofit/>
          </a:bodyPr>
          <a:lstStyle/>
          <a:p>
            <a:pPr algn="just">
              <a:lnSpc>
                <a:spcPts val="1700"/>
              </a:lnSpc>
            </a:pPr>
            <a:r>
              <a:rPr lang="it-IT" sz="1200" dirty="0">
                <a:latin typeface="Ubuntu" panose="020B0504030602030204" pitchFamily="34" charset="0"/>
              </a:rPr>
              <a:t>La ITLogiX è operativa nei settori della ITC, sviluppo di sistemi informatici ed in generale della consulenza all’innovazione per soggetti pubblici e privati.</a:t>
            </a:r>
          </a:p>
          <a:p>
            <a:pPr algn="just">
              <a:lnSpc>
                <a:spcPts val="1700"/>
              </a:lnSpc>
            </a:pPr>
            <a:r>
              <a:rPr lang="it-IT" sz="1200" dirty="0">
                <a:latin typeface="Ubuntu" panose="020B0504030602030204" pitchFamily="34" charset="0"/>
              </a:rPr>
              <a:t>IT LOGIX è un soggetto certificato in qualità in conformità alla norma UNI EN ISO 9001:2008 e possiede la certificazione ISO27001:2017 per il Sistema di Gestione della Sicurezza delle Informazioni.</a:t>
            </a:r>
          </a:p>
          <a:p>
            <a:pPr algn="just">
              <a:lnSpc>
                <a:spcPts val="1700"/>
              </a:lnSpc>
            </a:pPr>
            <a:endParaRPr lang="it-IT" sz="1200" dirty="0">
              <a:latin typeface="Ubuntu" panose="020B0504030602030204" pitchFamily="34" charset="0"/>
            </a:endParaRPr>
          </a:p>
          <a:p>
            <a:pPr algn="just">
              <a:lnSpc>
                <a:spcPts val="1700"/>
              </a:lnSpc>
            </a:pPr>
            <a:r>
              <a:rPr lang="it-IT" sz="1200" b="1" cap="small" dirty="0">
                <a:solidFill>
                  <a:srgbClr val="E85C1A"/>
                </a:solidFill>
                <a:latin typeface="Ubuntu" panose="020B0504030602030204" pitchFamily="34" charset="0"/>
              </a:rPr>
              <a:t>Cosa facciamo in ambito smart government &amp; PA</a:t>
            </a:r>
          </a:p>
          <a:p>
            <a:pPr algn="just">
              <a:lnSpc>
                <a:spcPts val="1700"/>
              </a:lnSpc>
            </a:pPr>
            <a:r>
              <a:rPr lang="it-IT" sz="1200" dirty="0">
                <a:latin typeface="Ubuntu" panose="020B0504030602030204" pitchFamily="34" charset="0"/>
              </a:rPr>
              <a:t>Progettiamo e realizziamo sistemi innovativi che aumentano l’efficienza e migliorano la governance pubblica.</a:t>
            </a:r>
          </a:p>
        </p:txBody>
      </p:sp>
      <p:pic>
        <p:nvPicPr>
          <p:cNvPr id="13" name="Immagine 12">
            <a:extLst>
              <a:ext uri="{FF2B5EF4-FFF2-40B4-BE49-F238E27FC236}">
                <a16:creationId xmlns:a16="http://schemas.microsoft.com/office/drawing/2014/main" id="{A07D442D-E5C0-A198-56BA-548D31D48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860" y="1691207"/>
            <a:ext cx="5695507" cy="3797005"/>
          </a:xfrm>
          <a:prstGeom prst="rect">
            <a:avLst/>
          </a:prstGeom>
        </p:spPr>
      </p:pic>
      <p:sp>
        <p:nvSpPr>
          <p:cNvPr id="5" name="Rettangolo 4">
            <a:extLst>
              <a:ext uri="{FF2B5EF4-FFF2-40B4-BE49-F238E27FC236}">
                <a16:creationId xmlns:a16="http://schemas.microsoft.com/office/drawing/2014/main" id="{189F6A72-5071-6AE2-91DF-A4822FE6D641}"/>
              </a:ext>
            </a:extLst>
          </p:cNvPr>
          <p:cNvSpPr/>
          <p:nvPr/>
        </p:nvSpPr>
        <p:spPr>
          <a:xfrm>
            <a:off x="997751" y="3907518"/>
            <a:ext cx="5183594" cy="306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just">
              <a:lnSpc>
                <a:spcPct val="100000"/>
              </a:lnSpc>
            </a:pPr>
            <a:r>
              <a:rPr lang="it-IT" sz="1200" b="1" cap="small" dirty="0">
                <a:solidFill>
                  <a:schemeClr val="tx1"/>
                </a:solidFill>
                <a:latin typeface="Ubuntu" panose="020B0504030602030204" pitchFamily="34" charset="0"/>
              </a:rPr>
              <a:t>Soluzioni di governance innovativa</a:t>
            </a:r>
          </a:p>
          <a:p>
            <a:pPr algn="just">
              <a:lnSpc>
                <a:spcPct val="100000"/>
              </a:lnSpc>
            </a:pPr>
            <a:r>
              <a:rPr lang="it-IT" sz="1200" dirty="0">
                <a:solidFill>
                  <a:schemeClr val="tx1"/>
                </a:solidFill>
                <a:latin typeface="Ubuntu" panose="020B0504030602030204" pitchFamily="34" charset="0"/>
              </a:rPr>
              <a:t>Per una Pubblica Amministrazione che vuole costruire il rapporto con il cittadino su nuovi modelli operativi.</a:t>
            </a:r>
          </a:p>
          <a:p>
            <a:pPr algn="just">
              <a:lnSpc>
                <a:spcPct val="100000"/>
              </a:lnSpc>
            </a:pPr>
            <a:endParaRPr lang="it-IT" sz="1200" dirty="0">
              <a:solidFill>
                <a:schemeClr val="tx1"/>
              </a:solidFill>
              <a:latin typeface="Ubuntu" panose="020B0504030602030204" pitchFamily="34" charset="0"/>
            </a:endParaRPr>
          </a:p>
          <a:p>
            <a:pPr algn="just">
              <a:lnSpc>
                <a:spcPct val="100000"/>
              </a:lnSpc>
            </a:pPr>
            <a:r>
              <a:rPr lang="it-IT" sz="1200" b="1" cap="small" dirty="0">
                <a:solidFill>
                  <a:schemeClr val="tx1"/>
                </a:solidFill>
                <a:latin typeface="Ubuntu" panose="020B0504030602030204" pitchFamily="34" charset="0"/>
              </a:rPr>
              <a:t>Digitalizzazione ed innovazione degli strumenti</a:t>
            </a:r>
          </a:p>
          <a:p>
            <a:pPr algn="just">
              <a:lnSpc>
                <a:spcPct val="100000"/>
              </a:lnSpc>
            </a:pPr>
            <a:r>
              <a:rPr lang="it-IT" sz="1200" dirty="0">
                <a:solidFill>
                  <a:schemeClr val="tx1"/>
                </a:solidFill>
                <a:latin typeface="Ubuntu" panose="020B0504030602030204" pitchFamily="34" charset="0"/>
              </a:rPr>
              <a:t>L’utilizzo di nuove tecnologie per servizi sempre più inclusivi, evoluti ed accessibili.</a:t>
            </a:r>
          </a:p>
          <a:p>
            <a:pPr algn="just">
              <a:lnSpc>
                <a:spcPct val="100000"/>
              </a:lnSpc>
            </a:pPr>
            <a:endParaRPr lang="it-IT" sz="1200" dirty="0">
              <a:solidFill>
                <a:schemeClr val="tx1"/>
              </a:solidFill>
              <a:latin typeface="Ubuntu" panose="020B0504030602030204" pitchFamily="34" charset="0"/>
            </a:endParaRPr>
          </a:p>
          <a:p>
            <a:pPr algn="just">
              <a:lnSpc>
                <a:spcPct val="100000"/>
              </a:lnSpc>
            </a:pPr>
            <a:r>
              <a:rPr lang="it-IT" sz="1200" b="1" cap="small" dirty="0">
                <a:solidFill>
                  <a:schemeClr val="tx1"/>
                </a:solidFill>
                <a:latin typeface="Ubuntu" panose="020B0504030602030204" pitchFamily="34" charset="0"/>
              </a:rPr>
              <a:t>Strumenti per un’efficace policy-making</a:t>
            </a:r>
          </a:p>
          <a:p>
            <a:pPr algn="just">
              <a:lnSpc>
                <a:spcPct val="100000"/>
              </a:lnSpc>
            </a:pPr>
            <a:r>
              <a:rPr lang="it-IT" sz="1200" dirty="0">
                <a:solidFill>
                  <a:schemeClr val="tx1"/>
                </a:solidFill>
                <a:latin typeface="Ubuntu" panose="020B0504030602030204" pitchFamily="34" charset="0"/>
              </a:rPr>
              <a:t>Strumenti di intelligenza artificiale per l’analisi dei dati che semplifichi il processo di policy-making. </a:t>
            </a:r>
          </a:p>
          <a:p>
            <a:pPr algn="just">
              <a:lnSpc>
                <a:spcPct val="100000"/>
              </a:lnSpc>
            </a:pPr>
            <a:endParaRPr lang="it-IT" sz="1200" dirty="0">
              <a:solidFill>
                <a:schemeClr val="tx1"/>
              </a:solidFill>
              <a:latin typeface="Ubuntu" panose="020B0504030602030204" pitchFamily="34" charset="0"/>
            </a:endParaRPr>
          </a:p>
          <a:p>
            <a:pPr algn="just">
              <a:lnSpc>
                <a:spcPct val="100000"/>
              </a:lnSpc>
            </a:pPr>
            <a:endParaRPr lang="it-IT" sz="1200" dirty="0">
              <a:solidFill>
                <a:schemeClr val="tx1"/>
              </a:solidFill>
              <a:latin typeface="Ubuntu" panose="020B0504030602030204" pitchFamily="34" charset="0"/>
            </a:endParaRPr>
          </a:p>
          <a:p>
            <a:pPr algn="just">
              <a:lnSpc>
                <a:spcPct val="100000"/>
              </a:lnSpc>
            </a:pPr>
            <a:endParaRPr lang="it-IT" sz="1200" dirty="0">
              <a:solidFill>
                <a:schemeClr val="tx1"/>
              </a:solidFill>
              <a:latin typeface="Ubuntu" panose="020B0504030602030204" pitchFamily="34" charset="0"/>
            </a:endParaRPr>
          </a:p>
          <a:p>
            <a:pPr algn="just">
              <a:lnSpc>
                <a:spcPct val="100000"/>
              </a:lnSpc>
            </a:pPr>
            <a:endParaRPr lang="it-IT" sz="1200" dirty="0">
              <a:solidFill>
                <a:schemeClr val="tx1"/>
              </a:solidFill>
              <a:latin typeface="Ubuntu" panose="020B0504030602030204" pitchFamily="34" charset="0"/>
            </a:endParaRPr>
          </a:p>
        </p:txBody>
      </p:sp>
      <p:pic>
        <p:nvPicPr>
          <p:cNvPr id="6" name="Immagine 5">
            <a:extLst>
              <a:ext uri="{FF2B5EF4-FFF2-40B4-BE49-F238E27FC236}">
                <a16:creationId xmlns:a16="http://schemas.microsoft.com/office/drawing/2014/main" id="{3D91A174-9321-64EF-0399-A30D0A134BBF}"/>
              </a:ext>
            </a:extLst>
          </p:cNvPr>
          <p:cNvPicPr>
            <a:picLocks noChangeAspect="1"/>
          </p:cNvPicPr>
          <p:nvPr/>
        </p:nvPicPr>
        <p:blipFill>
          <a:blip r:embed="rId5"/>
          <a:stretch>
            <a:fillRect/>
          </a:stretch>
        </p:blipFill>
        <p:spPr>
          <a:xfrm>
            <a:off x="462788" y="3940110"/>
            <a:ext cx="533081" cy="609236"/>
          </a:xfrm>
          <a:prstGeom prst="rect">
            <a:avLst/>
          </a:prstGeom>
        </p:spPr>
      </p:pic>
      <p:pic>
        <p:nvPicPr>
          <p:cNvPr id="8" name="Immagine 7">
            <a:extLst>
              <a:ext uri="{FF2B5EF4-FFF2-40B4-BE49-F238E27FC236}">
                <a16:creationId xmlns:a16="http://schemas.microsoft.com/office/drawing/2014/main" id="{4F9FDAE1-9C16-AFBF-6EF9-4A4026E5E47C}"/>
              </a:ext>
            </a:extLst>
          </p:cNvPr>
          <p:cNvPicPr>
            <a:picLocks noChangeAspect="1"/>
          </p:cNvPicPr>
          <p:nvPr/>
        </p:nvPicPr>
        <p:blipFill>
          <a:blip r:embed="rId6"/>
          <a:stretch>
            <a:fillRect/>
          </a:stretch>
        </p:blipFill>
        <p:spPr>
          <a:xfrm>
            <a:off x="462788" y="4874408"/>
            <a:ext cx="481859" cy="441329"/>
          </a:xfrm>
          <a:prstGeom prst="rect">
            <a:avLst/>
          </a:prstGeom>
        </p:spPr>
      </p:pic>
      <p:pic>
        <p:nvPicPr>
          <p:cNvPr id="10" name="Immagine 9">
            <a:extLst>
              <a:ext uri="{FF2B5EF4-FFF2-40B4-BE49-F238E27FC236}">
                <a16:creationId xmlns:a16="http://schemas.microsoft.com/office/drawing/2014/main" id="{EC4D21A4-42FF-1BAD-9CFE-98424E51F558}"/>
              </a:ext>
            </a:extLst>
          </p:cNvPr>
          <p:cNvPicPr>
            <a:picLocks noChangeAspect="1"/>
          </p:cNvPicPr>
          <p:nvPr/>
        </p:nvPicPr>
        <p:blipFill>
          <a:blip r:embed="rId7"/>
          <a:stretch>
            <a:fillRect/>
          </a:stretch>
        </p:blipFill>
        <p:spPr>
          <a:xfrm>
            <a:off x="462788" y="5640799"/>
            <a:ext cx="481859" cy="443138"/>
          </a:xfrm>
          <a:prstGeom prst="rect">
            <a:avLst/>
          </a:prstGeom>
        </p:spPr>
      </p:pic>
      <p:sp>
        <p:nvSpPr>
          <p:cNvPr id="11" name="Rettangolo 10">
            <a:extLst>
              <a:ext uri="{FF2B5EF4-FFF2-40B4-BE49-F238E27FC236}">
                <a16:creationId xmlns:a16="http://schemas.microsoft.com/office/drawing/2014/main" id="{03E48BEF-37C0-B513-58AE-3A23DEF40B33}"/>
              </a:ext>
            </a:extLst>
          </p:cNvPr>
          <p:cNvSpPr/>
          <p:nvPr/>
        </p:nvSpPr>
        <p:spPr>
          <a:xfrm>
            <a:off x="971549" y="1325552"/>
            <a:ext cx="11220451" cy="45719"/>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6994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Italiano) Engineering Ingegneria Informatica SpA – Campania Bioscience">
            <a:extLst>
              <a:ext uri="{FF2B5EF4-FFF2-40B4-BE49-F238E27FC236}">
                <a16:creationId xmlns:a16="http://schemas.microsoft.com/office/drawing/2014/main" id="{C7C96928-30F7-1B07-7CF1-8C5F91928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06" b="23546"/>
          <a:stretch/>
        </p:blipFill>
        <p:spPr bwMode="auto">
          <a:xfrm>
            <a:off x="1920743" y="6017258"/>
            <a:ext cx="2033255" cy="61575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26DD024C-4B80-2FA4-7C4C-415E098860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 b="19973"/>
          <a:stretch/>
        </p:blipFill>
        <p:spPr>
          <a:xfrm>
            <a:off x="7622065" y="1369788"/>
            <a:ext cx="4572002" cy="5488212"/>
          </a:xfrm>
          <a:prstGeom prst="rect">
            <a:avLst/>
          </a:prstGeom>
        </p:spPr>
      </p:pic>
      <p:sp>
        <p:nvSpPr>
          <p:cNvPr id="9" name="CasellaDiTesto 8">
            <a:extLst>
              <a:ext uri="{FF2B5EF4-FFF2-40B4-BE49-F238E27FC236}">
                <a16:creationId xmlns:a16="http://schemas.microsoft.com/office/drawing/2014/main" id="{00311ADE-1348-99B9-042C-8D9E4F02B89A}"/>
              </a:ext>
            </a:extLst>
          </p:cNvPr>
          <p:cNvSpPr txBox="1"/>
          <p:nvPr/>
        </p:nvSpPr>
        <p:spPr>
          <a:xfrm>
            <a:off x="970139" y="649262"/>
            <a:ext cx="6280887" cy="707886"/>
          </a:xfrm>
          <a:prstGeom prst="rect">
            <a:avLst/>
          </a:prstGeom>
          <a:noFill/>
        </p:spPr>
        <p:txBody>
          <a:bodyPr wrap="none" rtlCol="0">
            <a:spAutoFit/>
          </a:bodyPr>
          <a:lstStyle/>
          <a:p>
            <a:r>
              <a:rPr lang="it-IT" sz="4000" cap="all" dirty="0">
                <a:latin typeface="Ubuntu" panose="020B0504030602030204" pitchFamily="34" charset="0"/>
              </a:rPr>
              <a:t>CENTRO DI COMPETENZA</a:t>
            </a:r>
            <a:endParaRPr lang="it-IT" cap="all" dirty="0">
              <a:latin typeface="Ubuntu" panose="020B0504030602030204" pitchFamily="34" charset="0"/>
            </a:endParaRPr>
          </a:p>
        </p:txBody>
      </p:sp>
      <p:pic>
        <p:nvPicPr>
          <p:cNvPr id="28" name="Immagine 27">
            <a:extLst>
              <a:ext uri="{FF2B5EF4-FFF2-40B4-BE49-F238E27FC236}">
                <a16:creationId xmlns:a16="http://schemas.microsoft.com/office/drawing/2014/main" id="{EA520103-C796-15A4-5EF7-F0C2092B80E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1124DB9-DE7A-0C69-4895-7E7B1276C198}"/>
              </a:ext>
            </a:extLst>
          </p:cNvPr>
          <p:cNvSpPr/>
          <p:nvPr/>
        </p:nvSpPr>
        <p:spPr>
          <a:xfrm>
            <a:off x="971549" y="1325552"/>
            <a:ext cx="11220451" cy="45719"/>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030A3249-2FD3-C66F-9474-380DDAE174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14" name="Rettangolo 13">
            <a:extLst>
              <a:ext uri="{FF2B5EF4-FFF2-40B4-BE49-F238E27FC236}">
                <a16:creationId xmlns:a16="http://schemas.microsoft.com/office/drawing/2014/main" id="{4973DA7B-E536-C70A-CE1E-3B3344A7353B}"/>
              </a:ext>
            </a:extLst>
          </p:cNvPr>
          <p:cNvSpPr/>
          <p:nvPr/>
        </p:nvSpPr>
        <p:spPr>
          <a:xfrm>
            <a:off x="898108" y="2042033"/>
            <a:ext cx="6149913" cy="2726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it-IT" sz="1200" b="1" cap="small" dirty="0">
                <a:solidFill>
                  <a:schemeClr val="tx1"/>
                </a:solidFill>
                <a:latin typeface="Ubuntu" panose="020B0504030602030204" pitchFamily="34" charset="0"/>
              </a:rPr>
              <a:t>Lavoro</a:t>
            </a:r>
          </a:p>
          <a:p>
            <a:pPr algn="just">
              <a:lnSpc>
                <a:spcPct val="100000"/>
              </a:lnSpc>
            </a:pPr>
            <a:r>
              <a:rPr lang="it-IT" sz="1200" dirty="0">
                <a:solidFill>
                  <a:schemeClr val="tx1"/>
                </a:solidFill>
                <a:latin typeface="Ubuntu" panose="020B0504030602030204" pitchFamily="34" charset="0"/>
              </a:rPr>
              <a:t>Sistemi per una efficace gestione dei servizi per l’impiego su base regionale, nazionale ed europea.</a:t>
            </a:r>
          </a:p>
          <a:p>
            <a:pPr algn="just">
              <a:lnSpc>
                <a:spcPct val="100000"/>
              </a:lnSpc>
            </a:pPr>
            <a:endParaRPr lang="it-IT" sz="1200" dirty="0">
              <a:solidFill>
                <a:schemeClr val="tx1"/>
              </a:solidFill>
              <a:latin typeface="Ubuntu" panose="020B0504030602030204" pitchFamily="34" charset="0"/>
            </a:endParaRPr>
          </a:p>
          <a:p>
            <a:pPr algn="just">
              <a:lnSpc>
                <a:spcPct val="100000"/>
              </a:lnSpc>
            </a:pPr>
            <a:r>
              <a:rPr lang="it-IT" sz="1200" b="1" cap="small" dirty="0">
                <a:solidFill>
                  <a:schemeClr val="tx1"/>
                </a:solidFill>
                <a:latin typeface="Ubuntu" panose="020B0504030602030204" pitchFamily="34" charset="0"/>
              </a:rPr>
              <a:t>Formazione</a:t>
            </a:r>
          </a:p>
          <a:p>
            <a:pPr algn="just">
              <a:lnSpc>
                <a:spcPct val="100000"/>
              </a:lnSpc>
            </a:pPr>
            <a:r>
              <a:rPr lang="it-IT" sz="1200" dirty="0">
                <a:solidFill>
                  <a:schemeClr val="tx1"/>
                </a:solidFill>
                <a:latin typeface="Ubuntu" panose="020B0504030602030204" pitchFamily="34" charset="0"/>
              </a:rPr>
              <a:t>Sistemi di gestione per la formazione finanziata con specializzazione sui Programmi di Investimento Europei e i Fondi interprofessionali.</a:t>
            </a:r>
          </a:p>
          <a:p>
            <a:pPr algn="just">
              <a:lnSpc>
                <a:spcPct val="100000"/>
              </a:lnSpc>
            </a:pPr>
            <a:endParaRPr lang="it-IT" sz="1200" dirty="0">
              <a:solidFill>
                <a:schemeClr val="tx1"/>
              </a:solidFill>
              <a:latin typeface="Ubuntu" panose="020B0504030602030204" pitchFamily="34" charset="0"/>
            </a:endParaRPr>
          </a:p>
          <a:p>
            <a:pPr algn="just">
              <a:lnSpc>
                <a:spcPct val="100000"/>
              </a:lnSpc>
            </a:pPr>
            <a:r>
              <a:rPr lang="it-IT" sz="1200" b="1" cap="small" dirty="0">
                <a:solidFill>
                  <a:schemeClr val="tx1"/>
                </a:solidFill>
                <a:latin typeface="Ubuntu" panose="020B0504030602030204" pitchFamily="34" charset="0"/>
              </a:rPr>
              <a:t>Istruzione</a:t>
            </a:r>
          </a:p>
          <a:p>
            <a:pPr algn="just">
              <a:lnSpc>
                <a:spcPct val="100000"/>
              </a:lnSpc>
            </a:pPr>
            <a:r>
              <a:rPr lang="it-IT" sz="1200" dirty="0">
                <a:solidFill>
                  <a:schemeClr val="tx1"/>
                </a:solidFill>
                <a:latin typeface="Ubuntu" panose="020B0504030602030204" pitchFamily="34" charset="0"/>
              </a:rPr>
              <a:t>Sistema per il diritto allo studio, e l’istruzione scolastica, tecnica superiore ed universitaria.</a:t>
            </a:r>
          </a:p>
        </p:txBody>
      </p:sp>
      <p:pic>
        <p:nvPicPr>
          <p:cNvPr id="15" name="Immagine 14">
            <a:extLst>
              <a:ext uri="{FF2B5EF4-FFF2-40B4-BE49-F238E27FC236}">
                <a16:creationId xmlns:a16="http://schemas.microsoft.com/office/drawing/2014/main" id="{9ABF54F1-B88D-7D7B-CDA1-EDF13172D1F2}"/>
              </a:ext>
            </a:extLst>
          </p:cNvPr>
          <p:cNvPicPr>
            <a:picLocks noChangeAspect="1"/>
          </p:cNvPicPr>
          <p:nvPr/>
        </p:nvPicPr>
        <p:blipFill>
          <a:blip r:embed="rId6"/>
          <a:stretch>
            <a:fillRect/>
          </a:stretch>
        </p:blipFill>
        <p:spPr>
          <a:xfrm>
            <a:off x="250623" y="2390474"/>
            <a:ext cx="532800" cy="457359"/>
          </a:xfrm>
          <a:prstGeom prst="rect">
            <a:avLst/>
          </a:prstGeom>
        </p:spPr>
      </p:pic>
      <p:pic>
        <p:nvPicPr>
          <p:cNvPr id="16" name="Immagine 15">
            <a:extLst>
              <a:ext uri="{FF2B5EF4-FFF2-40B4-BE49-F238E27FC236}">
                <a16:creationId xmlns:a16="http://schemas.microsoft.com/office/drawing/2014/main" id="{4994E7C4-150F-C4C1-E4D3-9949354366C7}"/>
              </a:ext>
            </a:extLst>
          </p:cNvPr>
          <p:cNvPicPr>
            <a:picLocks noChangeAspect="1"/>
          </p:cNvPicPr>
          <p:nvPr/>
        </p:nvPicPr>
        <p:blipFill>
          <a:blip r:embed="rId7"/>
          <a:stretch>
            <a:fillRect/>
          </a:stretch>
        </p:blipFill>
        <p:spPr>
          <a:xfrm>
            <a:off x="250623" y="3930027"/>
            <a:ext cx="532800" cy="321372"/>
          </a:xfrm>
          <a:prstGeom prst="rect">
            <a:avLst/>
          </a:prstGeom>
        </p:spPr>
      </p:pic>
      <p:pic>
        <p:nvPicPr>
          <p:cNvPr id="17" name="Immagine 16">
            <a:extLst>
              <a:ext uri="{FF2B5EF4-FFF2-40B4-BE49-F238E27FC236}">
                <a16:creationId xmlns:a16="http://schemas.microsoft.com/office/drawing/2014/main" id="{C96454F8-110A-90CD-8824-AFBFBCA560C8}"/>
              </a:ext>
            </a:extLst>
          </p:cNvPr>
          <p:cNvPicPr>
            <a:picLocks noChangeAspect="1"/>
          </p:cNvPicPr>
          <p:nvPr/>
        </p:nvPicPr>
        <p:blipFill>
          <a:blip r:embed="rId8"/>
          <a:stretch>
            <a:fillRect/>
          </a:stretch>
        </p:blipFill>
        <p:spPr>
          <a:xfrm>
            <a:off x="250623" y="3130947"/>
            <a:ext cx="532800" cy="553292"/>
          </a:xfrm>
          <a:prstGeom prst="rect">
            <a:avLst/>
          </a:prstGeom>
        </p:spPr>
      </p:pic>
      <p:sp>
        <p:nvSpPr>
          <p:cNvPr id="18" name="CasellaDiTesto 17">
            <a:extLst>
              <a:ext uri="{FF2B5EF4-FFF2-40B4-BE49-F238E27FC236}">
                <a16:creationId xmlns:a16="http://schemas.microsoft.com/office/drawing/2014/main" id="{7AB026E6-B66E-EEA7-C759-D7C723E41594}"/>
              </a:ext>
            </a:extLst>
          </p:cNvPr>
          <p:cNvSpPr txBox="1"/>
          <p:nvPr/>
        </p:nvSpPr>
        <p:spPr>
          <a:xfrm>
            <a:off x="114300" y="1606299"/>
            <a:ext cx="7289389" cy="739577"/>
          </a:xfrm>
          <a:prstGeom prst="rect">
            <a:avLst/>
          </a:prstGeom>
          <a:noFill/>
        </p:spPr>
        <p:txBody>
          <a:bodyPr wrap="square" rtlCol="0">
            <a:noAutofit/>
          </a:bodyPr>
          <a:lstStyle/>
          <a:p>
            <a:pPr algn="just">
              <a:lnSpc>
                <a:spcPts val="1700"/>
              </a:lnSpc>
            </a:pPr>
            <a:r>
              <a:rPr lang="it-IT" sz="1200" dirty="0">
                <a:latin typeface="Ubuntu" panose="020B0504030602030204" pitchFamily="34" charset="0"/>
              </a:rPr>
              <a:t>La ITLogiX ha profonda conoscenza del dominio applicativo relativo ai sistemi per il lavoro, per la formazione e l’istruzione, avendo realizzato sistemi innovativi in tale ambito per soggetti pubblici e privati di rilevanza nazionale.</a:t>
            </a:r>
          </a:p>
        </p:txBody>
      </p:sp>
      <p:pic>
        <p:nvPicPr>
          <p:cNvPr id="20" name="Picture 28" descr="MLPS - Ministero del Lavoro e delle Politiche Sociali">
            <a:extLst>
              <a:ext uri="{FF2B5EF4-FFF2-40B4-BE49-F238E27FC236}">
                <a16:creationId xmlns:a16="http://schemas.microsoft.com/office/drawing/2014/main" id="{81A4B527-1F9D-AE8E-5728-7A95F8E600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2913" y="4801929"/>
            <a:ext cx="686983" cy="6869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MISSIONE UE, VITCHEVA DIRETTORE GENERALE DG MARE, NAVA DG REFORM • Agra  Press">
            <a:extLst>
              <a:ext uri="{FF2B5EF4-FFF2-40B4-BE49-F238E27FC236}">
                <a16:creationId xmlns:a16="http://schemas.microsoft.com/office/drawing/2014/main" id="{35AC6577-90F8-1B2C-610E-A26C3668B0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610658"/>
            <a:ext cx="1369456" cy="9981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gione Lazio - Intranet">
            <a:extLst>
              <a:ext uri="{FF2B5EF4-FFF2-40B4-BE49-F238E27FC236}">
                <a16:creationId xmlns:a16="http://schemas.microsoft.com/office/drawing/2014/main" id="{26DB6E05-A694-0D4F-0034-FE31E1A462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0361" y="4812897"/>
            <a:ext cx="1791478" cy="594089"/>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36FF2391-47C1-49BC-D08D-DE3A4A4A3835}"/>
              </a:ext>
            </a:extLst>
          </p:cNvPr>
          <p:cNvSpPr txBox="1"/>
          <p:nvPr/>
        </p:nvSpPr>
        <p:spPr>
          <a:xfrm>
            <a:off x="114300" y="4473678"/>
            <a:ext cx="7289389" cy="352033"/>
          </a:xfrm>
          <a:prstGeom prst="rect">
            <a:avLst/>
          </a:prstGeom>
          <a:noFill/>
        </p:spPr>
        <p:txBody>
          <a:bodyPr wrap="square" rtlCol="0">
            <a:noAutofit/>
          </a:bodyPr>
          <a:lstStyle/>
          <a:p>
            <a:pPr algn="just">
              <a:lnSpc>
                <a:spcPts val="1700"/>
              </a:lnSpc>
            </a:pPr>
            <a:r>
              <a:rPr lang="it-IT" sz="1200" b="1" cap="small" dirty="0">
                <a:solidFill>
                  <a:srgbClr val="E85C1A"/>
                </a:solidFill>
                <a:latin typeface="Ubuntu" panose="020B0504030602030204" pitchFamily="34" charset="0"/>
              </a:rPr>
              <a:t>I nostri clienti pubblici</a:t>
            </a:r>
          </a:p>
        </p:txBody>
      </p:sp>
      <p:sp>
        <p:nvSpPr>
          <p:cNvPr id="26" name="CasellaDiTesto 25">
            <a:extLst>
              <a:ext uri="{FF2B5EF4-FFF2-40B4-BE49-F238E27FC236}">
                <a16:creationId xmlns:a16="http://schemas.microsoft.com/office/drawing/2014/main" id="{E49429B3-AD7E-4450-22DF-0ACA09CE12DF}"/>
              </a:ext>
            </a:extLst>
          </p:cNvPr>
          <p:cNvSpPr txBox="1"/>
          <p:nvPr/>
        </p:nvSpPr>
        <p:spPr>
          <a:xfrm>
            <a:off x="114300" y="5544830"/>
            <a:ext cx="7289389" cy="352033"/>
          </a:xfrm>
          <a:prstGeom prst="rect">
            <a:avLst/>
          </a:prstGeom>
          <a:noFill/>
        </p:spPr>
        <p:txBody>
          <a:bodyPr wrap="square" rtlCol="0">
            <a:noAutofit/>
          </a:bodyPr>
          <a:lstStyle/>
          <a:p>
            <a:pPr algn="just">
              <a:lnSpc>
                <a:spcPts val="1700"/>
              </a:lnSpc>
            </a:pPr>
            <a:r>
              <a:rPr lang="it-IT" sz="1200" b="1" cap="small" dirty="0">
                <a:solidFill>
                  <a:srgbClr val="E85C1A"/>
                </a:solidFill>
                <a:latin typeface="Ubuntu" panose="020B0504030602030204" pitchFamily="34" charset="0"/>
              </a:rPr>
              <a:t>I nostri clienti privati</a:t>
            </a:r>
          </a:p>
        </p:txBody>
      </p:sp>
      <p:pic>
        <p:nvPicPr>
          <p:cNvPr id="27" name="Picture 18" descr="Formatemp Fondo Formazione lavoratori in somministrazione">
            <a:extLst>
              <a:ext uri="{FF2B5EF4-FFF2-40B4-BE49-F238E27FC236}">
                <a16:creationId xmlns:a16="http://schemas.microsoft.com/office/drawing/2014/main" id="{06B07470-7B17-34C4-6703-774AC47CA9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9320" y="4754486"/>
            <a:ext cx="577066" cy="6869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6634A2E0-E8E8-F2EB-54DB-7D2D6E25EA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29518" y="6142486"/>
            <a:ext cx="1418844" cy="4411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Ernst &amp; Young - Wikipedia">
            <a:extLst>
              <a:ext uri="{FF2B5EF4-FFF2-40B4-BE49-F238E27FC236}">
                <a16:creationId xmlns:a16="http://schemas.microsoft.com/office/drawing/2014/main" id="{0333835F-40B0-9D6E-5466-1E3D5587160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9477" y="5941497"/>
            <a:ext cx="533946" cy="5339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PricewaterhouseCoopers - Wikipedia">
            <a:extLst>
              <a:ext uri="{FF2B5EF4-FFF2-40B4-BE49-F238E27FC236}">
                <a16:creationId xmlns:a16="http://schemas.microsoft.com/office/drawing/2014/main" id="{1C84E922-BA0A-2ACB-0E60-29F4B8B2638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1079" y="5931568"/>
            <a:ext cx="819664" cy="6226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IZI SpA - Metodi, analisi e valutazioni economiche">
            <a:extLst>
              <a:ext uri="{FF2B5EF4-FFF2-40B4-BE49-F238E27FC236}">
                <a16:creationId xmlns:a16="http://schemas.microsoft.com/office/drawing/2014/main" id="{C0BAC8DE-BC5A-D8FC-9BD0-9F76F366A2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7891" y="6017258"/>
            <a:ext cx="1896259" cy="4956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iversità degli Studi Roma Tre - Wikipedia">
            <a:extLst>
              <a:ext uri="{FF2B5EF4-FFF2-40B4-BE49-F238E27FC236}">
                <a16:creationId xmlns:a16="http://schemas.microsoft.com/office/drawing/2014/main" id="{D28AAA63-90E4-C0C3-529D-5B0EC3A633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00224" y="4808923"/>
            <a:ext cx="1042312" cy="573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Apprendo è la nuova piattaforma di Formazione a Distanza di  Federmeccanica - Talentform">
            <a:extLst>
              <a:ext uri="{FF2B5EF4-FFF2-40B4-BE49-F238E27FC236}">
                <a16:creationId xmlns:a16="http://schemas.microsoft.com/office/drawing/2014/main" id="{BD4580FA-A1EF-A27F-BDB5-DCA2FDF7E1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24915" y="4752872"/>
            <a:ext cx="1791478" cy="73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4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lemento grafico 14">
            <a:extLst>
              <a:ext uri="{FF2B5EF4-FFF2-40B4-BE49-F238E27FC236}">
                <a16:creationId xmlns:a16="http://schemas.microsoft.com/office/drawing/2014/main" id="{0539EC4F-DE07-2E93-BBCE-FBD2F6DAD35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5213"/>
          <a:stretch/>
        </p:blipFill>
        <p:spPr>
          <a:xfrm>
            <a:off x="7076420" y="2257227"/>
            <a:ext cx="5115580" cy="4151076"/>
          </a:xfrm>
          <a:prstGeom prst="rect">
            <a:avLst/>
          </a:prstGeom>
        </p:spPr>
      </p:pic>
      <p:sp>
        <p:nvSpPr>
          <p:cNvPr id="8" name="CasellaDiTesto 7">
            <a:extLst>
              <a:ext uri="{FF2B5EF4-FFF2-40B4-BE49-F238E27FC236}">
                <a16:creationId xmlns:a16="http://schemas.microsoft.com/office/drawing/2014/main" id="{553E11DF-56FF-03A0-6CC3-5B1E9F0EDB99}"/>
              </a:ext>
            </a:extLst>
          </p:cNvPr>
          <p:cNvSpPr txBox="1"/>
          <p:nvPr/>
        </p:nvSpPr>
        <p:spPr>
          <a:xfrm>
            <a:off x="114300" y="1606300"/>
            <a:ext cx="7678420" cy="5251700"/>
          </a:xfrm>
          <a:prstGeom prst="rect">
            <a:avLst/>
          </a:prstGeom>
          <a:noFill/>
        </p:spPr>
        <p:txBody>
          <a:bodyPr wrap="square" rtlCol="0">
            <a:noAutofit/>
          </a:bodyPr>
          <a:lstStyle/>
          <a:p>
            <a:pPr algn="just">
              <a:lnSpc>
                <a:spcPts val="1700"/>
              </a:lnSpc>
            </a:pPr>
            <a:r>
              <a:rPr lang="it-IT" sz="1200" b="1" dirty="0">
                <a:latin typeface="Ubuntu" panose="020B0504030602030204" pitchFamily="34" charset="0"/>
              </a:rPr>
              <a:t>InWeaved</a:t>
            </a:r>
            <a:r>
              <a:rPr lang="it-IT" sz="1200" dirty="0">
                <a:latin typeface="Ubuntu" panose="020B0504030602030204" pitchFamily="34" charset="0"/>
              </a:rPr>
              <a:t> è una piattaforma, disponibile in cloud in modalità </a:t>
            </a:r>
            <a:r>
              <a:rPr lang="it-IT" sz="1200" b="1" dirty="0">
                <a:latin typeface="Ubuntu" panose="020B0504030602030204" pitchFamily="34" charset="0"/>
              </a:rPr>
              <a:t>Software </a:t>
            </a:r>
            <a:r>
              <a:rPr lang="it-IT" sz="1200" b="1" dirty="0" err="1">
                <a:latin typeface="Ubuntu" panose="020B0504030602030204" pitchFamily="34" charset="0"/>
              </a:rPr>
              <a:t>as</a:t>
            </a:r>
            <a:r>
              <a:rPr lang="it-IT" sz="1200" b="1" dirty="0">
                <a:latin typeface="Ubuntu" panose="020B0504030602030204" pitchFamily="34" charset="0"/>
              </a:rPr>
              <a:t> a Service </a:t>
            </a:r>
            <a:r>
              <a:rPr lang="it-IT" sz="1200" dirty="0">
                <a:latin typeface="Ubuntu" panose="020B0504030602030204" pitchFamily="34" charset="0"/>
              </a:rPr>
              <a:t>(SaaS) oppure </a:t>
            </a:r>
            <a:r>
              <a:rPr lang="it-IT" sz="1200" b="1" dirty="0">
                <a:latin typeface="Ubuntu" panose="020B0504030602030204" pitchFamily="34" charset="0"/>
              </a:rPr>
              <a:t>On-Premise</a:t>
            </a:r>
            <a:r>
              <a:rPr lang="it-IT" sz="1200" dirty="0">
                <a:latin typeface="Ubuntu" panose="020B0504030602030204" pitchFamily="34" charset="0"/>
              </a:rPr>
              <a:t> secondo le esigenze dei clienti, che eroga </a:t>
            </a:r>
            <a:r>
              <a:rPr lang="it-IT" sz="1200" b="1" dirty="0">
                <a:latin typeface="Ubuntu" panose="020B0504030602030204" pitchFamily="34" charset="0"/>
              </a:rPr>
              <a:t>servizi innovativi di recruiting</a:t>
            </a:r>
            <a:r>
              <a:rPr lang="it-IT" sz="1200" dirty="0">
                <a:latin typeface="Ubuntu" panose="020B0504030602030204" pitchFamily="34" charset="0"/>
              </a:rPr>
              <a:t> agevolando il processo di incontro domanda-offerta di lavoro. La soluzione è pensata per rispondere sia alle esigenze dei privati che a quelle specifiche per il potenziamento dei servizi pubblici per l’impiego.</a:t>
            </a:r>
          </a:p>
          <a:p>
            <a:pPr algn="just">
              <a:lnSpc>
                <a:spcPts val="1700"/>
              </a:lnSpc>
            </a:pPr>
            <a:r>
              <a:rPr lang="it-IT" sz="1200" b="1" cap="small" dirty="0">
                <a:solidFill>
                  <a:srgbClr val="E85C1A"/>
                </a:solidFill>
                <a:latin typeface="Ubuntu" panose="020B0504030602030204" pitchFamily="34" charset="0"/>
              </a:rPr>
              <a:t>Quali servizi?</a:t>
            </a:r>
          </a:p>
          <a:p>
            <a:pPr lvl="2" algn="just">
              <a:lnSpc>
                <a:spcPts val="1600"/>
              </a:lnSpc>
            </a:pPr>
            <a:r>
              <a:rPr lang="it-IT" sz="1200" b="1" cap="small" dirty="0">
                <a:latin typeface="Ubuntu" panose="020B0504030602030204" pitchFamily="34" charset="0"/>
              </a:rPr>
              <a:t>Orientamento</a:t>
            </a:r>
            <a:endParaRPr lang="it-IT" sz="1200" b="1" cap="small" dirty="0">
              <a:solidFill>
                <a:schemeClr val="tx1"/>
              </a:solidFill>
              <a:latin typeface="Ubuntu" panose="020B0504030602030204" pitchFamily="34" charset="0"/>
            </a:endParaRPr>
          </a:p>
          <a:p>
            <a:pPr lvl="2" algn="just">
              <a:lnSpc>
                <a:spcPts val="1600"/>
              </a:lnSpc>
            </a:pPr>
            <a:r>
              <a:rPr lang="it-IT" sz="1200" dirty="0">
                <a:solidFill>
                  <a:schemeClr val="tx1"/>
                </a:solidFill>
                <a:latin typeface="Ubuntu" panose="020B0504030602030204" pitchFamily="34" charset="0"/>
              </a:rPr>
              <a:t>Servizi, anche in auto-somministrazione, per la valutazione del profilo professionale del cittadino e per la costruzione di un percorso di carriera.</a:t>
            </a:r>
          </a:p>
          <a:p>
            <a:pPr lvl="2" algn="just">
              <a:lnSpc>
                <a:spcPts val="1600"/>
              </a:lnSpc>
            </a:pPr>
            <a:r>
              <a:rPr lang="it-IT" sz="1200" b="1" cap="small" dirty="0">
                <a:solidFill>
                  <a:schemeClr val="tx1"/>
                </a:solidFill>
                <a:latin typeface="Ubuntu" panose="020B0504030602030204" pitchFamily="34" charset="0"/>
              </a:rPr>
              <a:t>Rilevazione dei fabbisogni professionali</a:t>
            </a:r>
          </a:p>
          <a:p>
            <a:pPr lvl="2" algn="just">
              <a:lnSpc>
                <a:spcPts val="1600"/>
              </a:lnSpc>
            </a:pPr>
            <a:r>
              <a:rPr lang="it-IT" sz="1200" dirty="0">
                <a:solidFill>
                  <a:schemeClr val="tx1"/>
                </a:solidFill>
                <a:latin typeface="Ubuntu" panose="020B0504030602030204" pitchFamily="34" charset="0"/>
              </a:rPr>
              <a:t>Servizi, anche in auto-somministrazione, per la valutazione delle imprese e dei loro fabbisogni professionali.</a:t>
            </a:r>
            <a:endParaRPr lang="it-IT" sz="1200" b="1" cap="small" dirty="0">
              <a:solidFill>
                <a:srgbClr val="E85C1A"/>
              </a:solidFill>
              <a:latin typeface="Ubuntu" panose="020B0504030602030204" pitchFamily="34" charset="0"/>
            </a:endParaRPr>
          </a:p>
          <a:p>
            <a:pPr lvl="2" algn="just">
              <a:lnSpc>
                <a:spcPts val="1600"/>
              </a:lnSpc>
            </a:pPr>
            <a:r>
              <a:rPr lang="it-IT" sz="1200" b="1" cap="small" dirty="0">
                <a:solidFill>
                  <a:schemeClr val="tx1"/>
                </a:solidFill>
                <a:latin typeface="Ubuntu" panose="020B0504030602030204" pitchFamily="34" charset="0"/>
              </a:rPr>
              <a:t>Offerte di lavoro</a:t>
            </a:r>
          </a:p>
          <a:p>
            <a:pPr lvl="2" algn="just">
              <a:lnSpc>
                <a:spcPts val="1600"/>
              </a:lnSpc>
            </a:pPr>
            <a:r>
              <a:rPr lang="it-IT" sz="1200" dirty="0">
                <a:solidFill>
                  <a:schemeClr val="tx1"/>
                </a:solidFill>
                <a:latin typeface="Ubuntu" panose="020B0504030602030204" pitchFamily="34" charset="0"/>
              </a:rPr>
              <a:t>Interconnessione con i principali </a:t>
            </a:r>
            <a:r>
              <a:rPr lang="it-IT" sz="1200" i="1" dirty="0">
                <a:solidFill>
                  <a:schemeClr val="tx1"/>
                </a:solidFill>
                <a:latin typeface="Ubuntu" panose="020B0504030602030204" pitchFamily="34" charset="0"/>
              </a:rPr>
              <a:t>provider</a:t>
            </a:r>
            <a:r>
              <a:rPr lang="it-IT" sz="1200" dirty="0">
                <a:solidFill>
                  <a:schemeClr val="tx1"/>
                </a:solidFill>
                <a:latin typeface="Ubuntu" panose="020B0504030602030204" pitchFamily="34" charset="0"/>
              </a:rPr>
              <a:t> di offerte di lavoro per arricchire l’offerta complessiva fruibile dai cittadini oltre quelle direttamente censite dagli operatori del sistema.</a:t>
            </a:r>
            <a:endParaRPr lang="it-IT" sz="1200" b="1" cap="small" dirty="0">
              <a:solidFill>
                <a:srgbClr val="E85C1A"/>
              </a:solidFill>
              <a:latin typeface="Ubuntu" panose="020B0504030602030204" pitchFamily="34" charset="0"/>
            </a:endParaRPr>
          </a:p>
          <a:p>
            <a:pPr algn="just">
              <a:lnSpc>
                <a:spcPts val="1600"/>
              </a:lnSpc>
            </a:pPr>
            <a:r>
              <a:rPr lang="it-IT" sz="1200" b="1" cap="small" dirty="0">
                <a:solidFill>
                  <a:srgbClr val="E85C1A"/>
                </a:solidFill>
                <a:latin typeface="Ubuntu" panose="020B0504030602030204" pitchFamily="34" charset="0"/>
              </a:rPr>
              <a:t>Quali caratteristiche innovative?</a:t>
            </a:r>
            <a:endParaRPr lang="it-IT" sz="1200" dirty="0">
              <a:latin typeface="Ubuntu" panose="020B0504030602030204" pitchFamily="34" charset="0"/>
            </a:endParaRPr>
          </a:p>
          <a:p>
            <a:pPr lvl="2" algn="just">
              <a:lnSpc>
                <a:spcPts val="1600"/>
              </a:lnSpc>
            </a:pPr>
            <a:r>
              <a:rPr lang="it-IT" sz="1200" b="1" cap="small" dirty="0">
                <a:latin typeface="Ubuntu" panose="020B0504030602030204" pitchFamily="34" charset="0"/>
              </a:rPr>
              <a:t>Micro-credenziali basate su blockchain </a:t>
            </a:r>
            <a:endParaRPr lang="it-IT" sz="1200" b="1" cap="small" dirty="0">
              <a:solidFill>
                <a:schemeClr val="tx1"/>
              </a:solidFill>
              <a:latin typeface="Ubuntu" panose="020B0504030602030204" pitchFamily="34" charset="0"/>
            </a:endParaRPr>
          </a:p>
          <a:p>
            <a:pPr lvl="2" algn="just">
              <a:lnSpc>
                <a:spcPts val="1600"/>
              </a:lnSpc>
            </a:pPr>
            <a:r>
              <a:rPr lang="it-IT" sz="1200" dirty="0">
                <a:latin typeface="Ubuntu" panose="020B0504030602030204" pitchFamily="34" charset="0"/>
              </a:rPr>
              <a:t>Creazione di un curriculum del cittadino che risponda alle esigenze di certificazione, spendibilità e interoperabilità verso sistemi terzi. </a:t>
            </a:r>
          </a:p>
          <a:p>
            <a:pPr lvl="2" algn="just">
              <a:lnSpc>
                <a:spcPts val="1600"/>
              </a:lnSpc>
            </a:pPr>
            <a:r>
              <a:rPr lang="it-IT" sz="1200" b="1" cap="small" dirty="0">
                <a:latin typeface="Ubuntu" panose="020B0504030602030204" pitchFamily="34" charset="0"/>
              </a:rPr>
              <a:t>Intelligenza artificiale</a:t>
            </a:r>
            <a:endParaRPr lang="it-IT" sz="1200" b="1" cap="small" dirty="0">
              <a:solidFill>
                <a:schemeClr val="tx1"/>
              </a:solidFill>
              <a:latin typeface="Ubuntu" panose="020B0504030602030204" pitchFamily="34" charset="0"/>
            </a:endParaRPr>
          </a:p>
          <a:p>
            <a:pPr lvl="2" algn="just">
              <a:lnSpc>
                <a:spcPts val="1600"/>
              </a:lnSpc>
            </a:pPr>
            <a:r>
              <a:rPr lang="it-IT" sz="1200" dirty="0">
                <a:latin typeface="Ubuntu" panose="020B0504030602030204" pitchFamily="34" charset="0"/>
              </a:rPr>
              <a:t>Strumenti intelligenti per rispondere alla complessità del matching tra cittadini ed imprese.</a:t>
            </a:r>
            <a:endParaRPr lang="it-IT" sz="1200" b="1" cap="small" dirty="0">
              <a:solidFill>
                <a:schemeClr val="tx1"/>
              </a:solidFill>
              <a:latin typeface="Ubuntu" panose="020B0504030602030204" pitchFamily="34" charset="0"/>
            </a:endParaRPr>
          </a:p>
          <a:p>
            <a:pPr lvl="2" algn="just">
              <a:lnSpc>
                <a:spcPts val="1600"/>
              </a:lnSpc>
            </a:pPr>
            <a:r>
              <a:rPr lang="it-IT" sz="1200" b="1" cap="small" dirty="0">
                <a:latin typeface="Ubuntu" panose="020B0504030602030204" pitchFamily="34" charset="0"/>
              </a:rPr>
              <a:t>C</a:t>
            </a:r>
            <a:r>
              <a:rPr lang="it-IT" sz="1200" b="1" cap="small" dirty="0">
                <a:solidFill>
                  <a:schemeClr val="tx1"/>
                </a:solidFill>
                <a:latin typeface="Ubuntu" panose="020B0504030602030204" pitchFamily="34" charset="0"/>
              </a:rPr>
              <a:t>ustomer </a:t>
            </a:r>
            <a:r>
              <a:rPr lang="it-IT" sz="1200" b="1" cap="small" dirty="0" err="1">
                <a:solidFill>
                  <a:schemeClr val="tx1"/>
                </a:solidFill>
                <a:latin typeface="Ubuntu" panose="020B0504030602030204" pitchFamily="34" charset="0"/>
              </a:rPr>
              <a:t>relationship</a:t>
            </a:r>
            <a:r>
              <a:rPr lang="it-IT" sz="1200" b="1" cap="small" dirty="0">
                <a:solidFill>
                  <a:schemeClr val="tx1"/>
                </a:solidFill>
                <a:latin typeface="Ubuntu" panose="020B0504030602030204" pitchFamily="34" charset="0"/>
              </a:rPr>
              <a:t> </a:t>
            </a:r>
            <a:r>
              <a:rPr lang="it-IT" sz="1200" b="1" cap="small" dirty="0" err="1">
                <a:solidFill>
                  <a:schemeClr val="tx1"/>
                </a:solidFill>
                <a:latin typeface="Ubuntu" panose="020B0504030602030204" pitchFamily="34" charset="0"/>
              </a:rPr>
              <a:t>managment</a:t>
            </a:r>
            <a:r>
              <a:rPr lang="it-IT" sz="1200" b="1" cap="small" dirty="0">
                <a:solidFill>
                  <a:schemeClr val="tx1"/>
                </a:solidFill>
                <a:latin typeface="Ubuntu" panose="020B0504030602030204" pitchFamily="34" charset="0"/>
              </a:rPr>
              <a:t> (CRM)</a:t>
            </a:r>
          </a:p>
          <a:p>
            <a:pPr lvl="2" algn="just">
              <a:lnSpc>
                <a:spcPts val="1600"/>
              </a:lnSpc>
            </a:pPr>
            <a:r>
              <a:rPr lang="it-IT" sz="1200" dirty="0">
                <a:latin typeface="Ubuntu" panose="020B0504030602030204" pitchFamily="34" charset="0"/>
              </a:rPr>
              <a:t>Strumenti messi a disposizione degli operatori per monitorare utilmente il contesto produttivo locale accedendo a basi dati rilevanti (Camere di commercio, Comunicazioni obbligatorie, Fondi interprofessionali …).</a:t>
            </a: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sp>
        <p:nvSpPr>
          <p:cNvPr id="9" name="CasellaDiTesto 8">
            <a:extLst>
              <a:ext uri="{FF2B5EF4-FFF2-40B4-BE49-F238E27FC236}">
                <a16:creationId xmlns:a16="http://schemas.microsoft.com/office/drawing/2014/main" id="{00311ADE-1348-99B9-042C-8D9E4F02B89A}"/>
              </a:ext>
            </a:extLst>
          </p:cNvPr>
          <p:cNvSpPr txBox="1"/>
          <p:nvPr/>
        </p:nvSpPr>
        <p:spPr>
          <a:xfrm>
            <a:off x="2473326" y="158206"/>
            <a:ext cx="6035674" cy="1009469"/>
          </a:xfrm>
          <a:prstGeom prst="rect">
            <a:avLst/>
          </a:prstGeom>
          <a:noFill/>
        </p:spPr>
        <p:txBody>
          <a:bodyPr wrap="square" rtlCol="0">
            <a:spAutoFit/>
          </a:bodyPr>
          <a:lstStyle/>
          <a:p>
            <a:r>
              <a:rPr lang="it-IT" sz="4000" dirty="0">
                <a:latin typeface="Ubuntu" panose="020B0504030602030204" pitchFamily="34" charset="0"/>
              </a:rPr>
              <a:t>InWeaved</a:t>
            </a:r>
          </a:p>
          <a:p>
            <a:r>
              <a:rPr lang="it-IT" dirty="0">
                <a:latin typeface="Ubuntu" panose="020B0504030602030204" pitchFamily="34" charset="0"/>
              </a:rPr>
              <a:t>Weaving your dazzling future</a:t>
            </a:r>
          </a:p>
        </p:txBody>
      </p:sp>
      <p:pic>
        <p:nvPicPr>
          <p:cNvPr id="28" name="Immagine 27">
            <a:extLst>
              <a:ext uri="{FF2B5EF4-FFF2-40B4-BE49-F238E27FC236}">
                <a16:creationId xmlns:a16="http://schemas.microsoft.com/office/drawing/2014/main" id="{EA520103-C796-15A4-5EF7-F0C2092B80E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Elemento grafico 10">
            <a:extLst>
              <a:ext uri="{FF2B5EF4-FFF2-40B4-BE49-F238E27FC236}">
                <a16:creationId xmlns:a16="http://schemas.microsoft.com/office/drawing/2014/main" id="{AD66F483-87E4-B66A-5A4D-D149B6C0C1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776" y="97324"/>
            <a:ext cx="1352550" cy="1181100"/>
          </a:xfrm>
          <a:prstGeom prst="rect">
            <a:avLst/>
          </a:prstGeom>
        </p:spPr>
      </p:pic>
      <p:sp>
        <p:nvSpPr>
          <p:cNvPr id="12" name="Rettangolo 11">
            <a:extLst>
              <a:ext uri="{FF2B5EF4-FFF2-40B4-BE49-F238E27FC236}">
                <a16:creationId xmlns:a16="http://schemas.microsoft.com/office/drawing/2014/main" id="{9482AA44-797D-9B2C-6954-7B719D815418}"/>
              </a:ext>
            </a:extLst>
          </p:cNvPr>
          <p:cNvSpPr/>
          <p:nvPr/>
        </p:nvSpPr>
        <p:spPr>
          <a:xfrm>
            <a:off x="971549" y="1325552"/>
            <a:ext cx="11220451" cy="45719"/>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356672DC-A15F-03BC-14C2-FCA24D4A41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pic>
        <p:nvPicPr>
          <p:cNvPr id="19" name="Immagine 18">
            <a:extLst>
              <a:ext uri="{FF2B5EF4-FFF2-40B4-BE49-F238E27FC236}">
                <a16:creationId xmlns:a16="http://schemas.microsoft.com/office/drawing/2014/main" id="{1D7FF81D-015B-8E83-9A78-0E82015BC832}"/>
              </a:ext>
            </a:extLst>
          </p:cNvPr>
          <p:cNvPicPr>
            <a:picLocks noChangeAspect="1"/>
          </p:cNvPicPr>
          <p:nvPr/>
        </p:nvPicPr>
        <p:blipFill>
          <a:blip r:embed="rId8"/>
          <a:stretch>
            <a:fillRect/>
          </a:stretch>
        </p:blipFill>
        <p:spPr>
          <a:xfrm>
            <a:off x="479450" y="5346189"/>
            <a:ext cx="396000" cy="390000"/>
          </a:xfrm>
          <a:prstGeom prst="rect">
            <a:avLst/>
          </a:prstGeom>
        </p:spPr>
      </p:pic>
      <p:pic>
        <p:nvPicPr>
          <p:cNvPr id="21" name="Immagine 20">
            <a:extLst>
              <a:ext uri="{FF2B5EF4-FFF2-40B4-BE49-F238E27FC236}">
                <a16:creationId xmlns:a16="http://schemas.microsoft.com/office/drawing/2014/main" id="{97BF6EB1-82C9-0492-3CA0-25AEF8C24628}"/>
              </a:ext>
            </a:extLst>
          </p:cNvPr>
          <p:cNvPicPr>
            <a:picLocks noChangeAspect="1"/>
          </p:cNvPicPr>
          <p:nvPr/>
        </p:nvPicPr>
        <p:blipFill>
          <a:blip r:embed="rId9"/>
          <a:stretch>
            <a:fillRect/>
          </a:stretch>
        </p:blipFill>
        <p:spPr>
          <a:xfrm>
            <a:off x="479450" y="5869605"/>
            <a:ext cx="396000" cy="370286"/>
          </a:xfrm>
          <a:prstGeom prst="rect">
            <a:avLst/>
          </a:prstGeom>
        </p:spPr>
      </p:pic>
      <p:pic>
        <p:nvPicPr>
          <p:cNvPr id="23" name="Immagine 22">
            <a:extLst>
              <a:ext uri="{FF2B5EF4-FFF2-40B4-BE49-F238E27FC236}">
                <a16:creationId xmlns:a16="http://schemas.microsoft.com/office/drawing/2014/main" id="{0D1853F6-EC9C-1E6B-EE93-7645F1282BD2}"/>
              </a:ext>
            </a:extLst>
          </p:cNvPr>
          <p:cNvPicPr>
            <a:picLocks noChangeAspect="1"/>
          </p:cNvPicPr>
          <p:nvPr/>
        </p:nvPicPr>
        <p:blipFill>
          <a:blip r:embed="rId10"/>
          <a:stretch>
            <a:fillRect/>
          </a:stretch>
        </p:blipFill>
        <p:spPr>
          <a:xfrm>
            <a:off x="485776" y="4827419"/>
            <a:ext cx="396000" cy="407314"/>
          </a:xfrm>
          <a:prstGeom prst="rect">
            <a:avLst/>
          </a:prstGeom>
        </p:spPr>
      </p:pic>
      <p:pic>
        <p:nvPicPr>
          <p:cNvPr id="25" name="Immagine 24">
            <a:extLst>
              <a:ext uri="{FF2B5EF4-FFF2-40B4-BE49-F238E27FC236}">
                <a16:creationId xmlns:a16="http://schemas.microsoft.com/office/drawing/2014/main" id="{9900E728-9366-5F00-9761-F27C80B6913C}"/>
              </a:ext>
            </a:extLst>
          </p:cNvPr>
          <p:cNvPicPr>
            <a:picLocks noChangeAspect="1"/>
          </p:cNvPicPr>
          <p:nvPr/>
        </p:nvPicPr>
        <p:blipFill>
          <a:blip r:embed="rId11"/>
          <a:stretch>
            <a:fillRect/>
          </a:stretch>
        </p:blipFill>
        <p:spPr>
          <a:xfrm>
            <a:off x="479450" y="2752737"/>
            <a:ext cx="396000" cy="412500"/>
          </a:xfrm>
          <a:prstGeom prst="rect">
            <a:avLst/>
          </a:prstGeom>
        </p:spPr>
      </p:pic>
      <p:pic>
        <p:nvPicPr>
          <p:cNvPr id="27" name="Immagine 26">
            <a:extLst>
              <a:ext uri="{FF2B5EF4-FFF2-40B4-BE49-F238E27FC236}">
                <a16:creationId xmlns:a16="http://schemas.microsoft.com/office/drawing/2014/main" id="{1C8819BF-517E-BAE3-D19A-0D621C13B242}"/>
              </a:ext>
            </a:extLst>
          </p:cNvPr>
          <p:cNvPicPr>
            <a:picLocks noChangeAspect="1"/>
          </p:cNvPicPr>
          <p:nvPr/>
        </p:nvPicPr>
        <p:blipFill>
          <a:blip r:embed="rId12"/>
          <a:stretch>
            <a:fillRect/>
          </a:stretch>
        </p:blipFill>
        <p:spPr>
          <a:xfrm>
            <a:off x="479450" y="3387486"/>
            <a:ext cx="396000" cy="380368"/>
          </a:xfrm>
          <a:prstGeom prst="rect">
            <a:avLst/>
          </a:prstGeom>
        </p:spPr>
      </p:pic>
      <p:pic>
        <p:nvPicPr>
          <p:cNvPr id="30" name="Immagine 29">
            <a:extLst>
              <a:ext uri="{FF2B5EF4-FFF2-40B4-BE49-F238E27FC236}">
                <a16:creationId xmlns:a16="http://schemas.microsoft.com/office/drawing/2014/main" id="{93D79AF7-620B-9EA5-AF0A-111F845A7210}"/>
              </a:ext>
            </a:extLst>
          </p:cNvPr>
          <p:cNvPicPr>
            <a:picLocks noChangeAspect="1"/>
          </p:cNvPicPr>
          <p:nvPr/>
        </p:nvPicPr>
        <p:blipFill>
          <a:blip r:embed="rId13"/>
          <a:stretch>
            <a:fillRect/>
          </a:stretch>
        </p:blipFill>
        <p:spPr>
          <a:xfrm>
            <a:off x="479450" y="3987629"/>
            <a:ext cx="396000" cy="406703"/>
          </a:xfrm>
          <a:prstGeom prst="rect">
            <a:avLst/>
          </a:prstGeom>
        </p:spPr>
      </p:pic>
    </p:spTree>
    <p:extLst>
      <p:ext uri="{BB962C8B-B14F-4D97-AF65-F5344CB8AC3E}">
        <p14:creationId xmlns:p14="http://schemas.microsoft.com/office/powerpoint/2010/main" val="3778074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BC51C8-A8F5-E20D-797B-E16477306125}"/>
              </a:ext>
            </a:extLst>
          </p:cNvPr>
          <p:cNvSpPr/>
          <p:nvPr/>
        </p:nvSpPr>
        <p:spPr>
          <a:xfrm>
            <a:off x="1" y="0"/>
            <a:ext cx="12192000" cy="6858000"/>
          </a:xfrm>
          <a:prstGeom prst="rect">
            <a:avLst/>
          </a:prstGeom>
          <a:solidFill>
            <a:srgbClr val="EE7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4000" cap="small" dirty="0">
                <a:latin typeface="Ubuntu" panose="020B0504030602030204" pitchFamily="34" charset="0"/>
              </a:rPr>
              <a:t>Servizi innovativi </a:t>
            </a:r>
          </a:p>
          <a:p>
            <a:pPr algn="r"/>
            <a:r>
              <a:rPr lang="it-IT" sz="4000" cap="small" dirty="0">
                <a:latin typeface="Ubuntu" panose="020B0504030602030204" pitchFamily="34" charset="0"/>
              </a:rPr>
              <a:t>di InWeaved </a:t>
            </a:r>
          </a:p>
        </p:txBody>
      </p:sp>
      <p:pic>
        <p:nvPicPr>
          <p:cNvPr id="5" name="Elemento grafico 4">
            <a:extLst>
              <a:ext uri="{FF2B5EF4-FFF2-40B4-BE49-F238E27FC236}">
                <a16:creationId xmlns:a16="http://schemas.microsoft.com/office/drawing/2014/main" id="{719F9B8B-030A-19CC-6BFF-40FB7D3FC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019" y="147060"/>
            <a:ext cx="5484599" cy="1351540"/>
          </a:xfrm>
          <a:prstGeom prst="rect">
            <a:avLst/>
          </a:prstGeom>
        </p:spPr>
      </p:pic>
      <p:pic>
        <p:nvPicPr>
          <p:cNvPr id="12" name="Immagine 11">
            <a:extLst>
              <a:ext uri="{FF2B5EF4-FFF2-40B4-BE49-F238E27FC236}">
                <a16:creationId xmlns:a16="http://schemas.microsoft.com/office/drawing/2014/main" id="{ABED0CCE-4AC4-4231-70DB-043FF62A3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Tree>
    <p:extLst>
      <p:ext uri="{BB962C8B-B14F-4D97-AF65-F5344CB8AC3E}">
        <p14:creationId xmlns:p14="http://schemas.microsoft.com/office/powerpoint/2010/main" val="1760670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EA520103-C796-15A4-5EF7-F0C2092B80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7FFDB6D-8E50-C96F-0083-F9A777DEA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6" name="Rettangolo 5">
            <a:extLst>
              <a:ext uri="{FF2B5EF4-FFF2-40B4-BE49-F238E27FC236}">
                <a16:creationId xmlns:a16="http://schemas.microsoft.com/office/drawing/2014/main" id="{F5C69C85-B7BD-D1C9-74F3-5852B5B67BD4}"/>
              </a:ext>
            </a:extLst>
          </p:cNvPr>
          <p:cNvSpPr/>
          <p:nvPr/>
        </p:nvSpPr>
        <p:spPr>
          <a:xfrm>
            <a:off x="971549" y="1325552"/>
            <a:ext cx="11220451" cy="45719"/>
          </a:xfrm>
          <a:prstGeom prst="rect">
            <a:avLst/>
          </a:prstGeom>
          <a:solidFill>
            <a:srgbClr val="E85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 name="Gruppo 14">
            <a:extLst>
              <a:ext uri="{FF2B5EF4-FFF2-40B4-BE49-F238E27FC236}">
                <a16:creationId xmlns:a16="http://schemas.microsoft.com/office/drawing/2014/main" id="{4A588177-4810-F76D-77D3-23D784E519F3}"/>
              </a:ext>
            </a:extLst>
          </p:cNvPr>
          <p:cNvGrpSpPr/>
          <p:nvPr/>
        </p:nvGrpSpPr>
        <p:grpSpPr>
          <a:xfrm>
            <a:off x="4450080" y="1448440"/>
            <a:ext cx="3291839" cy="891121"/>
            <a:chOff x="4602480" y="1543393"/>
            <a:chExt cx="3291839" cy="891121"/>
          </a:xfrm>
        </p:grpSpPr>
        <p:sp>
          <p:nvSpPr>
            <p:cNvPr id="14" name="Rettangolo con angoli arrotondati 13">
              <a:extLst>
                <a:ext uri="{FF2B5EF4-FFF2-40B4-BE49-F238E27FC236}">
                  <a16:creationId xmlns:a16="http://schemas.microsoft.com/office/drawing/2014/main" id="{11B6D3AE-2776-F844-79F8-81E2D40A2A98}"/>
                </a:ext>
              </a:extLst>
            </p:cNvPr>
            <p:cNvSpPr/>
            <p:nvPr/>
          </p:nvSpPr>
          <p:spPr>
            <a:xfrm>
              <a:off x="4602480" y="1543393"/>
              <a:ext cx="3291839" cy="89112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it-IT"/>
            </a:p>
          </p:txBody>
        </p:sp>
        <p:sp>
          <p:nvSpPr>
            <p:cNvPr id="8" name="CasellaDiTesto 7">
              <a:extLst>
                <a:ext uri="{FF2B5EF4-FFF2-40B4-BE49-F238E27FC236}">
                  <a16:creationId xmlns:a16="http://schemas.microsoft.com/office/drawing/2014/main" id="{A8C65F61-A04B-34F1-ADA8-24C9631B72D7}"/>
                </a:ext>
              </a:extLst>
            </p:cNvPr>
            <p:cNvSpPr txBox="1"/>
            <p:nvPr/>
          </p:nvSpPr>
          <p:spPr>
            <a:xfrm>
              <a:off x="5399214" y="1568796"/>
              <a:ext cx="2464625" cy="800219"/>
            </a:xfrm>
            <a:prstGeom prst="rect">
              <a:avLst/>
            </a:prstGeom>
            <a:noFill/>
          </p:spPr>
          <p:txBody>
            <a:bodyPr wrap="square" lIns="0" tIns="0" rIns="0" bIns="0" rtlCol="0">
              <a:spAutoFit/>
            </a:bodyPr>
            <a:lstStyle/>
            <a:p>
              <a:r>
                <a:rPr lang="it-IT" sz="4000" dirty="0">
                  <a:latin typeface="Ubuntu" panose="020B0504030602030204" pitchFamily="34" charset="0"/>
                </a:rPr>
                <a:t>InWeaved</a:t>
              </a:r>
            </a:p>
            <a:p>
              <a:r>
                <a:rPr lang="it-IT" sz="1200" dirty="0">
                  <a:latin typeface="Ubuntu" panose="020B0504030602030204" pitchFamily="34" charset="0"/>
                </a:rPr>
                <a:t>Weaving your dazzling future</a:t>
              </a:r>
            </a:p>
          </p:txBody>
        </p:sp>
        <p:pic>
          <p:nvPicPr>
            <p:cNvPr id="9" name="Elemento grafico 8">
              <a:extLst>
                <a:ext uri="{FF2B5EF4-FFF2-40B4-BE49-F238E27FC236}">
                  <a16:creationId xmlns:a16="http://schemas.microsoft.com/office/drawing/2014/main" id="{0E22F55F-BADE-35F6-2917-328CC3F23F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5377" y="1677637"/>
              <a:ext cx="743837" cy="649548"/>
            </a:xfrm>
            <a:prstGeom prst="rect">
              <a:avLst/>
            </a:prstGeom>
          </p:spPr>
        </p:pic>
      </p:grpSp>
      <p:sp>
        <p:nvSpPr>
          <p:cNvPr id="10" name="CasellaDiTesto 9">
            <a:extLst>
              <a:ext uri="{FF2B5EF4-FFF2-40B4-BE49-F238E27FC236}">
                <a16:creationId xmlns:a16="http://schemas.microsoft.com/office/drawing/2014/main" id="{08F87C66-CE7A-877E-EB43-70E2B478DF03}"/>
              </a:ext>
            </a:extLst>
          </p:cNvPr>
          <p:cNvSpPr txBox="1"/>
          <p:nvPr/>
        </p:nvSpPr>
        <p:spPr>
          <a:xfrm>
            <a:off x="971549" y="626388"/>
            <a:ext cx="7255512" cy="707886"/>
          </a:xfrm>
          <a:prstGeom prst="rect">
            <a:avLst/>
          </a:prstGeom>
          <a:noFill/>
        </p:spPr>
        <p:txBody>
          <a:bodyPr wrap="none" rtlCol="0">
            <a:spAutoFit/>
          </a:bodyPr>
          <a:lstStyle/>
          <a:p>
            <a:r>
              <a:rPr lang="it-IT" sz="4000" cap="all" dirty="0">
                <a:latin typeface="Ubuntu" panose="020B0504030602030204" pitchFamily="34" charset="0"/>
              </a:rPr>
              <a:t>potenziamento dei servizi</a:t>
            </a:r>
            <a:endParaRPr lang="it-IT" cap="all" dirty="0">
              <a:latin typeface="Ubuntu" panose="020B0504030602030204" pitchFamily="34" charset="0"/>
            </a:endParaRPr>
          </a:p>
        </p:txBody>
      </p:sp>
      <p:sp>
        <p:nvSpPr>
          <p:cNvPr id="11" name="Rettangolo 10">
            <a:extLst>
              <a:ext uri="{FF2B5EF4-FFF2-40B4-BE49-F238E27FC236}">
                <a16:creationId xmlns:a16="http://schemas.microsoft.com/office/drawing/2014/main" id="{71EA56CE-9579-5EBB-B09A-C196FCCC51B6}"/>
              </a:ext>
            </a:extLst>
          </p:cNvPr>
          <p:cNvSpPr/>
          <p:nvPr/>
        </p:nvSpPr>
        <p:spPr>
          <a:xfrm>
            <a:off x="75680" y="2488879"/>
            <a:ext cx="3960000" cy="385479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it-IT" sz="1400" b="1" cap="small" dirty="0">
                <a:solidFill>
                  <a:schemeClr val="bg1"/>
                </a:solidFill>
              </a:rPr>
              <a:t>Cittadini</a:t>
            </a:r>
          </a:p>
        </p:txBody>
      </p:sp>
      <p:sp>
        <p:nvSpPr>
          <p:cNvPr id="12" name="Rettangolo 11">
            <a:extLst>
              <a:ext uri="{FF2B5EF4-FFF2-40B4-BE49-F238E27FC236}">
                <a16:creationId xmlns:a16="http://schemas.microsoft.com/office/drawing/2014/main" id="{5EEA76F7-E99D-A443-5481-77A6F8EABC20}"/>
              </a:ext>
            </a:extLst>
          </p:cNvPr>
          <p:cNvSpPr/>
          <p:nvPr/>
        </p:nvSpPr>
        <p:spPr>
          <a:xfrm>
            <a:off x="4123183" y="2488879"/>
            <a:ext cx="3960000" cy="385479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400" b="1" cap="small" dirty="0">
              <a:solidFill>
                <a:schemeClr val="bg1"/>
              </a:solidFill>
            </a:endParaRPr>
          </a:p>
        </p:txBody>
      </p:sp>
      <p:sp>
        <p:nvSpPr>
          <p:cNvPr id="13" name="Rettangolo 12">
            <a:extLst>
              <a:ext uri="{FF2B5EF4-FFF2-40B4-BE49-F238E27FC236}">
                <a16:creationId xmlns:a16="http://schemas.microsoft.com/office/drawing/2014/main" id="{F4794D74-9577-5C53-728D-912C55C1C3AA}"/>
              </a:ext>
            </a:extLst>
          </p:cNvPr>
          <p:cNvSpPr/>
          <p:nvPr/>
        </p:nvSpPr>
        <p:spPr>
          <a:xfrm>
            <a:off x="8170685" y="2485315"/>
            <a:ext cx="3960000" cy="382135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400" b="1" cap="small" dirty="0">
              <a:solidFill>
                <a:schemeClr val="bg1"/>
              </a:solidFill>
            </a:endParaRPr>
          </a:p>
        </p:txBody>
      </p:sp>
      <p:pic>
        <p:nvPicPr>
          <p:cNvPr id="17" name="Immagine 16">
            <a:extLst>
              <a:ext uri="{FF2B5EF4-FFF2-40B4-BE49-F238E27FC236}">
                <a16:creationId xmlns:a16="http://schemas.microsoft.com/office/drawing/2014/main" id="{46F20CB6-D8BB-8327-9D74-D96B60F9D51F}"/>
              </a:ext>
            </a:extLst>
          </p:cNvPr>
          <p:cNvPicPr>
            <a:picLocks noChangeAspect="1"/>
          </p:cNvPicPr>
          <p:nvPr/>
        </p:nvPicPr>
        <p:blipFill>
          <a:blip r:embed="rId6"/>
          <a:stretch>
            <a:fillRect/>
          </a:stretch>
        </p:blipFill>
        <p:spPr>
          <a:xfrm>
            <a:off x="75680" y="2485316"/>
            <a:ext cx="3960000" cy="1886659"/>
          </a:xfrm>
          <a:prstGeom prst="rect">
            <a:avLst/>
          </a:prstGeom>
        </p:spPr>
      </p:pic>
      <p:sp>
        <p:nvSpPr>
          <p:cNvPr id="19" name="Rettangolo 18">
            <a:extLst>
              <a:ext uri="{FF2B5EF4-FFF2-40B4-BE49-F238E27FC236}">
                <a16:creationId xmlns:a16="http://schemas.microsoft.com/office/drawing/2014/main" id="{EE66A1F6-421B-68A7-042C-6D0A94E49E86}"/>
              </a:ext>
            </a:extLst>
          </p:cNvPr>
          <p:cNvSpPr/>
          <p:nvPr/>
        </p:nvSpPr>
        <p:spPr>
          <a:xfrm>
            <a:off x="75679" y="2484987"/>
            <a:ext cx="1620000" cy="31377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it-IT" sz="1400" b="1" cap="small" dirty="0">
                <a:solidFill>
                  <a:schemeClr val="bg1"/>
                </a:solidFill>
              </a:rPr>
              <a:t>Cittadini</a:t>
            </a:r>
          </a:p>
        </p:txBody>
      </p:sp>
      <p:pic>
        <p:nvPicPr>
          <p:cNvPr id="3074" name="Picture 2" descr="Job Seekers: How to Pitch Your Skills to Make a Career Change">
            <a:extLst>
              <a:ext uri="{FF2B5EF4-FFF2-40B4-BE49-F238E27FC236}">
                <a16:creationId xmlns:a16="http://schemas.microsoft.com/office/drawing/2014/main" id="{6FC4FFA0-D3B3-A304-D283-A72D359C27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5333"/>
          <a:stretch/>
        </p:blipFill>
        <p:spPr bwMode="auto">
          <a:xfrm>
            <a:off x="8170685" y="2486035"/>
            <a:ext cx="3960000" cy="1885940"/>
          </a:xfrm>
          <a:prstGeom prst="rect">
            <a:avLst/>
          </a:prstGeom>
          <a:noFill/>
          <a:extLst>
            <a:ext uri="{909E8E84-426E-40DD-AFC4-6F175D3DCCD1}">
              <a14:hiddenFill xmlns:a14="http://schemas.microsoft.com/office/drawing/2010/main">
                <a:solidFill>
                  <a:srgbClr val="FFFFFF"/>
                </a:solidFill>
              </a14:hiddenFill>
            </a:ext>
          </a:extLst>
        </p:spPr>
      </p:pic>
      <p:sp>
        <p:nvSpPr>
          <p:cNvPr id="20" name="Rettangolo 19">
            <a:extLst>
              <a:ext uri="{FF2B5EF4-FFF2-40B4-BE49-F238E27FC236}">
                <a16:creationId xmlns:a16="http://schemas.microsoft.com/office/drawing/2014/main" id="{00DF1BEE-2C29-4041-7ABB-BDE2F7B4EB3E}"/>
              </a:ext>
            </a:extLst>
          </p:cNvPr>
          <p:cNvSpPr/>
          <p:nvPr/>
        </p:nvSpPr>
        <p:spPr>
          <a:xfrm>
            <a:off x="8170684" y="2484987"/>
            <a:ext cx="1620000" cy="29815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it-IT" sz="1400" b="1" cap="small" dirty="0">
                <a:solidFill>
                  <a:schemeClr val="bg1"/>
                </a:solidFill>
              </a:rPr>
              <a:t>Imprese</a:t>
            </a:r>
          </a:p>
        </p:txBody>
      </p:sp>
      <p:pic>
        <p:nvPicPr>
          <p:cNvPr id="3076" name="Picture 4" descr="Graduates brace for volatile job market">
            <a:extLst>
              <a:ext uri="{FF2B5EF4-FFF2-40B4-BE49-F238E27FC236}">
                <a16:creationId xmlns:a16="http://schemas.microsoft.com/office/drawing/2014/main" id="{B367DCF7-8D83-4CBB-ECDE-0DB336CDF3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591" b="14294"/>
          <a:stretch/>
        </p:blipFill>
        <p:spPr bwMode="auto">
          <a:xfrm>
            <a:off x="4123183" y="2492217"/>
            <a:ext cx="3960000" cy="1879758"/>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a:extLst>
              <a:ext uri="{FF2B5EF4-FFF2-40B4-BE49-F238E27FC236}">
                <a16:creationId xmlns:a16="http://schemas.microsoft.com/office/drawing/2014/main" id="{EE479AB1-D79C-38D2-9703-D6330869A7A2}"/>
              </a:ext>
            </a:extLst>
          </p:cNvPr>
          <p:cNvSpPr/>
          <p:nvPr/>
        </p:nvSpPr>
        <p:spPr>
          <a:xfrm>
            <a:off x="4123181" y="2485048"/>
            <a:ext cx="1620000" cy="29815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it-IT" sz="1400" b="1" cap="small" dirty="0">
                <a:solidFill>
                  <a:schemeClr val="bg1"/>
                </a:solidFill>
              </a:rPr>
              <a:t>Università ed ITS</a:t>
            </a:r>
          </a:p>
        </p:txBody>
      </p:sp>
      <p:sp>
        <p:nvSpPr>
          <p:cNvPr id="22" name="CasellaDiTesto 21">
            <a:extLst>
              <a:ext uri="{FF2B5EF4-FFF2-40B4-BE49-F238E27FC236}">
                <a16:creationId xmlns:a16="http://schemas.microsoft.com/office/drawing/2014/main" id="{D189D2AC-323C-BCF8-2C17-D8ED6826812B}"/>
              </a:ext>
            </a:extLst>
          </p:cNvPr>
          <p:cNvSpPr txBox="1"/>
          <p:nvPr/>
        </p:nvSpPr>
        <p:spPr>
          <a:xfrm>
            <a:off x="75679" y="4384884"/>
            <a:ext cx="3876561" cy="1958787"/>
          </a:xfrm>
          <a:prstGeom prst="rect">
            <a:avLst/>
          </a:prstGeom>
          <a:noFill/>
        </p:spPr>
        <p:txBody>
          <a:bodyPr wrap="square" rtlCol="0">
            <a:noAutofit/>
          </a:bodyPr>
          <a:lstStyle/>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Self-</a:t>
            </a:r>
            <a:r>
              <a:rPr lang="it-IT" sz="1200" dirty="0" err="1">
                <a:solidFill>
                  <a:schemeClr val="bg1"/>
                </a:solidFill>
                <a:latin typeface="Ubuntu" panose="020B0504030602030204" pitchFamily="34" charset="0"/>
              </a:rPr>
              <a:t>assessment</a:t>
            </a:r>
            <a:r>
              <a:rPr lang="it-IT" sz="1200" dirty="0">
                <a:solidFill>
                  <a:schemeClr val="bg1"/>
                </a:solidFill>
                <a:latin typeface="Ubuntu" panose="020B0504030602030204" pitchFamily="34" charset="0"/>
              </a:rPr>
              <a:t>, ricostruzione del proprio profilo;</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Certificazione e pubblicazione del profilo tramite micro-credenziali basate su blockchain;</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Orientamento e pianificazione della carriera;</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Partecipazione ad eventi virtuali di job fair;</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Accesso ad un’ampia base di offerte di lavoro;</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Candidatura diretta o mediata dal </a:t>
            </a:r>
            <a:r>
              <a:rPr lang="it-IT" sz="1200" dirty="0" err="1">
                <a:solidFill>
                  <a:schemeClr val="bg1"/>
                </a:solidFill>
                <a:latin typeface="Ubuntu" panose="020B0504030602030204" pitchFamily="34" charset="0"/>
              </a:rPr>
              <a:t>CpI</a:t>
            </a:r>
            <a:r>
              <a:rPr lang="it-IT" sz="1200" dirty="0">
                <a:solidFill>
                  <a:schemeClr val="bg1"/>
                </a:solidFill>
                <a:latin typeface="Ubuntu" panose="020B0504030602030204" pitchFamily="34" charset="0"/>
              </a:rPr>
              <a:t> alle offerte;</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Colloqui online.</a:t>
            </a:r>
          </a:p>
          <a:p>
            <a:pPr marL="171450" indent="-171450" algn="just">
              <a:lnSpc>
                <a:spcPts val="1700"/>
              </a:lnSpc>
              <a:buClr>
                <a:srgbClr val="E85C1A"/>
              </a:buClr>
              <a:buFont typeface="Wingdings" panose="05000000000000000000" pitchFamily="2" charset="2"/>
              <a:buChar char="Ø"/>
            </a:pPr>
            <a:endParaRPr lang="it-IT" sz="1200" dirty="0">
              <a:solidFill>
                <a:schemeClr val="bg1"/>
              </a:solidFill>
              <a:latin typeface="Ubuntu" panose="020B0504030602030204" pitchFamily="34" charset="0"/>
            </a:endParaRPr>
          </a:p>
        </p:txBody>
      </p:sp>
      <p:sp>
        <p:nvSpPr>
          <p:cNvPr id="23" name="CasellaDiTesto 22">
            <a:extLst>
              <a:ext uri="{FF2B5EF4-FFF2-40B4-BE49-F238E27FC236}">
                <a16:creationId xmlns:a16="http://schemas.microsoft.com/office/drawing/2014/main" id="{C71FFA63-591E-9987-9DD1-891E17496635}"/>
              </a:ext>
            </a:extLst>
          </p:cNvPr>
          <p:cNvSpPr txBox="1"/>
          <p:nvPr/>
        </p:nvSpPr>
        <p:spPr>
          <a:xfrm>
            <a:off x="4123182" y="4371975"/>
            <a:ext cx="3960000" cy="1971696"/>
          </a:xfrm>
          <a:prstGeom prst="rect">
            <a:avLst/>
          </a:prstGeom>
          <a:noFill/>
        </p:spPr>
        <p:txBody>
          <a:bodyPr wrap="square" rtlCol="0">
            <a:noAutofit/>
          </a:bodyPr>
          <a:lstStyle/>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Intercettare le esigenze specifiche delle aziende dalle imprese in termini di </a:t>
            </a:r>
            <a:r>
              <a:rPr lang="it-IT" sz="1200" dirty="0" err="1">
                <a:solidFill>
                  <a:schemeClr val="bg1"/>
                </a:solidFill>
                <a:latin typeface="Ubuntu" panose="020B0504030602030204" pitchFamily="34" charset="0"/>
              </a:rPr>
              <a:t>skillset</a:t>
            </a:r>
            <a:r>
              <a:rPr lang="it-IT" sz="1200" dirty="0">
                <a:solidFill>
                  <a:schemeClr val="bg1"/>
                </a:solidFill>
                <a:latin typeface="Ubuntu" panose="020B0504030602030204" pitchFamily="34" charset="0"/>
              </a:rPr>
              <a:t> ricercati;</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Individuazione del GAP tra competenze richieste dalle aziende e competenze possedute dagli studenti in uscita;</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Analizzare quali competenze sono richieste dal mercato nel medio e lungo termine.</a:t>
            </a:r>
          </a:p>
        </p:txBody>
      </p:sp>
      <p:sp>
        <p:nvSpPr>
          <p:cNvPr id="24" name="CasellaDiTesto 23">
            <a:extLst>
              <a:ext uri="{FF2B5EF4-FFF2-40B4-BE49-F238E27FC236}">
                <a16:creationId xmlns:a16="http://schemas.microsoft.com/office/drawing/2014/main" id="{95DE1BF6-1B11-DC21-2F25-966033BC6484}"/>
              </a:ext>
            </a:extLst>
          </p:cNvPr>
          <p:cNvSpPr txBox="1"/>
          <p:nvPr/>
        </p:nvSpPr>
        <p:spPr>
          <a:xfrm>
            <a:off x="8170685" y="4371976"/>
            <a:ext cx="3960000" cy="1934698"/>
          </a:xfrm>
          <a:prstGeom prst="rect">
            <a:avLst/>
          </a:prstGeom>
          <a:noFill/>
        </p:spPr>
        <p:txBody>
          <a:bodyPr wrap="square" rtlCol="0">
            <a:noAutofit/>
          </a:bodyPr>
          <a:lstStyle/>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Self-</a:t>
            </a:r>
            <a:r>
              <a:rPr lang="it-IT" sz="1200" dirty="0" err="1">
                <a:solidFill>
                  <a:schemeClr val="bg1"/>
                </a:solidFill>
                <a:latin typeface="Ubuntu" panose="020B0504030602030204" pitchFamily="34" charset="0"/>
              </a:rPr>
              <a:t>assessment</a:t>
            </a:r>
            <a:r>
              <a:rPr lang="it-IT" sz="1200" dirty="0">
                <a:solidFill>
                  <a:schemeClr val="bg1"/>
                </a:solidFill>
                <a:latin typeface="Ubuntu" panose="020B0504030602030204" pitchFamily="34" charset="0"/>
              </a:rPr>
              <a:t>, posizionamento dell’impresa e rilevazione  dei fabbisogni professionali;</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Partecipazione ad eventi virtuali di job fair;</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Definizione delle offerte di lavoro;</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Colloquio asincrono e\o preselezione tramite il </a:t>
            </a:r>
            <a:r>
              <a:rPr lang="it-IT" sz="1200" dirty="0" err="1">
                <a:solidFill>
                  <a:schemeClr val="bg1"/>
                </a:solidFill>
                <a:latin typeface="Ubuntu" panose="020B0504030602030204" pitchFamily="34" charset="0"/>
              </a:rPr>
              <a:t>CpI</a:t>
            </a:r>
            <a:r>
              <a:rPr lang="it-IT" sz="1200" dirty="0">
                <a:solidFill>
                  <a:schemeClr val="bg1"/>
                </a:solidFill>
                <a:latin typeface="Ubuntu" panose="020B0504030602030204" pitchFamily="34" charset="0"/>
              </a:rPr>
              <a:t>;</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Valutazione basata su intelligenza artificiale delle candidature ricevute;</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Colloqui online.</a:t>
            </a:r>
          </a:p>
          <a:p>
            <a:pPr marL="171450" indent="-171450" algn="just">
              <a:lnSpc>
                <a:spcPts val="1700"/>
              </a:lnSpc>
              <a:buClr>
                <a:srgbClr val="E85C1A"/>
              </a:buClr>
              <a:buFont typeface="Wingdings" panose="05000000000000000000" pitchFamily="2" charset="2"/>
              <a:buChar char="Ø"/>
            </a:pPr>
            <a:endParaRPr lang="it-IT" sz="1200" dirty="0">
              <a:solidFill>
                <a:schemeClr val="bg1"/>
              </a:solidFill>
              <a:latin typeface="Ubuntu" panose="020B0504030602030204" pitchFamily="34" charset="0"/>
            </a:endParaRPr>
          </a:p>
        </p:txBody>
      </p:sp>
    </p:spTree>
    <p:extLst>
      <p:ext uri="{BB962C8B-B14F-4D97-AF65-F5344CB8AC3E}">
        <p14:creationId xmlns:p14="http://schemas.microsoft.com/office/powerpoint/2010/main" val="648305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BC51C8-A8F5-E20D-797B-E16477306125}"/>
              </a:ext>
            </a:extLst>
          </p:cNvPr>
          <p:cNvSpPr/>
          <p:nvPr/>
        </p:nvSpPr>
        <p:spPr>
          <a:xfrm>
            <a:off x="1" y="0"/>
            <a:ext cx="12192000" cy="6858000"/>
          </a:xfrm>
          <a:prstGeom prst="rect">
            <a:avLst/>
          </a:prstGeom>
          <a:solidFill>
            <a:srgbClr val="EE7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4000" cap="small" dirty="0">
                <a:latin typeface="Ubuntu" panose="020B0504030602030204" pitchFamily="34" charset="0"/>
              </a:rPr>
              <a:t>Per i cittadini</a:t>
            </a:r>
          </a:p>
        </p:txBody>
      </p:sp>
      <p:pic>
        <p:nvPicPr>
          <p:cNvPr id="5" name="Elemento grafico 4">
            <a:extLst>
              <a:ext uri="{FF2B5EF4-FFF2-40B4-BE49-F238E27FC236}">
                <a16:creationId xmlns:a16="http://schemas.microsoft.com/office/drawing/2014/main" id="{719F9B8B-030A-19CC-6BFF-40FB7D3FC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019" y="147060"/>
            <a:ext cx="5484599" cy="1351540"/>
          </a:xfrm>
          <a:prstGeom prst="rect">
            <a:avLst/>
          </a:prstGeom>
        </p:spPr>
      </p:pic>
      <p:pic>
        <p:nvPicPr>
          <p:cNvPr id="12" name="Immagine 11">
            <a:extLst>
              <a:ext uri="{FF2B5EF4-FFF2-40B4-BE49-F238E27FC236}">
                <a16:creationId xmlns:a16="http://schemas.microsoft.com/office/drawing/2014/main" id="{ABED0CCE-4AC4-4231-70DB-043FF62A3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Tree>
    <p:extLst>
      <p:ext uri="{BB962C8B-B14F-4D97-AF65-F5344CB8AC3E}">
        <p14:creationId xmlns:p14="http://schemas.microsoft.com/office/powerpoint/2010/main" val="360362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ttangolo con angoli arrotondati 25">
            <a:extLst>
              <a:ext uri="{FF2B5EF4-FFF2-40B4-BE49-F238E27FC236}">
                <a16:creationId xmlns:a16="http://schemas.microsoft.com/office/drawing/2014/main" id="{23CE9FA1-A1C6-3238-4EF2-82D57EF8A294}"/>
              </a:ext>
            </a:extLst>
          </p:cNvPr>
          <p:cNvSpPr/>
          <p:nvPr/>
        </p:nvSpPr>
        <p:spPr>
          <a:xfrm>
            <a:off x="3365639" y="4398955"/>
            <a:ext cx="2730361" cy="2367605"/>
          </a:xfrm>
          <a:prstGeom prst="round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Immagine 27">
            <a:extLst>
              <a:ext uri="{FF2B5EF4-FFF2-40B4-BE49-F238E27FC236}">
                <a16:creationId xmlns:a16="http://schemas.microsoft.com/office/drawing/2014/main" id="{EA520103-C796-15A4-5EF7-F0C2092B80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7FFDB6D-8E50-C96F-0083-F9A777DEA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6" name="Rettangolo 5">
            <a:extLst>
              <a:ext uri="{FF2B5EF4-FFF2-40B4-BE49-F238E27FC236}">
                <a16:creationId xmlns:a16="http://schemas.microsoft.com/office/drawing/2014/main" id="{F5C69C85-B7BD-D1C9-74F3-5852B5B67BD4}"/>
              </a:ext>
            </a:extLst>
          </p:cNvPr>
          <p:cNvSpPr/>
          <p:nvPr/>
        </p:nvSpPr>
        <p:spPr>
          <a:xfrm>
            <a:off x="971549" y="1325552"/>
            <a:ext cx="11220451" cy="4571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8F87C66-CE7A-877E-EB43-70E2B478DF03}"/>
              </a:ext>
            </a:extLst>
          </p:cNvPr>
          <p:cNvSpPr txBox="1"/>
          <p:nvPr/>
        </p:nvSpPr>
        <p:spPr>
          <a:xfrm>
            <a:off x="971549" y="626388"/>
            <a:ext cx="6787436" cy="707886"/>
          </a:xfrm>
          <a:prstGeom prst="rect">
            <a:avLst/>
          </a:prstGeom>
          <a:noFill/>
        </p:spPr>
        <p:txBody>
          <a:bodyPr wrap="none" rtlCol="0">
            <a:spAutoFit/>
          </a:bodyPr>
          <a:lstStyle/>
          <a:p>
            <a:r>
              <a:rPr lang="it-IT" sz="4000" cap="all" dirty="0">
                <a:latin typeface="Ubuntu" panose="020B0504030602030204" pitchFamily="34" charset="0"/>
              </a:rPr>
              <a:t>profilo E orientamento</a:t>
            </a:r>
            <a:endParaRPr lang="it-IT" cap="all" dirty="0">
              <a:latin typeface="Ubuntu" panose="020B0504030602030204" pitchFamily="34" charset="0"/>
            </a:endParaRPr>
          </a:p>
        </p:txBody>
      </p:sp>
      <p:sp>
        <p:nvSpPr>
          <p:cNvPr id="16" name="CasellaDiTesto 15">
            <a:extLst>
              <a:ext uri="{FF2B5EF4-FFF2-40B4-BE49-F238E27FC236}">
                <a16:creationId xmlns:a16="http://schemas.microsoft.com/office/drawing/2014/main" id="{584A0BDD-DCDE-EFC1-9385-CF7E8367794C}"/>
              </a:ext>
            </a:extLst>
          </p:cNvPr>
          <p:cNvSpPr txBox="1"/>
          <p:nvPr/>
        </p:nvSpPr>
        <p:spPr>
          <a:xfrm>
            <a:off x="114300" y="1606300"/>
            <a:ext cx="7446705" cy="2695112"/>
          </a:xfrm>
          <a:prstGeom prst="rect">
            <a:avLst/>
          </a:prstGeom>
          <a:noFill/>
        </p:spPr>
        <p:txBody>
          <a:bodyPr wrap="square" rtlCol="0">
            <a:noAutofit/>
          </a:bodyPr>
          <a:lstStyle/>
          <a:p>
            <a:pPr algn="just">
              <a:lnSpc>
                <a:spcPts val="1700"/>
              </a:lnSpc>
            </a:pPr>
            <a:r>
              <a:rPr lang="it-IT" sz="1200" b="1" dirty="0">
                <a:latin typeface="Ubuntu" panose="020B0504030602030204" pitchFamily="34" charset="0"/>
              </a:rPr>
              <a:t>InWeaved</a:t>
            </a:r>
            <a:r>
              <a:rPr lang="it-IT" sz="1200" dirty="0">
                <a:latin typeface="Ubuntu" panose="020B0504030602030204" pitchFamily="34" charset="0"/>
              </a:rPr>
              <a:t> mette a disposizione strumenti semplici ma efficaci, anche tramite dispositivi mobili, per agevolare i cittadini nella ricostruzione del proprio profilo professionale attraverso un percorso interattivo basato su </a:t>
            </a:r>
            <a:r>
              <a:rPr lang="it-IT" sz="1200" b="1" dirty="0">
                <a:latin typeface="Ubuntu" panose="020B0504030602030204" pitchFamily="34" charset="0"/>
              </a:rPr>
              <a:t>intelligenza artificiale</a:t>
            </a:r>
            <a:r>
              <a:rPr lang="it-IT" sz="1200" dirty="0">
                <a:latin typeface="Ubuntu" panose="020B0504030602030204" pitchFamily="34" charset="0"/>
              </a:rPr>
              <a:t> (IA).</a:t>
            </a:r>
            <a:endParaRPr lang="it-IT" sz="100" dirty="0">
              <a:latin typeface="Ubuntu" panose="020B0504030602030204" pitchFamily="34" charset="0"/>
            </a:endParaRPr>
          </a:p>
          <a:p>
            <a:pPr algn="just">
              <a:lnSpc>
                <a:spcPts val="1700"/>
              </a:lnSpc>
            </a:pPr>
            <a:r>
              <a:rPr lang="it-IT" sz="1200" dirty="0">
                <a:latin typeface="Ubuntu" panose="020B0504030602030204" pitchFamily="34" charset="0"/>
              </a:rPr>
              <a:t>L’obiettivo è quello di costruire un </a:t>
            </a:r>
            <a:r>
              <a:rPr lang="it-IT" sz="1200" b="1" dirty="0">
                <a:latin typeface="Ubuntu" panose="020B0504030602030204" pitchFamily="34" charset="0"/>
              </a:rPr>
              <a:t>profilo</a:t>
            </a:r>
            <a:r>
              <a:rPr lang="it-IT" sz="1200" dirty="0">
                <a:latin typeface="Ubuntu" panose="020B0504030602030204" pitchFamily="34" charset="0"/>
              </a:rPr>
              <a:t> il cui elemento fondante siano le </a:t>
            </a:r>
            <a:r>
              <a:rPr lang="it-IT" sz="1200" b="1" dirty="0">
                <a:latin typeface="Ubuntu" panose="020B0504030602030204" pitchFamily="34" charset="0"/>
              </a:rPr>
              <a:t>competenze</a:t>
            </a:r>
            <a:r>
              <a:rPr lang="it-IT" sz="1200" dirty="0">
                <a:latin typeface="Ubuntu" panose="020B0504030602030204" pitchFamily="34" charset="0"/>
              </a:rPr>
              <a:t>, rese disponibili all’interno di un </a:t>
            </a:r>
            <a:r>
              <a:rPr lang="it-IT" sz="1200" b="1" dirty="0">
                <a:latin typeface="Ubuntu" panose="020B0504030602030204" pitchFamily="34" charset="0"/>
              </a:rPr>
              <a:t>documento (CV) certificato tramite blockchain</a:t>
            </a:r>
            <a:r>
              <a:rPr lang="it-IT" sz="1200" dirty="0">
                <a:latin typeface="Ubuntu" panose="020B0504030602030204" pitchFamily="34" charset="0"/>
              </a:rPr>
              <a:t>, immutabile, spendibile ed interoperabile.</a:t>
            </a:r>
          </a:p>
          <a:p>
            <a:pPr algn="just">
              <a:lnSpc>
                <a:spcPts val="1700"/>
              </a:lnSpc>
            </a:pPr>
            <a:endParaRPr lang="it-IT" sz="100" dirty="0">
              <a:latin typeface="Ubuntu" panose="020B0504030602030204" pitchFamily="34" charset="0"/>
            </a:endParaRPr>
          </a:p>
          <a:p>
            <a:pPr algn="just">
              <a:lnSpc>
                <a:spcPts val="1700"/>
              </a:lnSpc>
            </a:pPr>
            <a:r>
              <a:rPr lang="it-IT" sz="1200" dirty="0">
                <a:latin typeface="Ubuntu" panose="020B0504030602030204" pitchFamily="34" charset="0"/>
              </a:rPr>
              <a:t>Sulla base del profilo di competenze ricostruito e certificato su diversi livelli (autocertificato, ricostruito da dati ufficiali - p.es. CO, oppure validato dal </a:t>
            </a:r>
            <a:r>
              <a:rPr lang="it-IT" sz="1200" dirty="0" err="1">
                <a:latin typeface="Ubuntu" panose="020B0504030602030204" pitchFamily="34" charset="0"/>
              </a:rPr>
              <a:t>CpI</a:t>
            </a:r>
            <a:r>
              <a:rPr lang="it-IT" sz="1200" dirty="0">
                <a:latin typeface="Ubuntu" panose="020B0504030602030204" pitchFamily="34" charset="0"/>
              </a:rPr>
              <a:t>), </a:t>
            </a:r>
            <a:r>
              <a:rPr lang="it-IT" sz="1200" dirty="0" err="1">
                <a:latin typeface="Ubuntu" panose="020B0504030602030204" pitchFamily="34" charset="0"/>
              </a:rPr>
              <a:t>Inweaved</a:t>
            </a:r>
            <a:r>
              <a:rPr lang="it-IT" sz="1200" dirty="0">
                <a:latin typeface="Ubuntu" panose="020B0504030602030204" pitchFamily="34" charset="0"/>
              </a:rPr>
              <a:t> consente l’avvio di un </a:t>
            </a:r>
            <a:r>
              <a:rPr lang="it-IT" sz="1200" b="1" dirty="0">
                <a:latin typeface="Ubuntu" panose="020B0504030602030204" pitchFamily="34" charset="0"/>
              </a:rPr>
              <a:t>percorso di orientamento</a:t>
            </a:r>
            <a:r>
              <a:rPr lang="it-IT" sz="1200" dirty="0">
                <a:latin typeface="Ubuntu" panose="020B0504030602030204" pitchFamily="34" charset="0"/>
              </a:rPr>
              <a:t> che, attraverso un processo di aumento del grado di conoscenza di sé, porti il cittadino a ragionare in termini di evoluzione della propria carriera professionale. </a:t>
            </a: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sp>
        <p:nvSpPr>
          <p:cNvPr id="17" name="Rettangolo con angoli arrotondati 16">
            <a:extLst>
              <a:ext uri="{FF2B5EF4-FFF2-40B4-BE49-F238E27FC236}">
                <a16:creationId xmlns:a16="http://schemas.microsoft.com/office/drawing/2014/main" id="{8E732F93-59C8-52EE-0A12-214002AFFCFD}"/>
              </a:ext>
            </a:extLst>
          </p:cNvPr>
          <p:cNvSpPr/>
          <p:nvPr/>
        </p:nvSpPr>
        <p:spPr>
          <a:xfrm>
            <a:off x="142240" y="4921501"/>
            <a:ext cx="1117600" cy="1070857"/>
          </a:xfrm>
          <a:prstGeom prst="roundRect">
            <a:avLst/>
          </a:prstGeom>
          <a:solidFill>
            <a:srgbClr val="C324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Colloquio interattivo </a:t>
            </a:r>
          </a:p>
          <a:p>
            <a:pPr algn="ctr"/>
            <a:r>
              <a:rPr lang="it-IT" sz="1200" dirty="0">
                <a:latin typeface="Ubuntu" panose="020B0504030602030204" pitchFamily="34" charset="0"/>
              </a:rPr>
              <a:t>con IA</a:t>
            </a:r>
          </a:p>
        </p:txBody>
      </p:sp>
      <p:sp>
        <p:nvSpPr>
          <p:cNvPr id="19" name="Rettangolo con angoli arrotondati 18">
            <a:extLst>
              <a:ext uri="{FF2B5EF4-FFF2-40B4-BE49-F238E27FC236}">
                <a16:creationId xmlns:a16="http://schemas.microsoft.com/office/drawing/2014/main" id="{7DA16C52-46FC-22CF-7CD3-52E6138A3D2B}"/>
              </a:ext>
            </a:extLst>
          </p:cNvPr>
          <p:cNvSpPr/>
          <p:nvPr/>
        </p:nvSpPr>
        <p:spPr>
          <a:xfrm>
            <a:off x="1731457" y="4921500"/>
            <a:ext cx="1174303" cy="1070857"/>
          </a:xfrm>
          <a:prstGeom prst="roundRect">
            <a:avLst/>
          </a:prstGeom>
          <a:solidFill>
            <a:srgbClr val="E62A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Mappatura delle </a:t>
            </a:r>
          </a:p>
          <a:p>
            <a:pPr algn="ctr"/>
            <a:r>
              <a:rPr lang="it-IT" sz="1200" dirty="0">
                <a:latin typeface="Ubuntu" panose="020B0504030602030204" pitchFamily="34" charset="0"/>
              </a:rPr>
              <a:t>competenze</a:t>
            </a:r>
          </a:p>
        </p:txBody>
      </p:sp>
      <p:sp>
        <p:nvSpPr>
          <p:cNvPr id="20" name="Rettangolo con angoli arrotondati 19">
            <a:extLst>
              <a:ext uri="{FF2B5EF4-FFF2-40B4-BE49-F238E27FC236}">
                <a16:creationId xmlns:a16="http://schemas.microsoft.com/office/drawing/2014/main" id="{00D7A5B9-8916-94AB-0C22-0743D0E85D05}"/>
              </a:ext>
            </a:extLst>
          </p:cNvPr>
          <p:cNvSpPr/>
          <p:nvPr/>
        </p:nvSpPr>
        <p:spPr>
          <a:xfrm>
            <a:off x="3441016" y="5582636"/>
            <a:ext cx="1223457" cy="1070857"/>
          </a:xfrm>
          <a:prstGeom prst="roundRect">
            <a:avLst/>
          </a:prstGeom>
          <a:solidFill>
            <a:srgbClr val="2E75B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Validazione dai dati </a:t>
            </a:r>
          </a:p>
          <a:p>
            <a:pPr algn="ctr"/>
            <a:r>
              <a:rPr lang="it-IT" sz="1200" dirty="0">
                <a:latin typeface="Ubuntu" panose="020B0504030602030204" pitchFamily="34" charset="0"/>
              </a:rPr>
              <a:t>(p.es. CO)</a:t>
            </a:r>
          </a:p>
        </p:txBody>
      </p:sp>
      <p:sp>
        <p:nvSpPr>
          <p:cNvPr id="21" name="Rettangolo con angoli arrotondati 20">
            <a:extLst>
              <a:ext uri="{FF2B5EF4-FFF2-40B4-BE49-F238E27FC236}">
                <a16:creationId xmlns:a16="http://schemas.microsoft.com/office/drawing/2014/main" id="{64DAEAFD-1A09-8F4C-388A-9D24D0C7435E}"/>
              </a:ext>
            </a:extLst>
          </p:cNvPr>
          <p:cNvSpPr/>
          <p:nvPr/>
        </p:nvSpPr>
        <p:spPr>
          <a:xfrm>
            <a:off x="4805407" y="5582635"/>
            <a:ext cx="1223457" cy="1070857"/>
          </a:xfrm>
          <a:prstGeom prst="round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Validazione del </a:t>
            </a:r>
            <a:r>
              <a:rPr lang="it-IT" sz="1200" dirty="0" err="1">
                <a:latin typeface="Ubuntu" panose="020B0504030602030204" pitchFamily="34" charset="0"/>
              </a:rPr>
              <a:t>CpI</a:t>
            </a:r>
            <a:r>
              <a:rPr lang="it-IT" sz="1200" baseline="30000" dirty="0">
                <a:latin typeface="Ubuntu" panose="020B0504030602030204" pitchFamily="34" charset="0"/>
              </a:rPr>
              <a:t>*</a:t>
            </a:r>
          </a:p>
        </p:txBody>
      </p:sp>
      <p:sp>
        <p:nvSpPr>
          <p:cNvPr id="22" name="Rettangolo con angoli arrotondati 21">
            <a:extLst>
              <a:ext uri="{FF2B5EF4-FFF2-40B4-BE49-F238E27FC236}">
                <a16:creationId xmlns:a16="http://schemas.microsoft.com/office/drawing/2014/main" id="{91B39EAA-F7E4-6679-4BB3-4D43D707893F}"/>
              </a:ext>
            </a:extLst>
          </p:cNvPr>
          <p:cNvSpPr/>
          <p:nvPr/>
        </p:nvSpPr>
        <p:spPr>
          <a:xfrm>
            <a:off x="4069630" y="4468783"/>
            <a:ext cx="1223457" cy="1070857"/>
          </a:xfrm>
          <a:prstGeom prst="roundRect">
            <a:avLst/>
          </a:prstGeom>
          <a:solidFill>
            <a:srgbClr val="EC3C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it-IT" sz="1200" dirty="0">
                <a:latin typeface="Ubuntu" panose="020B0504030602030204" pitchFamily="34" charset="0"/>
              </a:rPr>
              <a:t>CV certificato tramite blockchain</a:t>
            </a:r>
          </a:p>
        </p:txBody>
      </p:sp>
      <p:sp>
        <p:nvSpPr>
          <p:cNvPr id="23" name="Freccia a destra 22">
            <a:extLst>
              <a:ext uri="{FF2B5EF4-FFF2-40B4-BE49-F238E27FC236}">
                <a16:creationId xmlns:a16="http://schemas.microsoft.com/office/drawing/2014/main" id="{02A423D1-0F37-1E26-462D-B7F6E7E06A14}"/>
              </a:ext>
            </a:extLst>
          </p:cNvPr>
          <p:cNvSpPr/>
          <p:nvPr/>
        </p:nvSpPr>
        <p:spPr>
          <a:xfrm>
            <a:off x="1310640" y="5314173"/>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24" name="Freccia a destra 23">
            <a:extLst>
              <a:ext uri="{FF2B5EF4-FFF2-40B4-BE49-F238E27FC236}">
                <a16:creationId xmlns:a16="http://schemas.microsoft.com/office/drawing/2014/main" id="{29AC7944-B494-287B-BB3F-0281C90BF0E8}"/>
              </a:ext>
            </a:extLst>
          </p:cNvPr>
          <p:cNvSpPr/>
          <p:nvPr/>
        </p:nvSpPr>
        <p:spPr>
          <a:xfrm>
            <a:off x="2979831" y="5314173"/>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25" name="Freccia a destra 24">
            <a:extLst>
              <a:ext uri="{FF2B5EF4-FFF2-40B4-BE49-F238E27FC236}">
                <a16:creationId xmlns:a16="http://schemas.microsoft.com/office/drawing/2014/main" id="{729C0119-EF37-4361-3DB5-BB8FE9B02353}"/>
              </a:ext>
            </a:extLst>
          </p:cNvPr>
          <p:cNvSpPr/>
          <p:nvPr/>
        </p:nvSpPr>
        <p:spPr>
          <a:xfrm>
            <a:off x="6231170" y="5298155"/>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27" name="Rettangolo con angoli arrotondati 26">
            <a:extLst>
              <a:ext uri="{FF2B5EF4-FFF2-40B4-BE49-F238E27FC236}">
                <a16:creationId xmlns:a16="http://schemas.microsoft.com/office/drawing/2014/main" id="{E5A4E948-9853-5837-080C-43C498E30270}"/>
              </a:ext>
            </a:extLst>
          </p:cNvPr>
          <p:cNvSpPr/>
          <p:nvPr/>
        </p:nvSpPr>
        <p:spPr>
          <a:xfrm>
            <a:off x="8867711" y="1505137"/>
            <a:ext cx="1160205" cy="1070857"/>
          </a:xfrm>
          <a:prstGeom prst="roundRect">
            <a:avLst/>
          </a:prstGeom>
          <a:solidFill>
            <a:srgbClr val="EF47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Colloquio interattivo </a:t>
            </a:r>
          </a:p>
          <a:p>
            <a:pPr algn="ctr"/>
            <a:r>
              <a:rPr lang="it-IT" sz="1200" dirty="0">
                <a:latin typeface="Ubuntu" panose="020B0504030602030204" pitchFamily="34" charset="0"/>
              </a:rPr>
              <a:t>con IA</a:t>
            </a:r>
          </a:p>
        </p:txBody>
      </p:sp>
      <p:sp>
        <p:nvSpPr>
          <p:cNvPr id="29" name="Freccia a destra 28">
            <a:extLst>
              <a:ext uri="{FF2B5EF4-FFF2-40B4-BE49-F238E27FC236}">
                <a16:creationId xmlns:a16="http://schemas.microsoft.com/office/drawing/2014/main" id="{BF166DA1-7315-9923-D608-1F7EED920F6B}"/>
              </a:ext>
            </a:extLst>
          </p:cNvPr>
          <p:cNvSpPr/>
          <p:nvPr/>
        </p:nvSpPr>
        <p:spPr>
          <a:xfrm rot="5400000">
            <a:off x="9275094" y="2678562"/>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30" name="Rettangolo con angoli arrotondati 29">
            <a:extLst>
              <a:ext uri="{FF2B5EF4-FFF2-40B4-BE49-F238E27FC236}">
                <a16:creationId xmlns:a16="http://schemas.microsoft.com/office/drawing/2014/main" id="{AE4DF93E-AB87-B341-1BC2-1126BDD9F299}"/>
              </a:ext>
            </a:extLst>
          </p:cNvPr>
          <p:cNvSpPr/>
          <p:nvPr/>
        </p:nvSpPr>
        <p:spPr>
          <a:xfrm>
            <a:off x="8232741" y="3106250"/>
            <a:ext cx="1160205" cy="1070857"/>
          </a:xfrm>
          <a:prstGeom prst="roundRect">
            <a:avLst/>
          </a:prstGeom>
          <a:solidFill>
            <a:srgbClr val="E85C1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Costruzione prospetto di carriera</a:t>
            </a:r>
          </a:p>
        </p:txBody>
      </p:sp>
      <p:sp>
        <p:nvSpPr>
          <p:cNvPr id="31" name="Rettangolo con angoli arrotondati 30">
            <a:extLst>
              <a:ext uri="{FF2B5EF4-FFF2-40B4-BE49-F238E27FC236}">
                <a16:creationId xmlns:a16="http://schemas.microsoft.com/office/drawing/2014/main" id="{411C28CF-3255-60D1-BC04-772383BA3B4C}"/>
              </a:ext>
            </a:extLst>
          </p:cNvPr>
          <p:cNvSpPr/>
          <p:nvPr/>
        </p:nvSpPr>
        <p:spPr>
          <a:xfrm>
            <a:off x="8148320" y="3042791"/>
            <a:ext cx="2580640" cy="1238247"/>
          </a:xfrm>
          <a:prstGeom prst="round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con angoli arrotondati 32">
            <a:extLst>
              <a:ext uri="{FF2B5EF4-FFF2-40B4-BE49-F238E27FC236}">
                <a16:creationId xmlns:a16="http://schemas.microsoft.com/office/drawing/2014/main" id="{5BDA53F2-01BC-D601-6516-EF045CBE0BA8}"/>
              </a:ext>
            </a:extLst>
          </p:cNvPr>
          <p:cNvSpPr/>
          <p:nvPr/>
        </p:nvSpPr>
        <p:spPr>
          <a:xfrm>
            <a:off x="9489435" y="3106250"/>
            <a:ext cx="1160205" cy="1070857"/>
          </a:xfrm>
          <a:prstGeom prst="round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Ubuntu" panose="020B0504030602030204" pitchFamily="34" charset="0"/>
              </a:rPr>
              <a:t>Supporto </a:t>
            </a:r>
            <a:r>
              <a:rPr lang="it-IT" sz="1200" dirty="0" err="1">
                <a:latin typeface="Ubuntu" panose="020B0504030602030204" pitchFamily="34" charset="0"/>
              </a:rPr>
              <a:t>CpI</a:t>
            </a:r>
            <a:r>
              <a:rPr lang="it-IT" sz="1200" baseline="30000" dirty="0">
                <a:latin typeface="Ubuntu" panose="020B0504030602030204" pitchFamily="34" charset="0"/>
              </a:rPr>
              <a:t>*</a:t>
            </a:r>
          </a:p>
        </p:txBody>
      </p:sp>
      <p:sp>
        <p:nvSpPr>
          <p:cNvPr id="34" name="Freccia a destra 33">
            <a:extLst>
              <a:ext uri="{FF2B5EF4-FFF2-40B4-BE49-F238E27FC236}">
                <a16:creationId xmlns:a16="http://schemas.microsoft.com/office/drawing/2014/main" id="{1CE821E9-28F2-4B33-C8BE-7661BD86E5A3}"/>
              </a:ext>
            </a:extLst>
          </p:cNvPr>
          <p:cNvSpPr/>
          <p:nvPr/>
        </p:nvSpPr>
        <p:spPr>
          <a:xfrm rot="5400000">
            <a:off x="9275094" y="4345004"/>
            <a:ext cx="345440" cy="28448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
        <p:nvSpPr>
          <p:cNvPr id="35" name="Rettangolo con angoli arrotondati 34">
            <a:extLst>
              <a:ext uri="{FF2B5EF4-FFF2-40B4-BE49-F238E27FC236}">
                <a16:creationId xmlns:a16="http://schemas.microsoft.com/office/drawing/2014/main" id="{79DE1CBC-72EC-A9B9-564B-37042C7EA7F5}"/>
              </a:ext>
            </a:extLst>
          </p:cNvPr>
          <p:cNvSpPr/>
          <p:nvPr/>
        </p:nvSpPr>
        <p:spPr>
          <a:xfrm>
            <a:off x="6679410" y="4698742"/>
            <a:ext cx="5156990" cy="1639077"/>
          </a:xfrm>
          <a:prstGeom prst="roundRect">
            <a:avLst/>
          </a:prstGeom>
          <a:solidFill>
            <a:srgbClr val="DAA71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r>
              <a:rPr lang="it-IT" sz="1200" b="1" cap="small" dirty="0">
                <a:latin typeface="Ubuntu" panose="020B0504030602030204" pitchFamily="34" charset="0"/>
              </a:rPr>
              <a:t>Profilo pubblico certificato tramite blockchain</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Profilo pubblicato ed accessibile anonimamente sulla base della volontà del cittadino stesso;</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Adattamento automatico del prospetto di carriera in base allo stato occupazionale e all’evoluzione del mercato del lavoro;</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Accesso alle offerte di lavoro filtrate e ordinate dall’IA;</a:t>
            </a:r>
          </a:p>
          <a:p>
            <a:pPr marL="171450" indent="-171450" algn="just">
              <a:lnSpc>
                <a:spcPts val="1700"/>
              </a:lnSpc>
              <a:buClr>
                <a:srgbClr val="E85C1A"/>
              </a:buClr>
              <a:buFont typeface="Wingdings" panose="05000000000000000000" pitchFamily="2" charset="2"/>
              <a:buChar char="Ø"/>
            </a:pPr>
            <a:r>
              <a:rPr lang="it-IT" sz="1200" dirty="0">
                <a:solidFill>
                  <a:schemeClr val="bg1"/>
                </a:solidFill>
                <a:latin typeface="Ubuntu" panose="020B0504030602030204" pitchFamily="34" charset="0"/>
              </a:rPr>
              <a:t>Proposta automatica possibili contatti per auto-candidatura.</a:t>
            </a:r>
            <a:endParaRPr lang="it-IT" sz="1200" dirty="0">
              <a:latin typeface="Ubuntu" panose="020B0504030602030204" pitchFamily="34" charset="0"/>
            </a:endParaRPr>
          </a:p>
        </p:txBody>
      </p:sp>
      <p:sp>
        <p:nvSpPr>
          <p:cNvPr id="36" name="CasellaDiTesto 35">
            <a:extLst>
              <a:ext uri="{FF2B5EF4-FFF2-40B4-BE49-F238E27FC236}">
                <a16:creationId xmlns:a16="http://schemas.microsoft.com/office/drawing/2014/main" id="{D5DF03A5-23C0-BBC5-E20A-086301A82F2D}"/>
              </a:ext>
            </a:extLst>
          </p:cNvPr>
          <p:cNvSpPr txBox="1"/>
          <p:nvPr/>
        </p:nvSpPr>
        <p:spPr>
          <a:xfrm>
            <a:off x="6679410" y="6374816"/>
            <a:ext cx="1642804" cy="483184"/>
          </a:xfrm>
          <a:prstGeom prst="rect">
            <a:avLst/>
          </a:prstGeom>
          <a:noFill/>
        </p:spPr>
        <p:txBody>
          <a:bodyPr wrap="square" rtlCol="0">
            <a:noAutofit/>
          </a:bodyPr>
          <a:lstStyle/>
          <a:p>
            <a:pPr algn="just">
              <a:lnSpc>
                <a:spcPts val="1700"/>
              </a:lnSpc>
            </a:pPr>
            <a:r>
              <a:rPr lang="it-IT" sz="800" dirty="0">
                <a:latin typeface="Ubuntu" panose="020B0504030602030204" pitchFamily="34" charset="0"/>
              </a:rPr>
              <a:t>* Non obbligatorio</a:t>
            </a:r>
          </a:p>
          <a:p>
            <a:pPr lvl="2" algn="just"/>
            <a:endParaRPr lang="it-IT" sz="800" dirty="0">
              <a:solidFill>
                <a:schemeClr val="tx1"/>
              </a:solidFill>
              <a:latin typeface="Ubuntu" panose="020B0504030602030204" pitchFamily="34" charset="0"/>
            </a:endParaRPr>
          </a:p>
          <a:p>
            <a:pPr algn="just">
              <a:lnSpc>
                <a:spcPts val="1700"/>
              </a:lnSpc>
            </a:pPr>
            <a:endParaRPr lang="it-IT" sz="800" dirty="0">
              <a:latin typeface="Ubuntu" panose="020B0504030602030204" pitchFamily="34" charset="0"/>
            </a:endParaRPr>
          </a:p>
          <a:p>
            <a:pPr algn="just">
              <a:lnSpc>
                <a:spcPts val="1700"/>
              </a:lnSpc>
            </a:pPr>
            <a:endParaRPr lang="it-IT" sz="800" dirty="0">
              <a:latin typeface="Ubuntu" panose="020B0504030602030204" pitchFamily="34" charset="0"/>
            </a:endParaRPr>
          </a:p>
        </p:txBody>
      </p:sp>
      <p:sp>
        <p:nvSpPr>
          <p:cNvPr id="37" name="CasellaDiTesto 36">
            <a:extLst>
              <a:ext uri="{FF2B5EF4-FFF2-40B4-BE49-F238E27FC236}">
                <a16:creationId xmlns:a16="http://schemas.microsoft.com/office/drawing/2014/main" id="{C23FC84D-90A3-F105-E1BD-1F73D2E38BF5}"/>
              </a:ext>
            </a:extLst>
          </p:cNvPr>
          <p:cNvSpPr txBox="1"/>
          <p:nvPr/>
        </p:nvSpPr>
        <p:spPr>
          <a:xfrm>
            <a:off x="88652" y="4314524"/>
            <a:ext cx="2817107" cy="483184"/>
          </a:xfrm>
          <a:prstGeom prst="rect">
            <a:avLst/>
          </a:prstGeom>
          <a:noFill/>
        </p:spPr>
        <p:txBody>
          <a:bodyPr wrap="square" rtlCol="0">
            <a:noAutofit/>
          </a:bodyPr>
          <a:lstStyle/>
          <a:p>
            <a:pPr algn="just">
              <a:lnSpc>
                <a:spcPts val="1700"/>
              </a:lnSpc>
            </a:pPr>
            <a:r>
              <a:rPr lang="it-IT" sz="1200" b="1" u="sng" dirty="0">
                <a:latin typeface="Ubuntu" panose="020B0504030602030204" pitchFamily="34" charset="0"/>
              </a:rPr>
              <a:t>Costruzione profilo di competenze</a:t>
            </a:r>
          </a:p>
          <a:p>
            <a:pPr lvl="2" algn="just"/>
            <a:endParaRPr lang="it-IT" sz="1200" b="1" u="sng" dirty="0">
              <a:solidFill>
                <a:schemeClr val="tx1"/>
              </a:solidFill>
              <a:latin typeface="Ubuntu" panose="020B0504030602030204" pitchFamily="34" charset="0"/>
            </a:endParaRPr>
          </a:p>
          <a:p>
            <a:pPr algn="just">
              <a:lnSpc>
                <a:spcPts val="1700"/>
              </a:lnSpc>
            </a:pPr>
            <a:endParaRPr lang="it-IT" sz="1200" b="1" u="sng" dirty="0">
              <a:latin typeface="Ubuntu" panose="020B0504030602030204" pitchFamily="34" charset="0"/>
            </a:endParaRPr>
          </a:p>
          <a:p>
            <a:pPr algn="just">
              <a:lnSpc>
                <a:spcPts val="1700"/>
              </a:lnSpc>
            </a:pPr>
            <a:endParaRPr lang="it-IT" sz="1200" b="1" u="sng" dirty="0">
              <a:latin typeface="Ubuntu" panose="020B0504030602030204" pitchFamily="34" charset="0"/>
            </a:endParaRPr>
          </a:p>
        </p:txBody>
      </p:sp>
      <p:sp>
        <p:nvSpPr>
          <p:cNvPr id="38" name="CasellaDiTesto 37">
            <a:extLst>
              <a:ext uri="{FF2B5EF4-FFF2-40B4-BE49-F238E27FC236}">
                <a16:creationId xmlns:a16="http://schemas.microsoft.com/office/drawing/2014/main" id="{B82A8718-2A8B-9AF6-AFE4-6B25273409A6}"/>
              </a:ext>
            </a:extLst>
          </p:cNvPr>
          <p:cNvSpPr txBox="1"/>
          <p:nvPr/>
        </p:nvSpPr>
        <p:spPr>
          <a:xfrm rot="5400000">
            <a:off x="10362780" y="2491295"/>
            <a:ext cx="2464056" cy="483184"/>
          </a:xfrm>
          <a:prstGeom prst="rect">
            <a:avLst/>
          </a:prstGeom>
          <a:noFill/>
        </p:spPr>
        <p:txBody>
          <a:bodyPr wrap="square" rtlCol="0">
            <a:noAutofit/>
          </a:bodyPr>
          <a:lstStyle/>
          <a:p>
            <a:pPr algn="just">
              <a:lnSpc>
                <a:spcPts val="1700"/>
              </a:lnSpc>
            </a:pPr>
            <a:r>
              <a:rPr lang="it-IT" sz="1200" b="1" u="sng" dirty="0">
                <a:latin typeface="Ubuntu" panose="020B0504030602030204" pitchFamily="34" charset="0"/>
              </a:rPr>
              <a:t>Percorso di orientamento</a:t>
            </a:r>
          </a:p>
          <a:p>
            <a:pPr lvl="2" algn="just"/>
            <a:endParaRPr lang="it-IT" sz="1200" b="1" u="sng" dirty="0">
              <a:solidFill>
                <a:schemeClr val="tx1"/>
              </a:solidFill>
              <a:latin typeface="Ubuntu" panose="020B0504030602030204" pitchFamily="34" charset="0"/>
            </a:endParaRPr>
          </a:p>
          <a:p>
            <a:pPr algn="just">
              <a:lnSpc>
                <a:spcPts val="1700"/>
              </a:lnSpc>
            </a:pPr>
            <a:endParaRPr lang="it-IT" sz="1200" b="1" u="sng" dirty="0">
              <a:latin typeface="Ubuntu" panose="020B0504030602030204" pitchFamily="34" charset="0"/>
            </a:endParaRPr>
          </a:p>
          <a:p>
            <a:pPr algn="just">
              <a:lnSpc>
                <a:spcPts val="1700"/>
              </a:lnSpc>
            </a:pPr>
            <a:endParaRPr lang="it-IT" sz="1200" b="1" u="sng" dirty="0">
              <a:latin typeface="Ubuntu" panose="020B0504030602030204" pitchFamily="34" charset="0"/>
            </a:endParaRPr>
          </a:p>
        </p:txBody>
      </p:sp>
    </p:spTree>
    <p:extLst>
      <p:ext uri="{BB962C8B-B14F-4D97-AF65-F5344CB8AC3E}">
        <p14:creationId xmlns:p14="http://schemas.microsoft.com/office/powerpoint/2010/main" val="941481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EA520103-C796-15A4-5EF7-F0C2092B80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90022" y="6343671"/>
            <a:ext cx="3201978" cy="514329"/>
          </a:xfrm>
          <a:prstGeom prst="rect">
            <a:avLst/>
          </a:prstGeom>
        </p:spPr>
      </p:pic>
      <p:sp>
        <p:nvSpPr>
          <p:cNvPr id="2" name="Rettangolo 1">
            <a:extLst>
              <a:ext uri="{FF2B5EF4-FFF2-40B4-BE49-F238E27FC236}">
                <a16:creationId xmlns:a16="http://schemas.microsoft.com/office/drawing/2014/main" id="{3A5040FC-3BAB-1338-09E7-8329698B7831}"/>
              </a:ext>
            </a:extLst>
          </p:cNvPr>
          <p:cNvSpPr/>
          <p:nvPr/>
        </p:nvSpPr>
        <p:spPr>
          <a:xfrm>
            <a:off x="1" y="0"/>
            <a:ext cx="971550" cy="13716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7FFDB6D-8E50-C96F-0083-F9A777DEA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195" y="177100"/>
            <a:ext cx="1638562" cy="1071283"/>
          </a:xfrm>
          <a:prstGeom prst="rect">
            <a:avLst/>
          </a:prstGeom>
        </p:spPr>
      </p:pic>
      <p:sp>
        <p:nvSpPr>
          <p:cNvPr id="6" name="Rettangolo 5">
            <a:extLst>
              <a:ext uri="{FF2B5EF4-FFF2-40B4-BE49-F238E27FC236}">
                <a16:creationId xmlns:a16="http://schemas.microsoft.com/office/drawing/2014/main" id="{F5C69C85-B7BD-D1C9-74F3-5852B5B67BD4}"/>
              </a:ext>
            </a:extLst>
          </p:cNvPr>
          <p:cNvSpPr/>
          <p:nvPr/>
        </p:nvSpPr>
        <p:spPr>
          <a:xfrm>
            <a:off x="971549" y="1325552"/>
            <a:ext cx="11220451" cy="4571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8F87C66-CE7A-877E-EB43-70E2B478DF03}"/>
              </a:ext>
            </a:extLst>
          </p:cNvPr>
          <p:cNvSpPr txBox="1"/>
          <p:nvPr/>
        </p:nvSpPr>
        <p:spPr>
          <a:xfrm>
            <a:off x="971549" y="626388"/>
            <a:ext cx="7896714" cy="707886"/>
          </a:xfrm>
          <a:prstGeom prst="rect">
            <a:avLst/>
          </a:prstGeom>
          <a:noFill/>
        </p:spPr>
        <p:txBody>
          <a:bodyPr wrap="none" rtlCol="0">
            <a:spAutoFit/>
          </a:bodyPr>
          <a:lstStyle/>
          <a:p>
            <a:r>
              <a:rPr lang="it-IT" sz="4000" cap="all" dirty="0">
                <a:latin typeface="Ubuntu" panose="020B0504030602030204" pitchFamily="34" charset="0"/>
              </a:rPr>
              <a:t>Incontro domanda-offerta</a:t>
            </a:r>
            <a:endParaRPr lang="it-IT" cap="all" dirty="0">
              <a:latin typeface="Ubuntu" panose="020B0504030602030204" pitchFamily="34" charset="0"/>
            </a:endParaRPr>
          </a:p>
        </p:txBody>
      </p:sp>
      <p:sp>
        <p:nvSpPr>
          <p:cNvPr id="12" name="CasellaDiTesto 11">
            <a:extLst>
              <a:ext uri="{FF2B5EF4-FFF2-40B4-BE49-F238E27FC236}">
                <a16:creationId xmlns:a16="http://schemas.microsoft.com/office/drawing/2014/main" id="{658553D5-64BF-89E0-F47D-B12B6C81193F}"/>
              </a:ext>
            </a:extLst>
          </p:cNvPr>
          <p:cNvSpPr txBox="1"/>
          <p:nvPr/>
        </p:nvSpPr>
        <p:spPr>
          <a:xfrm>
            <a:off x="114300" y="1606300"/>
            <a:ext cx="6851723" cy="5028180"/>
          </a:xfrm>
          <a:prstGeom prst="rect">
            <a:avLst/>
          </a:prstGeom>
          <a:noFill/>
        </p:spPr>
        <p:txBody>
          <a:bodyPr wrap="square" rtlCol="0">
            <a:noAutofit/>
          </a:bodyPr>
          <a:lstStyle/>
          <a:p>
            <a:pPr algn="just">
              <a:lnSpc>
                <a:spcPts val="1700"/>
              </a:lnSpc>
            </a:pPr>
            <a:r>
              <a:rPr lang="it-IT" sz="1200" b="1" dirty="0">
                <a:latin typeface="Ubuntu" panose="020B0504030602030204" pitchFamily="34" charset="0"/>
              </a:rPr>
              <a:t>InWeaved</a:t>
            </a:r>
            <a:r>
              <a:rPr lang="it-IT" sz="1200" dirty="0">
                <a:latin typeface="Ubuntu" panose="020B0504030602030204" pitchFamily="34" charset="0"/>
              </a:rPr>
              <a:t> semplifica la ricerca di lavoro mettendo a disposizione dei cittadini, in un’unica piattaforma, non solo l’offerta proveniente dalla mediazione dei </a:t>
            </a:r>
            <a:r>
              <a:rPr lang="it-IT" sz="1200" dirty="0" err="1">
                <a:latin typeface="Ubuntu" panose="020B0504030602030204" pitchFamily="34" charset="0"/>
              </a:rPr>
              <a:t>CpI</a:t>
            </a:r>
            <a:r>
              <a:rPr lang="it-IT" sz="1200" dirty="0">
                <a:latin typeface="Ubuntu" panose="020B0504030602030204" pitchFamily="34" charset="0"/>
              </a:rPr>
              <a:t>, ma </a:t>
            </a:r>
            <a:r>
              <a:rPr lang="it-IT" sz="1200" b="1" dirty="0">
                <a:latin typeface="Ubuntu" panose="020B0504030602030204" pitchFamily="34" charset="0"/>
              </a:rPr>
              <a:t>tutte le offerte provenienti dai principali sistemi</a:t>
            </a:r>
            <a:r>
              <a:rPr lang="it-IT" sz="1200" dirty="0">
                <a:latin typeface="Ubuntu" panose="020B0504030602030204" pitchFamily="34" charset="0"/>
              </a:rPr>
              <a:t>. </a:t>
            </a:r>
          </a:p>
          <a:p>
            <a:pPr algn="just">
              <a:lnSpc>
                <a:spcPts val="1700"/>
              </a:lnSpc>
            </a:pPr>
            <a:r>
              <a:rPr lang="it-IT" sz="1200" dirty="0">
                <a:latin typeface="Ubuntu" panose="020B0504030602030204" pitchFamily="34" charset="0"/>
              </a:rPr>
              <a:t>La ricchezza di offerta presente amplifica significativamente capacità di fornire un matching appropriato.</a:t>
            </a:r>
          </a:p>
          <a:p>
            <a:pPr algn="just">
              <a:lnSpc>
                <a:spcPts val="1700"/>
              </a:lnSpc>
            </a:pPr>
            <a:r>
              <a:rPr lang="it-IT" sz="1200" dirty="0">
                <a:latin typeface="Ubuntu" panose="020B0504030602030204" pitchFamily="34" charset="0"/>
              </a:rPr>
              <a:t>			Il sistema di AI, in base al profilo del cittadino consente 			di </a:t>
            </a:r>
            <a:r>
              <a:rPr lang="it-IT" sz="1200" b="1" dirty="0">
                <a:latin typeface="Ubuntu" panose="020B0504030602030204" pitchFamily="34" charset="0"/>
              </a:rPr>
              <a:t>filtrare rapidamente ed efficacemente</a:t>
            </a:r>
            <a:r>
              <a:rPr lang="it-IT" sz="1200" dirty="0">
                <a:latin typeface="Ubuntu" panose="020B0504030602030204" pitchFamily="34" charset="0"/>
              </a:rPr>
              <a:t>:</a:t>
            </a:r>
          </a:p>
          <a:p>
            <a:pPr marL="3371850" lvl="7"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 Le </a:t>
            </a:r>
            <a:r>
              <a:rPr lang="it-IT" sz="1200" b="1" dirty="0">
                <a:latin typeface="Ubuntu" panose="020B0504030602030204" pitchFamily="34" charset="0"/>
              </a:rPr>
              <a:t>offerte</a:t>
            </a:r>
            <a:r>
              <a:rPr lang="it-IT" sz="1200" dirty="0">
                <a:latin typeface="Ubuntu" panose="020B0504030602030204" pitchFamily="34" charset="0"/>
              </a:rPr>
              <a:t> maggiormente allineate a:</a:t>
            </a:r>
          </a:p>
          <a:p>
            <a:pPr marL="3829050" lvl="8" indent="-171450" algn="just">
              <a:lnSpc>
                <a:spcPts val="1700"/>
              </a:lnSpc>
              <a:buClr>
                <a:srgbClr val="E85C1A"/>
              </a:buClr>
              <a:buFont typeface="Arial" panose="020B0604020202020204" pitchFamily="34" charset="0"/>
              <a:buChar char="•"/>
            </a:pPr>
            <a:r>
              <a:rPr lang="it-IT" sz="1200" dirty="0">
                <a:latin typeface="Ubuntu" panose="020B0504030602030204" pitchFamily="34" charset="0"/>
              </a:rPr>
              <a:t>Necessità occupazionali immediate, per un efficace reimpiego;</a:t>
            </a:r>
          </a:p>
          <a:p>
            <a:pPr marL="3829050" lvl="8" indent="-171450" algn="just">
              <a:lnSpc>
                <a:spcPts val="1700"/>
              </a:lnSpc>
              <a:buClr>
                <a:srgbClr val="E85C1A"/>
              </a:buClr>
              <a:buFont typeface="Arial" panose="020B0604020202020204" pitchFamily="34" charset="0"/>
              <a:buChar char="•"/>
            </a:pPr>
            <a:r>
              <a:rPr lang="it-IT" sz="1200" dirty="0">
                <a:latin typeface="Ubuntu" panose="020B0504030602030204" pitchFamily="34" charset="0"/>
              </a:rPr>
              <a:t>Pianificazione di carriera.</a:t>
            </a:r>
          </a:p>
          <a:p>
            <a:pPr marL="3371850" lvl="7"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Le </a:t>
            </a:r>
            <a:r>
              <a:rPr lang="it-IT" sz="1200" b="1" dirty="0">
                <a:latin typeface="Ubuntu" panose="020B0504030602030204" pitchFamily="34" charset="0"/>
              </a:rPr>
              <a:t>imprese</a:t>
            </a:r>
            <a:r>
              <a:rPr lang="it-IT" sz="1200" dirty="0">
                <a:latin typeface="Ubuntu" panose="020B0504030602030204" pitchFamily="34" charset="0"/>
              </a:rPr>
              <a:t> che, in base al mercato del lavoro locale, alle serie storiche ed agli altri dati, potrebbero essere interessate a ricevere un’autocandidatura.</a:t>
            </a:r>
          </a:p>
          <a:p>
            <a:pPr algn="just">
              <a:lnSpc>
                <a:spcPts val="1700"/>
              </a:lnSpc>
              <a:buClr>
                <a:srgbClr val="E85C1A"/>
              </a:buClr>
            </a:pPr>
            <a:r>
              <a:rPr lang="it-IT" sz="1200" dirty="0">
                <a:latin typeface="Ubuntu" panose="020B0504030602030204" pitchFamily="34" charset="0"/>
              </a:rPr>
              <a:t>Inoltre, attraverso InWeaved, il cittadino potrà:</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 </a:t>
            </a:r>
            <a:r>
              <a:rPr lang="it-IT" sz="1200" b="1" dirty="0">
                <a:latin typeface="Ubuntu" panose="020B0504030602030204" pitchFamily="34" charset="0"/>
              </a:rPr>
              <a:t>Presentare la propria candidatura</a:t>
            </a:r>
            <a:r>
              <a:rPr lang="it-IT" sz="1200" dirty="0">
                <a:latin typeface="Ubuntu" panose="020B0504030602030204" pitchFamily="34" charset="0"/>
              </a:rPr>
              <a:t> sia per gli annunci mediati dai </a:t>
            </a:r>
            <a:r>
              <a:rPr lang="it-IT" sz="1200" dirty="0" err="1">
                <a:latin typeface="Ubuntu" panose="020B0504030602030204" pitchFamily="34" charset="0"/>
              </a:rPr>
              <a:t>CpI</a:t>
            </a:r>
            <a:r>
              <a:rPr lang="it-IT" sz="1200" dirty="0">
                <a:latin typeface="Ubuntu" panose="020B0504030602030204" pitchFamily="34" charset="0"/>
              </a:rPr>
              <a:t> che per quelli diretti delle imprese, anche effettuati sulle principali piattaforme di job matching;</a:t>
            </a:r>
          </a:p>
          <a:p>
            <a:pPr marL="628650" lvl="1" indent="-171450" algn="just">
              <a:lnSpc>
                <a:spcPts val="1700"/>
              </a:lnSpc>
              <a:buClr>
                <a:srgbClr val="E85C1A"/>
              </a:buClr>
              <a:buFont typeface="Wingdings" panose="05000000000000000000" pitchFamily="2" charset="2"/>
              <a:buChar char="Ø"/>
            </a:pPr>
            <a:r>
              <a:rPr lang="it-IT" sz="1200" dirty="0">
                <a:latin typeface="Ubuntu" panose="020B0504030602030204" pitchFamily="34" charset="0"/>
              </a:rPr>
              <a:t>Entrare in un percorso di </a:t>
            </a:r>
            <a:r>
              <a:rPr lang="it-IT" sz="1200" b="1" dirty="0" err="1">
                <a:latin typeface="Ubuntu" panose="020B0504030602030204" pitchFamily="34" charset="0"/>
              </a:rPr>
              <a:t>pre</a:t>
            </a:r>
            <a:r>
              <a:rPr lang="it-IT" sz="1200" b="1" dirty="0">
                <a:latin typeface="Ubuntu" panose="020B0504030602030204" pitchFamily="34" charset="0"/>
              </a:rPr>
              <a:t>-selezione</a:t>
            </a:r>
            <a:r>
              <a:rPr lang="it-IT" sz="1200" dirty="0">
                <a:latin typeface="Ubuntu" panose="020B0504030602030204" pitchFamily="34" charset="0"/>
              </a:rPr>
              <a:t> gestito dai </a:t>
            </a:r>
            <a:r>
              <a:rPr lang="it-IT" sz="1200" dirty="0" err="1">
                <a:latin typeface="Ubuntu" panose="020B0504030602030204" pitchFamily="34" charset="0"/>
              </a:rPr>
              <a:t>CpI</a:t>
            </a:r>
            <a:r>
              <a:rPr lang="it-IT" sz="1200" dirty="0">
                <a:latin typeface="Ubuntu" panose="020B0504030602030204" pitchFamily="34" charset="0"/>
              </a:rPr>
              <a:t>;</a:t>
            </a:r>
          </a:p>
          <a:p>
            <a:pPr marL="628650" lvl="1" indent="-171450" algn="just">
              <a:lnSpc>
                <a:spcPts val="1700"/>
              </a:lnSpc>
              <a:buClr>
                <a:srgbClr val="E85C1A"/>
              </a:buClr>
              <a:buFont typeface="Wingdings" panose="05000000000000000000" pitchFamily="2" charset="2"/>
              <a:buChar char="Ø"/>
            </a:pPr>
            <a:r>
              <a:rPr lang="it-IT" sz="1200" b="1" dirty="0">
                <a:latin typeface="Ubuntu" panose="020B0504030602030204" pitchFamily="34" charset="0"/>
              </a:rPr>
              <a:t>Partecipare ad eventi virtuali </a:t>
            </a:r>
            <a:r>
              <a:rPr lang="it-IT" sz="1200" dirty="0">
                <a:latin typeface="Ubuntu" panose="020B0504030602030204" pitchFamily="34" charset="0"/>
              </a:rPr>
              <a:t>di job fair dove accedere alle presentazioni aziendali, presentare il proprio profilo ed effettuare incontri </a:t>
            </a:r>
            <a:r>
              <a:rPr lang="it-IT" sz="1200" dirty="0" err="1">
                <a:latin typeface="Ubuntu" panose="020B0504030602030204" pitchFamily="34" charset="0"/>
              </a:rPr>
              <a:t>one-to-one</a:t>
            </a:r>
            <a:r>
              <a:rPr lang="it-IT" sz="1200" dirty="0">
                <a:latin typeface="Ubuntu" panose="020B0504030602030204" pitchFamily="34" charset="0"/>
              </a:rPr>
              <a:t> con i </a:t>
            </a:r>
            <a:r>
              <a:rPr lang="it-IT" sz="1200" dirty="0" err="1">
                <a:latin typeface="Ubuntu" panose="020B0504030602030204" pitchFamily="34" charset="0"/>
              </a:rPr>
              <a:t>CpI</a:t>
            </a:r>
            <a:r>
              <a:rPr lang="it-IT" sz="1200" dirty="0">
                <a:latin typeface="Ubuntu" panose="020B0504030602030204" pitchFamily="34" charset="0"/>
              </a:rPr>
              <a:t> o le imprese partecipanti;</a:t>
            </a:r>
          </a:p>
          <a:p>
            <a:pPr marL="628650" lvl="1" indent="-171450" algn="just">
              <a:lnSpc>
                <a:spcPts val="1700"/>
              </a:lnSpc>
              <a:buClr>
                <a:srgbClr val="E85C1A"/>
              </a:buClr>
              <a:buFont typeface="Wingdings" panose="05000000000000000000" pitchFamily="2" charset="2"/>
              <a:buChar char="Ø"/>
            </a:pPr>
            <a:r>
              <a:rPr lang="it-IT" sz="1200" b="1" dirty="0">
                <a:latin typeface="Ubuntu" panose="020B0504030602030204" pitchFamily="34" charset="0"/>
              </a:rPr>
              <a:t>Rispondere</a:t>
            </a:r>
            <a:r>
              <a:rPr lang="it-IT" sz="1200" dirty="0">
                <a:latin typeface="Ubuntu" panose="020B0504030602030204" pitchFamily="34" charset="0"/>
              </a:rPr>
              <a:t> alle </a:t>
            </a:r>
            <a:r>
              <a:rPr lang="it-IT" sz="1200" b="1" dirty="0">
                <a:latin typeface="Ubuntu" panose="020B0504030602030204" pitchFamily="34" charset="0"/>
              </a:rPr>
              <a:t>richieste di contatto </a:t>
            </a:r>
            <a:r>
              <a:rPr lang="it-IT" sz="1200" dirty="0">
                <a:latin typeface="Ubuntu" panose="020B0504030602030204" pitchFamily="34" charset="0"/>
              </a:rPr>
              <a:t>diretto delle imprese o dei </a:t>
            </a:r>
            <a:r>
              <a:rPr lang="it-IT" sz="1200" dirty="0" err="1">
                <a:latin typeface="Ubuntu" panose="020B0504030602030204" pitchFamily="34" charset="0"/>
              </a:rPr>
              <a:t>CpI</a:t>
            </a:r>
            <a:r>
              <a:rPr lang="it-IT" sz="1200" dirty="0">
                <a:latin typeface="Ubuntu" panose="020B0504030602030204" pitchFamily="34" charset="0"/>
              </a:rPr>
              <a:t>.</a:t>
            </a:r>
          </a:p>
          <a:p>
            <a:pPr algn="just">
              <a:lnSpc>
                <a:spcPts val="1700"/>
              </a:lnSpc>
              <a:buClr>
                <a:srgbClr val="E85C1A"/>
              </a:buClr>
            </a:pPr>
            <a:endParaRPr lang="it-IT" sz="1200" dirty="0">
              <a:latin typeface="Ubuntu" panose="020B0504030602030204" pitchFamily="34" charset="0"/>
            </a:endParaRPr>
          </a:p>
          <a:p>
            <a:pPr algn="just">
              <a:lnSpc>
                <a:spcPts val="1700"/>
              </a:lnSpc>
              <a:buClr>
                <a:srgbClr val="E85C1A"/>
              </a:buClr>
            </a:pPr>
            <a:endParaRPr lang="it-IT" sz="1200" dirty="0">
              <a:latin typeface="Ubuntu" panose="020B0504030602030204" pitchFamily="34" charset="0"/>
            </a:endParaRPr>
          </a:p>
          <a:p>
            <a:pPr lvl="7" algn="just">
              <a:lnSpc>
                <a:spcPts val="1700"/>
              </a:lnSpc>
              <a:buClr>
                <a:srgbClr val="EF471C"/>
              </a:buClr>
            </a:pPr>
            <a:endParaRPr lang="it-IT" sz="1200" dirty="0">
              <a:latin typeface="Ubuntu" panose="020B0504030602030204" pitchFamily="34" charset="0"/>
            </a:endParaRPr>
          </a:p>
          <a:p>
            <a:pPr lvl="2" algn="just"/>
            <a:endParaRPr lang="it-IT" sz="1200" dirty="0">
              <a:solidFill>
                <a:schemeClr val="tx1"/>
              </a:solidFill>
              <a:latin typeface="Ubuntu" panose="020B0504030602030204" pitchFamily="34" charset="0"/>
            </a:endParaRPr>
          </a:p>
          <a:p>
            <a:pPr algn="just">
              <a:lnSpc>
                <a:spcPts val="1700"/>
              </a:lnSpc>
            </a:pPr>
            <a:endParaRPr lang="it-IT" sz="1200" dirty="0">
              <a:latin typeface="Ubuntu" panose="020B0504030602030204" pitchFamily="34" charset="0"/>
            </a:endParaRPr>
          </a:p>
          <a:p>
            <a:pPr algn="just">
              <a:lnSpc>
                <a:spcPts val="1700"/>
              </a:lnSpc>
            </a:pPr>
            <a:endParaRPr lang="it-IT" sz="1200" dirty="0">
              <a:latin typeface="Ubuntu" panose="020B0504030602030204" pitchFamily="34" charset="0"/>
            </a:endParaRPr>
          </a:p>
        </p:txBody>
      </p:sp>
      <p:grpSp>
        <p:nvGrpSpPr>
          <p:cNvPr id="17" name="Gruppo 16">
            <a:extLst>
              <a:ext uri="{FF2B5EF4-FFF2-40B4-BE49-F238E27FC236}">
                <a16:creationId xmlns:a16="http://schemas.microsoft.com/office/drawing/2014/main" id="{EC093592-3C78-C790-3EEE-1016AEA38506}"/>
              </a:ext>
            </a:extLst>
          </p:cNvPr>
          <p:cNvGrpSpPr/>
          <p:nvPr/>
        </p:nvGrpSpPr>
        <p:grpSpPr>
          <a:xfrm>
            <a:off x="374015" y="2885439"/>
            <a:ext cx="2381250" cy="1849121"/>
            <a:chOff x="353695" y="2560914"/>
            <a:chExt cx="2381250" cy="1849121"/>
          </a:xfrm>
        </p:grpSpPr>
        <p:pic>
          <p:nvPicPr>
            <p:cNvPr id="14" name="Immagine 13">
              <a:extLst>
                <a:ext uri="{FF2B5EF4-FFF2-40B4-BE49-F238E27FC236}">
                  <a16:creationId xmlns:a16="http://schemas.microsoft.com/office/drawing/2014/main" id="{2B6AC155-D75D-555A-FB0A-223B6A35D328}"/>
                </a:ext>
              </a:extLst>
            </p:cNvPr>
            <p:cNvPicPr>
              <a:picLocks noChangeAspect="1"/>
            </p:cNvPicPr>
            <p:nvPr/>
          </p:nvPicPr>
          <p:blipFill rotWithShape="1">
            <a:blip r:embed="rId4"/>
            <a:srcRect t="10727" b="11620"/>
            <a:stretch/>
          </p:blipFill>
          <p:spPr>
            <a:xfrm>
              <a:off x="353695" y="2560914"/>
              <a:ext cx="2381250" cy="1849121"/>
            </a:xfrm>
            <a:prstGeom prst="rect">
              <a:avLst/>
            </a:prstGeom>
          </p:spPr>
        </p:pic>
        <p:pic>
          <p:nvPicPr>
            <p:cNvPr id="16" name="Elemento grafico 15">
              <a:extLst>
                <a:ext uri="{FF2B5EF4-FFF2-40B4-BE49-F238E27FC236}">
                  <a16:creationId xmlns:a16="http://schemas.microsoft.com/office/drawing/2014/main" id="{DAA2A109-7064-D3AD-4F5E-24E882A728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623" y="3307590"/>
              <a:ext cx="480377" cy="419484"/>
            </a:xfrm>
            <a:prstGeom prst="rect">
              <a:avLst/>
            </a:prstGeom>
          </p:spPr>
        </p:pic>
      </p:grpSp>
      <p:pic>
        <p:nvPicPr>
          <p:cNvPr id="4100" name="Picture 4" descr="Smart Recruiting Tips to Improve Hiring Process - Jobspikr.com">
            <a:extLst>
              <a:ext uri="{FF2B5EF4-FFF2-40B4-BE49-F238E27FC236}">
                <a16:creationId xmlns:a16="http://schemas.microsoft.com/office/drawing/2014/main" id="{5B43E8B6-E616-63A4-1CCF-762F80AB88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8289" y="2489342"/>
            <a:ext cx="5173711" cy="344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0583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ACC05246F452F4AA943D0567DC5114E" ma:contentTypeVersion="6" ma:contentTypeDescription="Creare un nuovo documento." ma:contentTypeScope="" ma:versionID="95173f683faa01792feea78de3e06c3c">
  <xsd:schema xmlns:xsd="http://www.w3.org/2001/XMLSchema" xmlns:xs="http://www.w3.org/2001/XMLSchema" xmlns:p="http://schemas.microsoft.com/office/2006/metadata/properties" xmlns:ns2="9752382d-1dbe-45c4-a5be-bf971e698b99" xmlns:ns3="324efffe-21b3-44c6-a155-8fc3c3e8edcd" targetNamespace="http://schemas.microsoft.com/office/2006/metadata/properties" ma:root="true" ma:fieldsID="5aacabce45adb5adb1946f5a5d5fd9c7" ns2:_="" ns3:_="">
    <xsd:import namespace="9752382d-1dbe-45c4-a5be-bf971e698b99"/>
    <xsd:import namespace="324efffe-21b3-44c6-a155-8fc3c3e8ed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52382d-1dbe-45c4-a5be-bf971e698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efffe-21b3-44c6-a155-8fc3c3e8edcd"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1AD40A-01CF-49A6-A55F-9103A1146261}"/>
</file>

<file path=customXml/itemProps2.xml><?xml version="1.0" encoding="utf-8"?>
<ds:datastoreItem xmlns:ds="http://schemas.openxmlformats.org/officeDocument/2006/customXml" ds:itemID="{3A6F6387-B08E-49EF-87CB-00D59FD1C70D}"/>
</file>

<file path=customXml/itemProps3.xml><?xml version="1.0" encoding="utf-8"?>
<ds:datastoreItem xmlns:ds="http://schemas.openxmlformats.org/officeDocument/2006/customXml" ds:itemID="{AA377FC7-09C6-4E6F-BFEA-856035078560}"/>
</file>

<file path=docProps/app.xml><?xml version="1.0" encoding="utf-8"?>
<Properties xmlns="http://schemas.openxmlformats.org/officeDocument/2006/extended-properties" xmlns:vt="http://schemas.openxmlformats.org/officeDocument/2006/docPropsVTypes">
  <TotalTime>2340</TotalTime>
  <Words>2158</Words>
  <Application>Microsoft Office PowerPoint</Application>
  <PresentationFormat>Widescreen</PresentationFormat>
  <Paragraphs>243</Paragraphs>
  <Slides>17</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17</vt:i4>
      </vt:variant>
    </vt:vector>
  </HeadingPairs>
  <TitlesOfParts>
    <vt:vector size="23" baseType="lpstr">
      <vt:lpstr>Arial</vt:lpstr>
      <vt:lpstr>Calibri</vt:lpstr>
      <vt:lpstr>Calibri Light</vt:lpstr>
      <vt:lpstr>Ubuntu</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Taurchni</dc:creator>
  <cp:lastModifiedBy>Pasquale Rota</cp:lastModifiedBy>
  <cp:revision>65</cp:revision>
  <dcterms:created xsi:type="dcterms:W3CDTF">2022-10-24T09:15:20Z</dcterms:created>
  <dcterms:modified xsi:type="dcterms:W3CDTF">2023-04-19T19:29:58Z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0x010100EACC05246F452F4AA943D0567DC5114E</vt:lpwstr>
  </property>
</Properties>
</file>