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73" r:id="rId2"/>
    <p:sldId id="280" r:id="rId3"/>
    <p:sldId id="296" r:id="rId4"/>
    <p:sldId id="297" r:id="rId5"/>
    <p:sldId id="298" r:id="rId6"/>
    <p:sldId id="277" r:id="rId7"/>
    <p:sldId id="278" r:id="rId8"/>
    <p:sldId id="291" r:id="rId9"/>
    <p:sldId id="293" r:id="rId10"/>
    <p:sldId id="292" r:id="rId11"/>
    <p:sldId id="279" r:id="rId12"/>
    <p:sldId id="29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h3b30AzQG0BT+b+YjyWCXPBKja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6600"/>
    <a:srgbClr val="339933"/>
    <a:srgbClr val="808000"/>
    <a:srgbClr val="99CC00"/>
    <a:srgbClr val="FF9933"/>
    <a:srgbClr val="B2DAE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DDAC20-7B15-4798-A5B1-7F31AFC9E940}">
  <a:tblStyle styleId="{00DDAC20-7B15-4798-A5B1-7F31AFC9E9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tcBdr/>
        <a:fill>
          <a:solidFill>
            <a:srgbClr val="E7F3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F3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AB5CA94-7083-404A-A4DB-7B0108A21C23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86" autoAdjust="0"/>
  </p:normalViewPr>
  <p:slideViewPr>
    <p:cSldViewPr snapToGrid="0">
      <p:cViewPr varScale="1">
        <p:scale>
          <a:sx n="63" d="100"/>
          <a:sy n="63" d="100"/>
        </p:scale>
        <p:origin x="6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63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6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20533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C7E53-3BCE-4C62-BF8D-162AAB41AB5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16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C7E53-3BCE-4C62-BF8D-162AAB41AB5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49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84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5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5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2"/>
          <p:cNvSpPr txBox="1">
            <a:spLocks noGrp="1"/>
          </p:cNvSpPr>
          <p:nvPr>
            <p:ph type="title"/>
          </p:nvPr>
        </p:nvSpPr>
        <p:spPr>
          <a:xfrm>
            <a:off x="677731" y="1323976"/>
            <a:ext cx="10983558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52"/>
          <p:cNvSpPr txBox="1">
            <a:spLocks noGrp="1"/>
          </p:cNvSpPr>
          <p:nvPr>
            <p:ph type="body" idx="1"/>
          </p:nvPr>
        </p:nvSpPr>
        <p:spPr>
          <a:xfrm>
            <a:off x="677731" y="2302136"/>
            <a:ext cx="10983559" cy="404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9"/>
          <p:cNvSpPr txBox="1">
            <a:spLocks noGrp="1"/>
          </p:cNvSpPr>
          <p:nvPr>
            <p:ph type="title"/>
          </p:nvPr>
        </p:nvSpPr>
        <p:spPr>
          <a:xfrm>
            <a:off x="836083" y="1297083"/>
            <a:ext cx="1051983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body" idx="1"/>
          </p:nvPr>
        </p:nvSpPr>
        <p:spPr>
          <a:xfrm>
            <a:off x="840318" y="2111469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body" idx="2"/>
          </p:nvPr>
        </p:nvSpPr>
        <p:spPr>
          <a:xfrm>
            <a:off x="840318" y="2935381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body" idx="3"/>
          </p:nvPr>
        </p:nvSpPr>
        <p:spPr>
          <a:xfrm>
            <a:off x="6172200" y="2111469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body" idx="4"/>
          </p:nvPr>
        </p:nvSpPr>
        <p:spPr>
          <a:xfrm>
            <a:off x="6172200" y="2935381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0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dt" idx="10"/>
          </p:nvPr>
        </p:nvSpPr>
        <p:spPr>
          <a:xfrm>
            <a:off x="57912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0"/>
          <p:cNvSpPr txBox="1">
            <a:spLocks noGrp="1"/>
          </p:cNvSpPr>
          <p:nvPr>
            <p:ph type="ftr" idx="11"/>
          </p:nvPr>
        </p:nvSpPr>
        <p:spPr>
          <a:xfrm>
            <a:off x="1625600" y="6146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 txBox="1">
            <a:spLocks noGrp="1"/>
          </p:cNvSpPr>
          <p:nvPr>
            <p:ph type="sldNum" idx="12"/>
          </p:nvPr>
        </p:nvSpPr>
        <p:spPr>
          <a:xfrm>
            <a:off x="87376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1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51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51"/>
          <p:cNvSpPr txBox="1">
            <a:spLocks noGrp="1"/>
          </p:cNvSpPr>
          <p:nvPr>
            <p:ph type="dt" idx="10"/>
          </p:nvPr>
        </p:nvSpPr>
        <p:spPr>
          <a:xfrm>
            <a:off x="57912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1"/>
          <p:cNvSpPr txBox="1">
            <a:spLocks noGrp="1"/>
          </p:cNvSpPr>
          <p:nvPr>
            <p:ph type="ftr" idx="11"/>
          </p:nvPr>
        </p:nvSpPr>
        <p:spPr>
          <a:xfrm>
            <a:off x="1625600" y="6146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sldNum" idx="12"/>
          </p:nvPr>
        </p:nvSpPr>
        <p:spPr>
          <a:xfrm>
            <a:off x="87376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3"/>
          <p:cNvSpPr txBox="1">
            <a:spLocks noGrp="1"/>
          </p:cNvSpPr>
          <p:nvPr>
            <p:ph type="title"/>
          </p:nvPr>
        </p:nvSpPr>
        <p:spPr>
          <a:xfrm rot="5400000">
            <a:off x="7579256" y="1879072"/>
            <a:ext cx="5457825" cy="251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body" idx="1"/>
          </p:nvPr>
        </p:nvSpPr>
        <p:spPr>
          <a:xfrm rot="5400000">
            <a:off x="2437872" y="-540278"/>
            <a:ext cx="5457825" cy="735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3"/>
          <p:cNvSpPr txBox="1">
            <a:spLocks noGrp="1"/>
          </p:cNvSpPr>
          <p:nvPr>
            <p:ph type="dt" idx="10"/>
          </p:nvPr>
        </p:nvSpPr>
        <p:spPr>
          <a:xfrm>
            <a:off x="57912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3"/>
          <p:cNvSpPr txBox="1">
            <a:spLocks noGrp="1"/>
          </p:cNvSpPr>
          <p:nvPr>
            <p:ph type="ftr" idx="11"/>
          </p:nvPr>
        </p:nvSpPr>
        <p:spPr>
          <a:xfrm>
            <a:off x="1625600" y="6146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3"/>
          <p:cNvSpPr txBox="1">
            <a:spLocks noGrp="1"/>
          </p:cNvSpPr>
          <p:nvPr>
            <p:ph type="sldNum" idx="12"/>
          </p:nvPr>
        </p:nvSpPr>
        <p:spPr>
          <a:xfrm>
            <a:off x="87376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testo e contenuto" type="txAndObj">
  <p:cSld name="TEXT_AND_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4"/>
          <p:cNvSpPr txBox="1">
            <a:spLocks noGrp="1"/>
          </p:cNvSpPr>
          <p:nvPr>
            <p:ph type="title"/>
          </p:nvPr>
        </p:nvSpPr>
        <p:spPr>
          <a:xfrm>
            <a:off x="1488018" y="409576"/>
            <a:ext cx="1007956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4"/>
          <p:cNvSpPr txBox="1">
            <a:spLocks noGrp="1"/>
          </p:cNvSpPr>
          <p:nvPr>
            <p:ph type="body" idx="1"/>
          </p:nvPr>
        </p:nvSpPr>
        <p:spPr>
          <a:xfrm>
            <a:off x="1488018" y="1752600"/>
            <a:ext cx="4938183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54"/>
          <p:cNvSpPr txBox="1">
            <a:spLocks noGrp="1"/>
          </p:cNvSpPr>
          <p:nvPr>
            <p:ph type="body" idx="2"/>
          </p:nvPr>
        </p:nvSpPr>
        <p:spPr>
          <a:xfrm>
            <a:off x="6629400" y="1752600"/>
            <a:ext cx="493818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54"/>
          <p:cNvSpPr txBox="1">
            <a:spLocks noGrp="1"/>
          </p:cNvSpPr>
          <p:nvPr>
            <p:ph type="dt" idx="10"/>
          </p:nvPr>
        </p:nvSpPr>
        <p:spPr>
          <a:xfrm>
            <a:off x="57912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4"/>
          <p:cNvSpPr txBox="1">
            <a:spLocks noGrp="1"/>
          </p:cNvSpPr>
          <p:nvPr>
            <p:ph type="ftr" idx="11"/>
          </p:nvPr>
        </p:nvSpPr>
        <p:spPr>
          <a:xfrm>
            <a:off x="1625600" y="6146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4"/>
          <p:cNvSpPr txBox="1">
            <a:spLocks noGrp="1"/>
          </p:cNvSpPr>
          <p:nvPr>
            <p:ph type="sldNum" idx="12"/>
          </p:nvPr>
        </p:nvSpPr>
        <p:spPr>
          <a:xfrm>
            <a:off x="87376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abella" type="tbl">
  <p:cSld name="TAB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5"/>
          <p:cNvSpPr txBox="1">
            <a:spLocks noGrp="1"/>
          </p:cNvSpPr>
          <p:nvPr>
            <p:ph type="title"/>
          </p:nvPr>
        </p:nvSpPr>
        <p:spPr>
          <a:xfrm>
            <a:off x="1488018" y="409576"/>
            <a:ext cx="1007956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5"/>
          <p:cNvSpPr txBox="1">
            <a:spLocks noGrp="1"/>
          </p:cNvSpPr>
          <p:nvPr>
            <p:ph type="dt" idx="10"/>
          </p:nvPr>
        </p:nvSpPr>
        <p:spPr>
          <a:xfrm>
            <a:off x="57912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5"/>
          <p:cNvSpPr txBox="1">
            <a:spLocks noGrp="1"/>
          </p:cNvSpPr>
          <p:nvPr>
            <p:ph type="ftr" idx="11"/>
          </p:nvPr>
        </p:nvSpPr>
        <p:spPr>
          <a:xfrm>
            <a:off x="1625600" y="6146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5"/>
          <p:cNvSpPr txBox="1">
            <a:spLocks noGrp="1"/>
          </p:cNvSpPr>
          <p:nvPr>
            <p:ph type="sldNum" idx="12"/>
          </p:nvPr>
        </p:nvSpPr>
        <p:spPr>
          <a:xfrm>
            <a:off x="8737600" y="6146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826926-7E30-4C81-A9BE-F676D80CF764}" type="datetimeFigureOut">
              <a:rPr lang="en-GB" smtClean="0"/>
              <a:pPr/>
              <a:t>19/04/2023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AE3D9-86FC-4340-BF5A-CFFD5DA5714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0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2"/>
          <p:cNvSpPr txBox="1">
            <a:spLocks noGrp="1"/>
          </p:cNvSpPr>
          <p:nvPr>
            <p:ph type="title"/>
          </p:nvPr>
        </p:nvSpPr>
        <p:spPr>
          <a:xfrm>
            <a:off x="473978" y="1563057"/>
            <a:ext cx="1109360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body" idx="1"/>
          </p:nvPr>
        </p:nvSpPr>
        <p:spPr>
          <a:xfrm>
            <a:off x="473978" y="2394352"/>
            <a:ext cx="1109360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image1.jpg">
            <a:extLst>
              <a:ext uri="{FF2B5EF4-FFF2-40B4-BE49-F238E27FC236}">
                <a16:creationId xmlns:a16="http://schemas.microsoft.com/office/drawing/2014/main" id="{85B79FFD-5841-AD3A-6595-E6A638F14D8B}"/>
              </a:ext>
            </a:extLst>
          </p:cNvPr>
          <p:cNvPicPr/>
          <p:nvPr userDrawn="1"/>
        </p:nvPicPr>
        <p:blipFill rotWithShape="1">
          <a:blip r:embed="rId11"/>
          <a:srcRect t="11386" b="16399"/>
          <a:stretch/>
        </p:blipFill>
        <p:spPr>
          <a:xfrm>
            <a:off x="0" y="4333"/>
            <a:ext cx="12192000" cy="1159803"/>
          </a:xfrm>
          <a:prstGeom prst="rect">
            <a:avLst/>
          </a:prstGeom>
          <a:ln/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55" r:id="rId3"/>
    <p:sldLayoutId id="2147483656" r:id="rId4"/>
    <p:sldLayoutId id="2147483657" r:id="rId5"/>
    <p:sldLayoutId id="2147483659" r:id="rId6"/>
    <p:sldLayoutId id="2147483660" r:id="rId7"/>
    <p:sldLayoutId id="2147483661" r:id="rId8"/>
    <p:sldLayoutId id="214748366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emf"/><Relationship Id="rId5" Type="http://schemas.openxmlformats.org/officeDocument/2006/relationships/image" Target="../media/image9.png"/><Relationship Id="rId15" Type="http://schemas.openxmlformats.org/officeDocument/2006/relationships/image" Target="../media/image19.em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openxmlformats.org/officeDocument/2006/relationships/image" Target="../media/image31.emf"/><Relationship Id="rId5" Type="http://schemas.openxmlformats.org/officeDocument/2006/relationships/image" Target="../media/image25.png"/><Relationship Id="rId10" Type="http://schemas.openxmlformats.org/officeDocument/2006/relationships/image" Target="../media/image30.emf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/>
          <p:nvPr/>
        </p:nvSpPr>
        <p:spPr>
          <a:xfrm>
            <a:off x="0" y="108169"/>
            <a:ext cx="12191999" cy="6857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p18"/>
          <p:cNvGrpSpPr/>
          <p:nvPr/>
        </p:nvGrpSpPr>
        <p:grpSpPr>
          <a:xfrm>
            <a:off x="0" y="2984992"/>
            <a:ext cx="731521" cy="673460"/>
            <a:chOff x="3940602" y="308034"/>
            <a:chExt cx="2116791" cy="3428999"/>
          </a:xfrm>
        </p:grpSpPr>
        <p:sp>
          <p:nvSpPr>
            <p:cNvPr id="285" name="Google Shape;285;p18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18"/>
          <p:cNvSpPr txBox="1">
            <a:spLocks noGrp="1"/>
          </p:cNvSpPr>
          <p:nvPr>
            <p:ph type="sldNum" idx="4294967295"/>
          </p:nvPr>
        </p:nvSpPr>
        <p:spPr>
          <a:xfrm>
            <a:off x="8610600" y="6492240"/>
            <a:ext cx="18717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AC8A8D"/>
                </a:solidFill>
              </a:rPr>
              <a:t>Pagina </a:t>
            </a:r>
            <a:fld id="{00000000-1234-1234-1234-123412341234}" type="slidenum">
              <a:rPr lang="it-IT" sz="1200">
                <a:solidFill>
                  <a:srgbClr val="AC8A8D"/>
                </a:solidFill>
              </a:rPr>
              <a:t>1</a:t>
            </a:fld>
            <a:endParaRPr sz="1200">
              <a:solidFill>
                <a:srgbClr val="AC8A8D"/>
              </a:solidFill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24E858E-54FA-8E91-DC57-6218FEF7B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01" y="1374684"/>
            <a:ext cx="6304252" cy="496390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EA7A0E-8001-B3A0-1247-00044AFDDBA8}"/>
              </a:ext>
            </a:extLst>
          </p:cNvPr>
          <p:cNvSpPr txBox="1"/>
          <p:nvPr/>
        </p:nvSpPr>
        <p:spPr>
          <a:xfrm>
            <a:off x="497057" y="5519224"/>
            <a:ext cx="6578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Barbara </a:t>
            </a:r>
            <a:r>
              <a:rPr lang="it-IT" sz="2400" b="1" dirty="0" err="1" smtClean="0"/>
              <a:t>Ruzicka</a:t>
            </a:r>
            <a:endParaRPr lang="it-IT" sz="2400" b="1" dirty="0"/>
          </a:p>
          <a:p>
            <a:r>
              <a:rPr lang="it-IT" sz="1800" dirty="0" smtClean="0"/>
              <a:t>ISC - CNR</a:t>
            </a:r>
            <a:endParaRPr lang="it-IT" sz="1800" dirty="0"/>
          </a:p>
          <a:p>
            <a:endParaRPr lang="it-IT" sz="1800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24A34144-F6B9-3434-3907-4B23166CFFB3}"/>
              </a:ext>
            </a:extLst>
          </p:cNvPr>
          <p:cNvPicPr/>
          <p:nvPr/>
        </p:nvPicPr>
        <p:blipFill rotWithShape="1">
          <a:blip r:embed="rId4"/>
          <a:srcRect t="11386" b="16399"/>
          <a:stretch/>
        </p:blipFill>
        <p:spPr>
          <a:xfrm>
            <a:off x="-1" y="-10870"/>
            <a:ext cx="12185009" cy="1210496"/>
          </a:xfrm>
          <a:prstGeom prst="rect">
            <a:avLst/>
          </a:prstGeom>
          <a:ln/>
        </p:spPr>
      </p:pic>
      <p:sp>
        <p:nvSpPr>
          <p:cNvPr id="5" name="Google Shape;104;p18">
            <a:extLst>
              <a:ext uri="{FF2B5EF4-FFF2-40B4-BE49-F238E27FC236}">
                <a16:creationId xmlns:a16="http://schemas.microsoft.com/office/drawing/2014/main" id="{75B8FCF8-B0D2-FC56-94A2-88FFCB78D325}"/>
              </a:ext>
            </a:extLst>
          </p:cNvPr>
          <p:cNvSpPr txBox="1"/>
          <p:nvPr/>
        </p:nvSpPr>
        <p:spPr>
          <a:xfrm>
            <a:off x="876066" y="2984992"/>
            <a:ext cx="4562892" cy="144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2200" b="1" i="0" u="none" strike="noStrike" cap="none" dirty="0">
                <a:solidFill>
                  <a:srgbClr val="411119"/>
                </a:solidFill>
                <a:latin typeface="Arial"/>
                <a:ea typeface="Arial"/>
                <a:cs typeface="Arial"/>
                <a:sym typeface="Arial"/>
              </a:rPr>
              <a:t>Rome </a:t>
            </a:r>
            <a:r>
              <a:rPr lang="it-IT" sz="2200" b="1" i="0" u="none" strike="noStrike" cap="none" dirty="0" err="1">
                <a:solidFill>
                  <a:srgbClr val="411119"/>
                </a:solidFill>
                <a:latin typeface="Arial"/>
                <a:ea typeface="Arial"/>
                <a:cs typeface="Arial"/>
                <a:sym typeface="Arial"/>
              </a:rPr>
              <a:t>Technopole</a:t>
            </a:r>
            <a:r>
              <a:rPr lang="it-IT" sz="2200" b="1" i="0" u="none" strike="noStrike" cap="none" dirty="0">
                <a:solidFill>
                  <a:srgbClr val="411119"/>
                </a:solidFill>
                <a:latin typeface="Arial"/>
                <a:ea typeface="Arial"/>
                <a:cs typeface="Arial"/>
                <a:sym typeface="Arial"/>
              </a:rPr>
              <a:t> project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it-IT" sz="2200" b="1" dirty="0">
              <a:solidFill>
                <a:srgbClr val="41111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1600" i="0" u="none" strike="noStrike" cap="none" dirty="0">
                <a:solidFill>
                  <a:srgbClr val="411119"/>
                </a:solidFill>
                <a:latin typeface="Arial"/>
                <a:ea typeface="Arial"/>
                <a:cs typeface="Arial"/>
                <a:sym typeface="Arial"/>
              </a:rPr>
              <a:t>Starting date: 1st </a:t>
            </a:r>
            <a:r>
              <a:rPr lang="it-IT" sz="1600" i="0" u="none" strike="noStrike" cap="none" dirty="0" err="1">
                <a:solidFill>
                  <a:srgbClr val="411119"/>
                </a:solidFill>
                <a:latin typeface="Arial"/>
                <a:ea typeface="Arial"/>
                <a:cs typeface="Arial"/>
                <a:sym typeface="Arial"/>
              </a:rPr>
              <a:t>July</a:t>
            </a:r>
            <a:r>
              <a:rPr lang="it-IT" sz="1600" i="0" u="none" strike="noStrike" cap="none" dirty="0">
                <a:solidFill>
                  <a:srgbClr val="411119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1600" dirty="0">
                <a:solidFill>
                  <a:srgbClr val="411119"/>
                </a:solidFill>
              </a:rPr>
              <a:t>Ending date: 30th </a:t>
            </a:r>
            <a:r>
              <a:rPr lang="it-IT" sz="1600" dirty="0" err="1">
                <a:solidFill>
                  <a:srgbClr val="411119"/>
                </a:solidFill>
              </a:rPr>
              <a:t>June</a:t>
            </a:r>
            <a:r>
              <a:rPr lang="it-IT" sz="1600" dirty="0">
                <a:solidFill>
                  <a:srgbClr val="411119"/>
                </a:solidFill>
              </a:rPr>
              <a:t> 2025</a:t>
            </a:r>
            <a:endParaRPr sz="1600" i="0" u="none" strike="noStrike" cap="none" dirty="0">
              <a:solidFill>
                <a:srgbClr val="41111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B323C26A-E364-9D35-672C-69AD82D9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2" y="1338695"/>
            <a:ext cx="12040998" cy="504825"/>
          </a:xfrm>
        </p:spPr>
        <p:txBody>
          <a:bodyPr/>
          <a:lstStyle/>
          <a:p>
            <a:r>
              <a:rPr lang="en-GB" dirty="0"/>
              <a:t>3.4 PhD courses in partnership with industries, apprenticeship and international PhD courses </a:t>
            </a:r>
            <a:r>
              <a:rPr lang="en-GB" sz="2000" b="0" dirty="0"/>
              <a:t>	</a:t>
            </a:r>
          </a:p>
        </p:txBody>
      </p:sp>
      <p:sp>
        <p:nvSpPr>
          <p:cNvPr id="2" name="Rettangolo 1"/>
          <p:cNvSpPr/>
          <p:nvPr/>
        </p:nvSpPr>
        <p:spPr>
          <a:xfrm>
            <a:off x="387299" y="2550024"/>
            <a:ext cx="110133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 smtClean="0"/>
              <a:t>Borsa di dottorato </a:t>
            </a:r>
            <a:r>
              <a:rPr lang="it-IT" sz="2000" dirty="0" smtClean="0"/>
              <a:t>su </a:t>
            </a:r>
            <a:r>
              <a:rPr lang="en-GB" sz="2000" dirty="0" smtClean="0"/>
              <a:t>“Acoustic </a:t>
            </a:r>
            <a:r>
              <a:rPr lang="en-GB" sz="2000" dirty="0"/>
              <a:t>wave sensors and microfluidic devices” </a:t>
            </a:r>
            <a:r>
              <a:rPr lang="it-IT" sz="2000" dirty="0" smtClean="0"/>
              <a:t>di </a:t>
            </a:r>
            <a:r>
              <a:rPr lang="en-GB" sz="2000" dirty="0" smtClean="0"/>
              <a:t>Roma </a:t>
            </a:r>
            <a:r>
              <a:rPr lang="en-GB" sz="2000" dirty="0" err="1" smtClean="0"/>
              <a:t>Technopole</a:t>
            </a:r>
            <a:r>
              <a:rPr lang="it-IT" sz="2000" dirty="0" smtClean="0"/>
              <a:t> </a:t>
            </a:r>
            <a:r>
              <a:rPr lang="it-IT" sz="2000" dirty="0"/>
              <a:t>sotto la supervisione di Cinzia </a:t>
            </a:r>
            <a:r>
              <a:rPr lang="it-IT" sz="2000" dirty="0" err="1"/>
              <a:t>Caliendo</a:t>
            </a:r>
            <a:r>
              <a:rPr lang="it-IT" sz="2000" dirty="0"/>
              <a:t> (IFN) per tematica </a:t>
            </a:r>
            <a:r>
              <a:rPr lang="it-IT" sz="2000" dirty="0" smtClean="0"/>
              <a:t>FP6.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/>
              <a:t>Laboratorio</a:t>
            </a:r>
            <a:r>
              <a:rPr lang="it-IT" sz="2000" dirty="0"/>
              <a:t> </a:t>
            </a:r>
            <a:r>
              <a:rPr lang="it-IT" sz="2000" dirty="0" err="1"/>
              <a:t>hands</a:t>
            </a:r>
            <a:r>
              <a:rPr lang="it-IT" sz="2000" dirty="0"/>
              <a:t> on di caratterizzazione elettro-ottica a bassa temperatura </a:t>
            </a:r>
            <a:r>
              <a:rPr lang="it-IT" sz="2000" dirty="0" smtClean="0"/>
              <a:t>di </a:t>
            </a:r>
            <a:r>
              <a:rPr lang="it-IT" sz="2000" dirty="0"/>
              <a:t>dispositivi per applicazioni quantum </a:t>
            </a:r>
            <a:r>
              <a:rPr lang="it-IT" sz="2000" dirty="0" err="1" smtClean="0"/>
              <a:t>communication</a:t>
            </a:r>
            <a:r>
              <a:rPr lang="it-IT" sz="2000" dirty="0" smtClean="0"/>
              <a:t> in </a:t>
            </a:r>
            <a:r>
              <a:rPr lang="it-IT" sz="2000" dirty="0"/>
              <a:t>collegamento-collaborazione con un corso specifico (tra i corsi universitari o </a:t>
            </a:r>
            <a:r>
              <a:rPr lang="it-IT" sz="2000" dirty="0" smtClean="0"/>
              <a:t>i </a:t>
            </a:r>
            <a:r>
              <a:rPr lang="it-IT" sz="2000" dirty="0"/>
              <a:t>corsi di dottorati coerenti con FP5 che prevedano attività sperimentali</a:t>
            </a:r>
            <a:r>
              <a:rPr lang="it-IT" sz="2000" dirty="0" smtClean="0"/>
              <a:t>) (Francesco Mattioli - FP5).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095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5AD04-DFEC-D4EE-E1A2-5A407614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83" y="1297083"/>
            <a:ext cx="10519834" cy="624314"/>
          </a:xfrm>
        </p:spPr>
        <p:txBody>
          <a:bodyPr/>
          <a:lstStyle/>
          <a:p>
            <a:r>
              <a:rPr lang="en-GB" dirty="0"/>
              <a:t>3.5 Attraction of excellence students and foreign students </a:t>
            </a:r>
            <a:r>
              <a:rPr lang="en-GB" b="0" dirty="0"/>
              <a:t>	</a:t>
            </a:r>
            <a:br>
              <a:rPr lang="en-GB" b="0" dirty="0"/>
            </a:b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BECC72-5F06-B598-F0D5-0E3A7888FC4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40317" y="1921397"/>
            <a:ext cx="10515599" cy="4698572"/>
          </a:xfrm>
        </p:spPr>
        <p:txBody>
          <a:bodyPr/>
          <a:lstStyle/>
          <a:p>
            <a:pPr algn="just"/>
            <a:r>
              <a:rPr lang="en-GB" sz="2000" b="1" dirty="0" err="1" smtClean="0"/>
              <a:t>Presentazione</a:t>
            </a:r>
            <a:r>
              <a:rPr lang="en-GB" sz="2000" dirty="0" smtClean="0"/>
              <a:t> </a:t>
            </a:r>
            <a:r>
              <a:rPr lang="en-GB" sz="2000" dirty="0" err="1" smtClean="0"/>
              <a:t>dell’attività</a:t>
            </a:r>
            <a:r>
              <a:rPr lang="en-GB" sz="2000" dirty="0" smtClean="0"/>
              <a:t> di </a:t>
            </a:r>
            <a:r>
              <a:rPr lang="en-GB" sz="2000" dirty="0" err="1" smtClean="0"/>
              <a:t>ricerca</a:t>
            </a:r>
            <a:r>
              <a:rPr lang="en-GB" sz="2000" dirty="0" smtClean="0"/>
              <a:t> in </a:t>
            </a:r>
            <a:r>
              <a:rPr lang="en-GB" sz="2000" dirty="0" err="1" smtClean="0"/>
              <a:t>università</a:t>
            </a:r>
            <a:r>
              <a:rPr lang="en-GB" sz="2000" dirty="0" smtClean="0"/>
              <a:t> </a:t>
            </a:r>
            <a:r>
              <a:rPr lang="en-GB" sz="2000" dirty="0" err="1" smtClean="0"/>
              <a:t>straniere</a:t>
            </a:r>
            <a:r>
              <a:rPr lang="en-GB" sz="2000" dirty="0" smtClean="0"/>
              <a:t>, </a:t>
            </a:r>
            <a:r>
              <a:rPr lang="en-GB" sz="2000" dirty="0" err="1" smtClean="0"/>
              <a:t>conferenze</a:t>
            </a:r>
            <a:r>
              <a:rPr lang="en-GB" sz="2000" dirty="0" smtClean="0"/>
              <a:t> e </a:t>
            </a:r>
            <a:r>
              <a:rPr lang="en-GB" sz="2000" dirty="0" err="1" smtClean="0"/>
              <a:t>scuole</a:t>
            </a:r>
            <a:r>
              <a:rPr lang="en-GB" sz="2000" dirty="0" smtClean="0"/>
              <a:t> </a:t>
            </a:r>
            <a:r>
              <a:rPr lang="en-GB" sz="2000" dirty="0" err="1" smtClean="0"/>
              <a:t>internazionali</a:t>
            </a:r>
            <a:r>
              <a:rPr lang="en-GB" sz="2000" dirty="0"/>
              <a:t> </a:t>
            </a:r>
            <a:r>
              <a:rPr lang="en-GB" sz="2000" dirty="0" smtClean="0"/>
              <a:t>con lo </a:t>
            </a:r>
            <a:r>
              <a:rPr lang="en-GB" sz="2000" dirty="0" err="1" smtClean="0"/>
              <a:t>scopo</a:t>
            </a:r>
            <a:r>
              <a:rPr lang="en-GB" sz="2000" dirty="0" smtClean="0"/>
              <a:t> di </a:t>
            </a:r>
            <a:r>
              <a:rPr lang="en-GB" sz="2000" dirty="0" err="1" smtClean="0"/>
              <a:t>attrarre</a:t>
            </a:r>
            <a:r>
              <a:rPr lang="en-GB" sz="2000" dirty="0" smtClean="0"/>
              <a:t> </a:t>
            </a:r>
            <a:r>
              <a:rPr lang="en-GB" sz="2000" dirty="0" err="1" smtClean="0"/>
              <a:t>studenti</a:t>
            </a:r>
            <a:r>
              <a:rPr lang="en-GB" sz="2000" dirty="0" smtClean="0"/>
              <a:t> </a:t>
            </a:r>
            <a:r>
              <a:rPr lang="en-GB" sz="2000" dirty="0" err="1" smtClean="0"/>
              <a:t>eccellenti</a:t>
            </a:r>
            <a:r>
              <a:rPr lang="en-GB" sz="2000" dirty="0" smtClean="0"/>
              <a:t> e </a:t>
            </a:r>
            <a:r>
              <a:rPr lang="en-GB" sz="2000" dirty="0" err="1" smtClean="0"/>
              <a:t>stranieri</a:t>
            </a:r>
            <a:r>
              <a:rPr lang="en-GB" sz="2000" dirty="0" smtClean="0"/>
              <a:t>.</a:t>
            </a:r>
          </a:p>
          <a:p>
            <a:pPr marL="114300" indent="0" algn="just">
              <a:buNone/>
            </a:pPr>
            <a:r>
              <a:rPr lang="en-GB" sz="2000" dirty="0" smtClean="0"/>
              <a:t> </a:t>
            </a:r>
          </a:p>
          <a:p>
            <a:pPr algn="just"/>
            <a:r>
              <a:rPr lang="en-GB" sz="2000" b="1" dirty="0" smtClean="0"/>
              <a:t>Bando</a:t>
            </a:r>
            <a:r>
              <a:rPr lang="en-GB" sz="2000" dirty="0" smtClean="0"/>
              <a:t> </a:t>
            </a:r>
            <a:r>
              <a:rPr lang="en-GB" sz="2000" dirty="0" err="1" smtClean="0"/>
              <a:t>internazionale</a:t>
            </a:r>
            <a:r>
              <a:rPr lang="en-GB" sz="2000" dirty="0" smtClean="0"/>
              <a:t> per 2 </a:t>
            </a:r>
            <a:r>
              <a:rPr lang="en-GB" sz="2000" dirty="0" err="1" smtClean="0"/>
              <a:t>posizioni</a:t>
            </a:r>
            <a:r>
              <a:rPr lang="en-GB" sz="2000" dirty="0" smtClean="0"/>
              <a:t> </a:t>
            </a:r>
            <a:r>
              <a:rPr lang="en-GB" sz="2000" dirty="0" smtClean="0"/>
              <a:t>RTD </a:t>
            </a:r>
            <a:r>
              <a:rPr lang="en-GB" sz="2000" dirty="0" smtClean="0"/>
              <a:t>(ISC) </a:t>
            </a:r>
            <a:r>
              <a:rPr lang="en-GB" sz="2000" dirty="0" err="1" smtClean="0"/>
              <a:t>nell’ambito</a:t>
            </a:r>
            <a:r>
              <a:rPr lang="en-GB" sz="2000" dirty="0" smtClean="0"/>
              <a:t> </a:t>
            </a:r>
            <a:r>
              <a:rPr lang="en-GB" sz="2000" dirty="0" err="1" smtClean="0"/>
              <a:t>dei</a:t>
            </a:r>
            <a:r>
              <a:rPr lang="en-GB" sz="2000" dirty="0" smtClean="0"/>
              <a:t> </a:t>
            </a:r>
            <a:r>
              <a:rPr lang="en-GB" sz="2000" dirty="0" err="1" smtClean="0"/>
              <a:t>progetti</a:t>
            </a:r>
            <a:r>
              <a:rPr lang="en-GB" sz="2000" dirty="0" smtClean="0"/>
              <a:t> FP4 (</a:t>
            </a:r>
            <a:r>
              <a:rPr lang="it-IT" sz="2000" dirty="0"/>
              <a:t>Sintesi di </a:t>
            </a:r>
            <a:r>
              <a:rPr lang="it-IT" sz="2000" dirty="0" err="1"/>
              <a:t>microgel</a:t>
            </a:r>
            <a:r>
              <a:rPr lang="it-IT" sz="2000" dirty="0"/>
              <a:t> responsivi e studio del loro comportamento di fase per applicazioni </a:t>
            </a:r>
            <a:r>
              <a:rPr lang="it-IT" sz="2000" dirty="0" smtClean="0"/>
              <a:t>biomediche)</a:t>
            </a:r>
            <a:r>
              <a:rPr lang="en-GB" sz="2000" dirty="0" smtClean="0"/>
              <a:t> </a:t>
            </a:r>
            <a:r>
              <a:rPr lang="en-GB" sz="2000" dirty="0" err="1" smtClean="0"/>
              <a:t>ed</a:t>
            </a:r>
            <a:r>
              <a:rPr lang="en-GB" sz="2000" dirty="0" smtClean="0"/>
              <a:t> FP6. (</a:t>
            </a:r>
            <a:r>
              <a:rPr lang="it-IT" sz="2000" dirty="0"/>
              <a:t>Sviluppo di sensori laser e di tecniche machine </a:t>
            </a:r>
            <a:r>
              <a:rPr lang="it-IT" sz="2000" dirty="0" err="1"/>
              <a:t>learning</a:t>
            </a:r>
            <a:r>
              <a:rPr lang="it-IT" sz="2000" dirty="0"/>
              <a:t> per analisi spettrale avanzata</a:t>
            </a:r>
            <a:r>
              <a:rPr lang="en-GB" sz="2000" dirty="0" smtClean="0"/>
              <a:t>).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871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5AD04-DFEC-D4EE-E1A2-5A407614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283" y="2932843"/>
            <a:ext cx="6011757" cy="624314"/>
          </a:xfrm>
        </p:spPr>
        <p:txBody>
          <a:bodyPr/>
          <a:lstStyle/>
          <a:p>
            <a:r>
              <a:rPr lang="en-GB" sz="4000" dirty="0" smtClean="0"/>
              <a:t>Grazie per </a:t>
            </a:r>
            <a:r>
              <a:rPr lang="en-GB" sz="4000" dirty="0" err="1" smtClean="0"/>
              <a:t>l’attenzione</a:t>
            </a:r>
            <a:r>
              <a:rPr lang="en-GB" sz="4000" dirty="0" smtClean="0"/>
              <a:t>!</a:t>
            </a:r>
            <a:r>
              <a:rPr lang="en-GB" b="0" dirty="0"/>
              <a:t>	</a:t>
            </a:r>
            <a:br>
              <a:rPr lang="en-GB" b="0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03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5AD04-DFEC-D4EE-E1A2-5A407614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5" y="1261457"/>
            <a:ext cx="980842" cy="460465"/>
          </a:xfrm>
        </p:spPr>
        <p:txBody>
          <a:bodyPr/>
          <a:lstStyle/>
          <a:p>
            <a:r>
              <a:rPr lang="it-IT" dirty="0" smtClean="0"/>
              <a:t>CNR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05" y="1341932"/>
            <a:ext cx="33718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11263" r="56753" b="78652"/>
          <a:stretch/>
        </p:blipFill>
        <p:spPr bwMode="auto">
          <a:xfrm>
            <a:off x="2701395" y="1672493"/>
            <a:ext cx="1648334" cy="118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6" t="8830" r="3589" b="69624"/>
          <a:stretch/>
        </p:blipFill>
        <p:spPr bwMode="auto">
          <a:xfrm>
            <a:off x="2164732" y="3153131"/>
            <a:ext cx="2721659" cy="332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6" t="31362" r="2539" b="48078"/>
          <a:stretch/>
        </p:blipFill>
        <p:spPr bwMode="auto">
          <a:xfrm>
            <a:off x="5049726" y="1305538"/>
            <a:ext cx="3476847" cy="39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18910" r="4019"/>
          <a:stretch/>
        </p:blipFill>
        <p:spPr bwMode="auto">
          <a:xfrm>
            <a:off x="77694" y="3862983"/>
            <a:ext cx="1897812" cy="45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787740" y="3408218"/>
            <a:ext cx="32677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err="1" smtClean="0"/>
              <a:t>Nel</a:t>
            </a:r>
            <a:r>
              <a:rPr lang="en-GB" sz="1800" dirty="0" smtClean="0"/>
              <a:t> 2023 </a:t>
            </a:r>
            <a:r>
              <a:rPr lang="en-GB" sz="1800" dirty="0" err="1" smtClean="0"/>
              <a:t>il</a:t>
            </a:r>
            <a:r>
              <a:rPr lang="en-GB" sz="1800" dirty="0" smtClean="0"/>
              <a:t> CNR </a:t>
            </a:r>
            <a:r>
              <a:rPr lang="en-GB" sz="1800" dirty="0" err="1" smtClean="0"/>
              <a:t>celebra</a:t>
            </a:r>
            <a:r>
              <a:rPr lang="en-GB" sz="1800" dirty="0" smtClean="0"/>
              <a:t> </a:t>
            </a:r>
            <a:r>
              <a:rPr lang="en-GB" sz="1800" b="1" dirty="0" smtClean="0"/>
              <a:t>100 </a:t>
            </a:r>
            <a:r>
              <a:rPr lang="en-GB" sz="1800" b="1" dirty="0" err="1" smtClean="0"/>
              <a:t>anni</a:t>
            </a:r>
            <a:r>
              <a:rPr lang="en-GB" sz="1800" dirty="0" smtClean="0"/>
              <a:t> </a:t>
            </a:r>
            <a:r>
              <a:rPr lang="en-GB" sz="1800" dirty="0" err="1" smtClean="0"/>
              <a:t>dalla</a:t>
            </a:r>
            <a:r>
              <a:rPr lang="en-GB" sz="1800" dirty="0" smtClean="0"/>
              <a:t> </a:t>
            </a:r>
            <a:r>
              <a:rPr lang="en-GB" sz="1800" dirty="0" err="1" smtClean="0"/>
              <a:t>sua</a:t>
            </a:r>
            <a:r>
              <a:rPr lang="en-GB" sz="1800" dirty="0" smtClean="0"/>
              <a:t> </a:t>
            </a:r>
            <a:r>
              <a:rPr lang="en-GB" sz="1800" dirty="0" err="1" smtClean="0"/>
              <a:t>istituzione</a:t>
            </a:r>
            <a:r>
              <a:rPr lang="en-GB" sz="1800" dirty="0" smtClean="0"/>
              <a:t>. </a:t>
            </a:r>
            <a:r>
              <a:rPr lang="en-GB" sz="1800" dirty="0" err="1" smtClean="0"/>
              <a:t>Nasceva</a:t>
            </a:r>
            <a:r>
              <a:rPr lang="en-GB" sz="1800" dirty="0" smtClean="0"/>
              <a:t> </a:t>
            </a:r>
            <a:r>
              <a:rPr lang="en-GB" sz="1800" dirty="0" err="1" smtClean="0"/>
              <a:t>nel</a:t>
            </a:r>
            <a:r>
              <a:rPr lang="en-GB" sz="1800" dirty="0" smtClean="0"/>
              <a:t> 1923 come ‘</a:t>
            </a:r>
            <a:r>
              <a:rPr lang="en-GB" sz="1800" b="1" dirty="0" err="1" smtClean="0"/>
              <a:t>ente</a:t>
            </a:r>
            <a:r>
              <a:rPr lang="en-GB" sz="1800" b="1" dirty="0" smtClean="0"/>
              <a:t> morale</a:t>
            </a:r>
            <a:r>
              <a:rPr lang="en-GB" sz="1800" dirty="0" smtClean="0"/>
              <a:t>’ con </a:t>
            </a:r>
            <a:r>
              <a:rPr lang="en-GB" sz="1800" dirty="0" err="1" smtClean="0"/>
              <a:t>il</a:t>
            </a:r>
            <a:r>
              <a:rPr lang="en-GB" sz="1800" dirty="0" smtClean="0"/>
              <a:t> </a:t>
            </a:r>
            <a:r>
              <a:rPr lang="en-GB" sz="1800" dirty="0" err="1" smtClean="0"/>
              <a:t>compito</a:t>
            </a:r>
            <a:r>
              <a:rPr lang="en-GB" sz="1800" dirty="0" smtClean="0"/>
              <a:t> di </a:t>
            </a:r>
            <a:r>
              <a:rPr lang="en-GB" sz="1800" dirty="0" err="1" smtClean="0"/>
              <a:t>svolgere</a:t>
            </a:r>
            <a:r>
              <a:rPr lang="en-GB" sz="1800" dirty="0" smtClean="0"/>
              <a:t> </a:t>
            </a:r>
            <a:r>
              <a:rPr lang="en-GB" sz="1800" dirty="0" err="1" smtClean="0"/>
              <a:t>attività</a:t>
            </a:r>
            <a:r>
              <a:rPr lang="en-GB" sz="1800" dirty="0" smtClean="0"/>
              <a:t> di </a:t>
            </a:r>
            <a:r>
              <a:rPr lang="en-GB" sz="1800" dirty="0" err="1" smtClean="0"/>
              <a:t>formazione</a:t>
            </a:r>
            <a:r>
              <a:rPr lang="en-GB" sz="1800" dirty="0" smtClean="0"/>
              <a:t>, </a:t>
            </a:r>
            <a:r>
              <a:rPr lang="en-GB" sz="1800" dirty="0" err="1" smtClean="0"/>
              <a:t>promozione</a:t>
            </a:r>
            <a:r>
              <a:rPr lang="en-GB" sz="1800" dirty="0" smtClean="0"/>
              <a:t> e </a:t>
            </a:r>
            <a:r>
              <a:rPr lang="en-GB" sz="1800" dirty="0" err="1" smtClean="0"/>
              <a:t>coordinamento</a:t>
            </a:r>
            <a:r>
              <a:rPr lang="en-GB" sz="1800" dirty="0" smtClean="0"/>
              <a:t> </a:t>
            </a:r>
            <a:r>
              <a:rPr lang="en-GB" sz="1800" dirty="0" err="1" smtClean="0"/>
              <a:t>della</a:t>
            </a:r>
            <a:r>
              <a:rPr lang="en-GB" sz="1800" dirty="0" smtClean="0"/>
              <a:t> </a:t>
            </a:r>
            <a:r>
              <a:rPr lang="en-GB" sz="1800" dirty="0" err="1" smtClean="0"/>
              <a:t>ricerca</a:t>
            </a:r>
            <a:r>
              <a:rPr lang="en-GB" sz="1800" dirty="0" smtClean="0"/>
              <a:t> in </a:t>
            </a:r>
            <a:r>
              <a:rPr lang="en-GB" sz="1800" dirty="0" err="1" smtClean="0"/>
              <a:t>tutti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settori</a:t>
            </a:r>
            <a:r>
              <a:rPr lang="en-GB" sz="1800" dirty="0" smtClean="0"/>
              <a:t> </a:t>
            </a:r>
            <a:r>
              <a:rPr lang="en-GB" sz="1800" dirty="0" err="1" smtClean="0"/>
              <a:t>scientifici</a:t>
            </a:r>
            <a:r>
              <a:rPr lang="en-GB" sz="1800" dirty="0" smtClean="0"/>
              <a:t> e </a:t>
            </a:r>
            <a:r>
              <a:rPr lang="en-GB" sz="1800" dirty="0" err="1" smtClean="0"/>
              <a:t>tecnologici</a:t>
            </a:r>
            <a:r>
              <a:rPr lang="en-GB" sz="1800" dirty="0" smtClean="0"/>
              <a:t>.  </a:t>
            </a:r>
            <a:endParaRPr lang="en-GB" sz="1800" dirty="0"/>
          </a:p>
        </p:txBody>
      </p:sp>
      <p:pic>
        <p:nvPicPr>
          <p:cNvPr id="1026" name="Picture 2" descr="C:\Barbara\Mio\ISC\Identità visiva CNR\Logo_CNR_2022\logo_CNR_compat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" y="1626190"/>
            <a:ext cx="2185987" cy="13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711" y="2599232"/>
            <a:ext cx="2336443" cy="1184473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912" y="1237068"/>
            <a:ext cx="2504858" cy="1219384"/>
          </a:xfrm>
          <a:prstGeom prst="rect">
            <a:avLst/>
          </a:prstGeom>
          <a:noFill/>
          <a:ln w="50800">
            <a:solidFill>
              <a:srgbClr val="B2DA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34" y="1264674"/>
            <a:ext cx="2374230" cy="1251433"/>
          </a:xfrm>
          <a:prstGeom prst="rect">
            <a:avLst/>
          </a:prstGeom>
          <a:noFill/>
          <a:ln w="50800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4" y="3747674"/>
            <a:ext cx="2504858" cy="1170186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9" y="5495309"/>
            <a:ext cx="2588247" cy="1209764"/>
          </a:xfrm>
          <a:prstGeom prst="rect">
            <a:avLst/>
          </a:prstGeom>
          <a:noFill/>
          <a:ln w="508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54" y="5533847"/>
            <a:ext cx="2360564" cy="1184657"/>
          </a:xfrm>
          <a:prstGeom prst="rect">
            <a:avLst/>
          </a:prstGeom>
          <a:noFill/>
          <a:ln w="508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24" y="4171249"/>
            <a:ext cx="2414212" cy="1184473"/>
          </a:xfrm>
          <a:prstGeom prst="rect">
            <a:avLst/>
          </a:prstGeom>
          <a:noFill/>
          <a:ln w="508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25" y="1223163"/>
            <a:ext cx="3538110" cy="59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5854" y="2374862"/>
            <a:ext cx="3450542" cy="3024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3748" y="2659520"/>
            <a:ext cx="1986622" cy="46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40396" y="2794750"/>
            <a:ext cx="2695463" cy="46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50318" y="1914844"/>
            <a:ext cx="3589356" cy="46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1711" y="3217592"/>
            <a:ext cx="3224050" cy="432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7009" y="5015942"/>
            <a:ext cx="3260099" cy="432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00039" y="5386483"/>
            <a:ext cx="2924750" cy="468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99810" y="4420404"/>
            <a:ext cx="212829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2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6"/>
          <a:stretch/>
        </p:blipFill>
        <p:spPr bwMode="auto">
          <a:xfrm>
            <a:off x="543868" y="3586361"/>
            <a:ext cx="4776192" cy="277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93" y="3092608"/>
            <a:ext cx="16383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753" y="3459118"/>
            <a:ext cx="2890941" cy="142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407" y="5115313"/>
            <a:ext cx="2885287" cy="156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177" y="1440534"/>
            <a:ext cx="3491853" cy="174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40" y="5206151"/>
            <a:ext cx="1885189" cy="138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25" y="1440534"/>
            <a:ext cx="2319029" cy="163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567618" y="4215753"/>
            <a:ext cx="3104366" cy="3562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577518" y="4451278"/>
            <a:ext cx="3804478" cy="1781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611168" y="5114303"/>
            <a:ext cx="2500167" cy="1781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577518" y="5575462"/>
            <a:ext cx="2771324" cy="1781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611167" y="6002973"/>
            <a:ext cx="27376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6" y="1395957"/>
            <a:ext cx="2909635" cy="1296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9940" y="1739152"/>
            <a:ext cx="311183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DF828-1073-1155-282A-ABB5AEBD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224852"/>
            <a:ext cx="10515600" cy="545285"/>
          </a:xfrm>
        </p:spPr>
        <p:txBody>
          <a:bodyPr/>
          <a:lstStyle/>
          <a:p>
            <a:r>
              <a:rPr lang="it-IT" sz="2800" dirty="0" smtClean="0"/>
              <a:t>SPOKE 3 - CNR</a:t>
            </a:r>
            <a:endParaRPr lang="it-IT" sz="2800" dirty="0"/>
          </a:p>
        </p:txBody>
      </p:sp>
      <p:sp>
        <p:nvSpPr>
          <p:cNvPr id="4" name="AutoShape 5" descr="CNR-ISC – Institute for Complex Syste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7" descr="CNR-ISC – Institute for Complex Syste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uppo 6"/>
          <p:cNvGrpSpPr/>
          <p:nvPr/>
        </p:nvGrpSpPr>
        <p:grpSpPr>
          <a:xfrm>
            <a:off x="69475" y="1733797"/>
            <a:ext cx="4170016" cy="5112328"/>
            <a:chOff x="69475" y="1733797"/>
            <a:chExt cx="4170016" cy="511232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75" y="1920305"/>
              <a:ext cx="4055369" cy="596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Segnaposto testo 2">
              <a:extLst>
                <a:ext uri="{FF2B5EF4-FFF2-40B4-BE49-F238E27FC236}">
                  <a16:creationId xmlns:a16="http://schemas.microsoft.com/office/drawing/2014/main" id="{4A4C0BF0-27D9-8008-C2BB-74EB5D81A329}"/>
                </a:ext>
              </a:extLst>
            </p:cNvPr>
            <p:cNvSpPr txBox="1">
              <a:spLocks/>
            </p:cNvSpPr>
            <p:nvPr/>
          </p:nvSpPr>
          <p:spPr>
            <a:xfrm>
              <a:off x="69475" y="2618692"/>
              <a:ext cx="4170016" cy="422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22433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228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82550" indent="-82550">
                <a:spcBef>
                  <a:spcPts val="0"/>
                </a:spcBef>
              </a:pPr>
              <a:r>
                <a:rPr lang="it-IT" sz="1800" b="1" dirty="0" smtClean="0">
                  <a:solidFill>
                    <a:srgbClr val="00B0F0"/>
                  </a:solidFill>
                </a:rPr>
                <a:t>FP4</a:t>
              </a:r>
            </a:p>
            <a:p>
              <a:pPr marL="0" indent="0" algn="just">
                <a:spcBef>
                  <a:spcPts val="0"/>
                </a:spcBef>
              </a:pPr>
              <a:r>
                <a:rPr lang="en-GB" sz="1400" dirty="0">
                  <a:solidFill>
                    <a:srgbClr val="00B0F0"/>
                  </a:solidFill>
                </a:rPr>
                <a:t>Development, innovation and certification of medical and non-medical devices for </a:t>
              </a:r>
              <a:r>
                <a:rPr lang="en-GB" sz="1400" dirty="0" smtClean="0">
                  <a:solidFill>
                    <a:srgbClr val="00B0F0"/>
                  </a:solidFill>
                </a:rPr>
                <a:t>health</a:t>
              </a:r>
            </a:p>
            <a:p>
              <a:pPr marL="0" indent="0">
                <a:spcBef>
                  <a:spcPts val="0"/>
                </a:spcBef>
              </a:pPr>
              <a:r>
                <a:rPr lang="it-IT" sz="1800" dirty="0" smtClean="0"/>
                <a:t> </a:t>
              </a:r>
            </a:p>
            <a:p>
              <a:pPr marL="0" indent="0">
                <a:spcBef>
                  <a:spcPts val="0"/>
                </a:spcBef>
              </a:pPr>
              <a:r>
                <a:rPr lang="it-IT" sz="1800" b="1" dirty="0" smtClean="0"/>
                <a:t>   Roberta </a:t>
              </a:r>
              <a:r>
                <a:rPr lang="it-IT" sz="1800" b="1" dirty="0"/>
                <a:t>Angelini </a:t>
              </a:r>
              <a:r>
                <a:rPr lang="it-IT" sz="1800" dirty="0"/>
                <a:t>(3 m. u.</a:t>
              </a:r>
              <a:r>
                <a:rPr lang="it-IT" sz="1800" dirty="0" smtClean="0"/>
                <a:t>)</a:t>
              </a:r>
            </a:p>
            <a:p>
              <a:pPr marL="0" indent="0">
                <a:spcBef>
                  <a:spcPts val="0"/>
                </a:spcBef>
              </a:pPr>
              <a:r>
                <a:rPr lang="it-IT" sz="1800" b="1" dirty="0" smtClean="0"/>
                <a:t>   Barbara </a:t>
              </a:r>
              <a:r>
                <a:rPr lang="it-IT" sz="1800" b="1" dirty="0" err="1"/>
                <a:t>Ruzicka</a:t>
              </a:r>
              <a:r>
                <a:rPr lang="it-IT" sz="1800" b="1" dirty="0"/>
                <a:t> </a:t>
              </a:r>
              <a:r>
                <a:rPr lang="it-IT" sz="1800" dirty="0"/>
                <a:t>(9 m. u.)</a:t>
              </a:r>
              <a:endParaRPr lang="it-IT" sz="1800" b="1" dirty="0" smtClean="0">
                <a:solidFill>
                  <a:srgbClr val="7030A0"/>
                </a:solidFill>
              </a:endParaRPr>
            </a:p>
            <a:p>
              <a:pPr marL="0" indent="0">
                <a:spcBef>
                  <a:spcPts val="0"/>
                </a:spcBef>
              </a:pPr>
              <a:endParaRPr lang="it-IT" sz="1800" b="1" dirty="0" smtClean="0">
                <a:solidFill>
                  <a:srgbClr val="7030A0"/>
                </a:solidFill>
              </a:endParaRPr>
            </a:p>
            <a:p>
              <a:pPr marL="0" indent="0">
                <a:spcBef>
                  <a:spcPts val="0"/>
                </a:spcBef>
              </a:pPr>
              <a:r>
                <a:rPr lang="it-IT" sz="1800" b="1" dirty="0" smtClean="0">
                  <a:solidFill>
                    <a:srgbClr val="7030A0"/>
                  </a:solidFill>
                </a:rPr>
                <a:t>FP6</a:t>
              </a:r>
            </a:p>
            <a:p>
              <a:pPr marL="0" indent="0" algn="just">
                <a:spcBef>
                  <a:spcPts val="0"/>
                </a:spcBef>
              </a:pPr>
              <a:r>
                <a:rPr lang="en-GB" sz="1400" dirty="0">
                  <a:solidFill>
                    <a:srgbClr val="7030A0"/>
                  </a:solidFill>
                </a:rPr>
                <a:t>Artificial intelligence, virtual reality and digital twin for advanced engineering and </a:t>
              </a:r>
              <a:r>
                <a:rPr lang="en-GB" sz="1400" dirty="0" smtClean="0">
                  <a:solidFill>
                    <a:srgbClr val="7030A0"/>
                  </a:solidFill>
                </a:rPr>
                <a:t>aerospace</a:t>
              </a:r>
            </a:p>
            <a:p>
              <a:pPr marL="0" indent="0" algn="just">
                <a:spcBef>
                  <a:spcPts val="0"/>
                </a:spcBef>
              </a:pPr>
              <a:r>
                <a:rPr lang="it-IT" sz="1400" dirty="0" smtClean="0">
                  <a:solidFill>
                    <a:srgbClr val="7030A0"/>
                  </a:solidFill>
                </a:rPr>
                <a:t> </a:t>
              </a:r>
              <a:endParaRPr lang="it-IT" sz="1400" b="1" dirty="0" smtClean="0">
                <a:solidFill>
                  <a:srgbClr val="7030A0"/>
                </a:solidFill>
              </a:endParaRPr>
            </a:p>
            <a:p>
              <a:pPr marL="0" indent="0">
                <a:spcBef>
                  <a:spcPts val="0"/>
                </a:spcBef>
              </a:pPr>
              <a:r>
                <a:rPr lang="it-IT" sz="1800" b="1" dirty="0"/>
                <a:t> </a:t>
              </a:r>
              <a:r>
                <a:rPr lang="it-IT" sz="1800" b="1" dirty="0" smtClean="0"/>
                <a:t>   Neda </a:t>
              </a:r>
              <a:r>
                <a:rPr lang="it-IT" sz="1800" b="1" dirty="0" err="1" smtClean="0"/>
                <a:t>Ghofraniha</a:t>
              </a:r>
              <a:r>
                <a:rPr lang="it-IT" sz="1800" b="1" dirty="0" smtClean="0"/>
                <a:t> </a:t>
              </a:r>
              <a:r>
                <a:rPr lang="it-IT" sz="1800" dirty="0" smtClean="0"/>
                <a:t>(9 </a:t>
              </a:r>
              <a:r>
                <a:rPr lang="it-IT" sz="1800" dirty="0"/>
                <a:t>m. u.</a:t>
              </a:r>
              <a:r>
                <a:rPr lang="it-IT" sz="1800" dirty="0" smtClean="0"/>
                <a:t>)</a:t>
              </a:r>
              <a:endParaRPr lang="it-IT" sz="1800" b="1" dirty="0" smtClean="0">
                <a:solidFill>
                  <a:srgbClr val="7030A0"/>
                </a:solidFill>
              </a:endParaRPr>
            </a:p>
            <a:p>
              <a:pPr marL="0" indent="0">
                <a:spcBef>
                  <a:spcPts val="0"/>
                </a:spcBef>
              </a:pPr>
              <a:endParaRPr lang="it-IT" sz="1800" b="1" dirty="0" smtClean="0"/>
            </a:p>
            <a:p>
              <a:pPr marL="0" indent="0">
                <a:spcBef>
                  <a:spcPts val="0"/>
                </a:spcBef>
              </a:pPr>
              <a:endParaRPr lang="it-IT" sz="1800" b="1" dirty="0" smtClean="0"/>
            </a:p>
            <a:p>
              <a:pPr marL="0" indent="0">
                <a:spcBef>
                  <a:spcPts val="0"/>
                </a:spcBef>
              </a:pPr>
              <a:r>
                <a:rPr lang="it-IT" sz="1800" b="1" dirty="0" smtClean="0"/>
                <a:t>    2</a:t>
              </a:r>
              <a:r>
                <a:rPr lang="it-IT" sz="1800" dirty="0" smtClean="0"/>
                <a:t> </a:t>
              </a:r>
              <a:r>
                <a:rPr lang="it-IT" sz="1800" b="1" dirty="0"/>
                <a:t>RTD</a:t>
              </a:r>
              <a:r>
                <a:rPr lang="it-IT" sz="1800" dirty="0"/>
                <a:t> in via di </a:t>
              </a:r>
              <a:r>
                <a:rPr lang="it-IT" sz="1800" dirty="0" smtClean="0"/>
                <a:t>reclutamento</a:t>
              </a:r>
            </a:p>
            <a:p>
              <a:pPr marL="0" indent="0">
                <a:spcBef>
                  <a:spcPts val="0"/>
                </a:spcBef>
              </a:pPr>
              <a:r>
                <a:rPr lang="it-IT" sz="1800" dirty="0" smtClean="0"/>
                <a:t>	(</a:t>
              </a:r>
              <a:r>
                <a:rPr lang="it-IT" sz="1800" dirty="0" smtClean="0">
                  <a:solidFill>
                    <a:srgbClr val="00B0F0"/>
                  </a:solidFill>
                </a:rPr>
                <a:t>FP4</a:t>
              </a:r>
              <a:r>
                <a:rPr lang="it-IT" sz="1800" dirty="0" smtClean="0"/>
                <a:t>, </a:t>
              </a:r>
              <a:r>
                <a:rPr lang="it-IT" sz="1800" dirty="0" smtClean="0">
                  <a:solidFill>
                    <a:srgbClr val="9966FF"/>
                  </a:solidFill>
                </a:rPr>
                <a:t>FP6</a:t>
              </a:r>
              <a:r>
                <a:rPr lang="it-IT" sz="1800" dirty="0" smtClean="0"/>
                <a:t>) </a:t>
              </a:r>
              <a:endParaRPr lang="it-IT" sz="1800" dirty="0"/>
            </a:p>
            <a:p>
              <a:pPr marL="0" indent="0"/>
              <a:endParaRPr lang="it-IT" sz="1800" b="1" dirty="0" smtClean="0">
                <a:solidFill>
                  <a:srgbClr val="00B0F0"/>
                </a:solidFill>
              </a:endParaRPr>
            </a:p>
            <a:p>
              <a:pPr marL="0" indent="0"/>
              <a:r>
                <a:rPr lang="it-IT" sz="1800" b="1" dirty="0" smtClean="0"/>
                <a:t>	</a:t>
              </a:r>
            </a:p>
          </p:txBody>
        </p:sp>
        <p:sp>
          <p:nvSpPr>
            <p:cNvPr id="6" name="Rettangolo 5"/>
            <p:cNvSpPr/>
            <p:nvPr/>
          </p:nvSpPr>
          <p:spPr>
            <a:xfrm>
              <a:off x="69475" y="1733797"/>
              <a:ext cx="4170016" cy="5112328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8372104" y="1728000"/>
            <a:ext cx="3752602" cy="5203151"/>
            <a:chOff x="8239391" y="1728000"/>
            <a:chExt cx="3885315" cy="5203151"/>
          </a:xfrm>
        </p:grpSpPr>
        <p:grpSp>
          <p:nvGrpSpPr>
            <p:cNvPr id="13" name="Gruppo 12"/>
            <p:cNvGrpSpPr/>
            <p:nvPr/>
          </p:nvGrpSpPr>
          <p:grpSpPr>
            <a:xfrm>
              <a:off x="8239391" y="1728000"/>
              <a:ext cx="3885315" cy="5112328"/>
              <a:chOff x="8239391" y="1728000"/>
              <a:chExt cx="3885315" cy="511232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0131" y="1962546"/>
                <a:ext cx="2033286" cy="428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ettangolo 13"/>
              <p:cNvSpPr/>
              <p:nvPr/>
            </p:nvSpPr>
            <p:spPr>
              <a:xfrm>
                <a:off x="8239391" y="1728000"/>
                <a:ext cx="3885315" cy="5112328"/>
              </a:xfrm>
              <a:prstGeom prst="rect">
                <a:avLst/>
              </a:prstGeom>
              <a:noFill/>
              <a:ln w="381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CasellaDiTesto 15"/>
            <p:cNvSpPr txBox="1"/>
            <p:nvPr/>
          </p:nvSpPr>
          <p:spPr>
            <a:xfrm>
              <a:off x="8286892" y="2653057"/>
              <a:ext cx="3766564" cy="427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>
                  <a:srgbClr val="822433"/>
                </a:buClr>
                <a:buSzPts val="2400"/>
              </a:pPr>
              <a:r>
                <a:rPr lang="it-IT" sz="1800" b="1" dirty="0">
                  <a:solidFill>
                    <a:srgbClr val="FF6600"/>
                  </a:solidFill>
                </a:rPr>
                <a:t>FP5</a:t>
              </a:r>
            </a:p>
            <a:p>
              <a:pPr lvl="0" algn="just">
                <a:buClr>
                  <a:srgbClr val="822433"/>
                </a:buClr>
                <a:buSzPts val="2400"/>
              </a:pPr>
              <a:r>
                <a:rPr lang="en-GB" dirty="0">
                  <a:solidFill>
                    <a:srgbClr val="FF6600"/>
                  </a:solidFill>
                </a:rPr>
                <a:t>Digital transition through AESA radar technology, quantum cryptography and quantum communications</a:t>
              </a:r>
            </a:p>
            <a:p>
              <a:pPr lvl="0" algn="just">
                <a:buClr>
                  <a:srgbClr val="822433"/>
                </a:buClr>
                <a:buSzPts val="2400"/>
              </a:pPr>
              <a:endParaRPr lang="it-IT" sz="1800" b="1" dirty="0">
                <a:solidFill>
                  <a:srgbClr val="FF6600"/>
                </a:solidFill>
              </a:endParaRPr>
            </a:p>
            <a:p>
              <a:pPr lvl="0">
                <a:buClr>
                  <a:srgbClr val="822433"/>
                </a:buClr>
                <a:buSzPts val="2400"/>
              </a:pPr>
              <a:r>
                <a:rPr lang="it-IT" sz="1800" b="1" dirty="0"/>
                <a:t>   Francesco Mattioli </a:t>
              </a:r>
              <a:r>
                <a:rPr lang="it-IT" sz="1800" dirty="0"/>
                <a:t>(3 m. u.</a:t>
              </a:r>
              <a:r>
                <a:rPr lang="it-IT" sz="1800" dirty="0" smtClean="0"/>
                <a:t>)</a:t>
              </a:r>
              <a:endParaRPr lang="it-IT" sz="1800" dirty="0"/>
            </a:p>
            <a:p>
              <a:pPr lvl="0">
                <a:buClr>
                  <a:srgbClr val="822433"/>
                </a:buClr>
                <a:buSzPts val="2400"/>
              </a:pPr>
              <a:endParaRPr lang="it-IT" sz="1800" dirty="0"/>
            </a:p>
            <a:p>
              <a:pPr lvl="0">
                <a:buClr>
                  <a:srgbClr val="822433"/>
                </a:buClr>
                <a:buSzPts val="2400"/>
              </a:pPr>
              <a:endParaRPr lang="it-IT" sz="1800" dirty="0"/>
            </a:p>
            <a:p>
              <a:pPr lvl="0">
                <a:buClr>
                  <a:srgbClr val="822433"/>
                </a:buClr>
                <a:buSzPts val="2400"/>
              </a:pPr>
              <a:endParaRPr lang="it-IT" sz="1800" dirty="0"/>
            </a:p>
            <a:p>
              <a:pPr lvl="0">
                <a:buClr>
                  <a:srgbClr val="822433"/>
                </a:buClr>
                <a:buSzPts val="2400"/>
              </a:pPr>
              <a:r>
                <a:rPr lang="it-IT" sz="1800" dirty="0"/>
                <a:t> </a:t>
              </a:r>
            </a:p>
            <a:p>
              <a:pPr lvl="0">
                <a:buClr>
                  <a:srgbClr val="822433"/>
                </a:buClr>
                <a:buSzPts val="2400"/>
              </a:pPr>
              <a:endParaRPr lang="it-IT" sz="1800" b="1" dirty="0"/>
            </a:p>
            <a:p>
              <a:pPr lvl="0">
                <a:buClr>
                  <a:srgbClr val="822433"/>
                </a:buClr>
                <a:buSzPts val="2400"/>
              </a:pPr>
              <a:endParaRPr lang="it-IT" sz="1800" b="1" dirty="0"/>
            </a:p>
            <a:p>
              <a:pPr lvl="0">
                <a:buClr>
                  <a:srgbClr val="822433"/>
                </a:buClr>
                <a:buSzPts val="2400"/>
              </a:pPr>
              <a:endParaRPr lang="it-IT" sz="1800" b="1" dirty="0" smtClean="0"/>
            </a:p>
            <a:p>
              <a:pPr lvl="0" algn="r">
                <a:buClr>
                  <a:srgbClr val="822433"/>
                </a:buClr>
                <a:buSzPts val="2400"/>
              </a:pPr>
              <a:r>
                <a:rPr lang="it-IT" sz="1800" b="1" dirty="0" smtClean="0"/>
                <a:t>1 </a:t>
              </a:r>
              <a:r>
                <a:rPr lang="it-IT" sz="1800" b="1" dirty="0"/>
                <a:t>dottorato </a:t>
              </a:r>
              <a:r>
                <a:rPr lang="it-IT" sz="1800" dirty="0"/>
                <a:t>in via di </a:t>
              </a:r>
              <a:r>
                <a:rPr lang="it-IT" sz="1800" dirty="0" smtClean="0"/>
                <a:t>reclutamento</a:t>
              </a:r>
            </a:p>
            <a:p>
              <a:pPr lvl="0" algn="just">
                <a:buClr>
                  <a:srgbClr val="822433"/>
                </a:buClr>
                <a:buSzPts val="2400"/>
              </a:pPr>
              <a:r>
                <a:rPr lang="it-IT" sz="1800" dirty="0" smtClean="0"/>
                <a:t>	       (</a:t>
              </a:r>
              <a:r>
                <a:rPr lang="it-IT" sz="1800" dirty="0" smtClean="0">
                  <a:solidFill>
                    <a:srgbClr val="9966FF"/>
                  </a:solidFill>
                </a:rPr>
                <a:t>FP6</a:t>
              </a:r>
              <a:r>
                <a:rPr lang="it-IT" sz="1800" dirty="0" smtClean="0"/>
                <a:t>)</a:t>
              </a:r>
              <a:endParaRPr lang="it-IT" sz="1800" dirty="0"/>
            </a:p>
            <a:p>
              <a:endParaRPr lang="en-GB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4275116" y="1733797"/>
            <a:ext cx="4043876" cy="5112328"/>
            <a:chOff x="4275116" y="1733797"/>
            <a:chExt cx="4043876" cy="5112328"/>
          </a:xfrm>
        </p:grpSpPr>
        <p:grpSp>
          <p:nvGrpSpPr>
            <p:cNvPr id="11" name="Gruppo 10"/>
            <p:cNvGrpSpPr/>
            <p:nvPr/>
          </p:nvGrpSpPr>
          <p:grpSpPr>
            <a:xfrm>
              <a:off x="4275116" y="1733797"/>
              <a:ext cx="4043876" cy="5112328"/>
              <a:chOff x="4275116" y="1733797"/>
              <a:chExt cx="4043876" cy="5112328"/>
            </a:xfrm>
          </p:grpSpPr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4A4C0BF0-27D9-8008-C2BB-74EB5D81A3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5116" y="2630567"/>
                <a:ext cx="4043876" cy="3359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822433"/>
                  </a:buClr>
                  <a:buSzPts val="2400"/>
                  <a:buFont typeface="Arial"/>
                  <a:buNone/>
                  <a:defRPr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2286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2286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2286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2286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it-IT" sz="1800" b="1" dirty="0" smtClean="0">
                    <a:solidFill>
                      <a:srgbClr val="00B050"/>
                    </a:solidFill>
                  </a:rPr>
                  <a:t>FP1</a:t>
                </a:r>
              </a:p>
              <a:p>
                <a:pPr marL="0" indent="0" algn="just">
                  <a:spcBef>
                    <a:spcPts val="0"/>
                  </a:spcBef>
                </a:pPr>
                <a:r>
                  <a:rPr lang="en-GB" sz="1400" dirty="0" err="1">
                    <a:solidFill>
                      <a:srgbClr val="00B050"/>
                    </a:solidFill>
                  </a:rPr>
                  <a:t>Decarbonization</a:t>
                </a:r>
                <a:r>
                  <a:rPr lang="en-GB" sz="1400" dirty="0">
                    <a:solidFill>
                      <a:srgbClr val="00B050"/>
                    </a:solidFill>
                  </a:rPr>
                  <a:t> and digitalization in research on new green energy sources</a:t>
                </a:r>
                <a:r>
                  <a:rPr lang="en-GB" sz="1400" b="1" dirty="0">
                    <a:solidFill>
                      <a:srgbClr val="00B050"/>
                    </a:solidFill>
                  </a:rPr>
                  <a:t> </a:t>
                </a:r>
                <a:endParaRPr lang="en-GB" sz="1400" b="1" dirty="0" smtClean="0">
                  <a:solidFill>
                    <a:srgbClr val="00B050"/>
                  </a:solidFill>
                </a:endParaRPr>
              </a:p>
              <a:p>
                <a:pPr marL="0" indent="0" algn="just">
                  <a:spcBef>
                    <a:spcPts val="0"/>
                  </a:spcBef>
                </a:pPr>
                <a:endParaRPr lang="it-IT" sz="1400" b="1" dirty="0" smtClean="0">
                  <a:solidFill>
                    <a:srgbClr val="00B050"/>
                  </a:solidFill>
                </a:endParaRPr>
              </a:p>
              <a:p>
                <a:pPr marL="0" indent="0" algn="just">
                  <a:spcBef>
                    <a:spcPts val="0"/>
                  </a:spcBef>
                </a:pPr>
                <a:r>
                  <a:rPr lang="it-IT" sz="12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it-IT" sz="1200" b="1" dirty="0" smtClean="0">
                    <a:solidFill>
                      <a:srgbClr val="00B050"/>
                    </a:solidFill>
                  </a:rPr>
                  <a:t>   </a:t>
                </a:r>
                <a:r>
                  <a:rPr lang="it-IT" sz="1800" b="1" dirty="0" smtClean="0"/>
                  <a:t>Mattea </a:t>
                </a:r>
                <a:r>
                  <a:rPr lang="it-IT" sz="1800" b="1" dirty="0"/>
                  <a:t>Carmen </a:t>
                </a:r>
                <a:r>
                  <a:rPr lang="it-IT" sz="1800" b="1" dirty="0" err="1"/>
                  <a:t>Castrovilli</a:t>
                </a:r>
                <a:r>
                  <a:rPr lang="it-IT" sz="1800" b="1" dirty="0"/>
                  <a:t> </a:t>
                </a:r>
                <a:r>
                  <a:rPr lang="it-IT" sz="1800" dirty="0"/>
                  <a:t>(3 </a:t>
                </a:r>
                <a:r>
                  <a:rPr lang="it-IT" sz="1800" dirty="0" err="1"/>
                  <a:t>m.u</a:t>
                </a:r>
                <a:r>
                  <a:rPr lang="it-IT" sz="1800" dirty="0" smtClean="0"/>
                  <a:t>.)</a:t>
                </a:r>
              </a:p>
              <a:p>
                <a:pPr marL="0" indent="0" algn="just">
                  <a:spcBef>
                    <a:spcPts val="0"/>
                  </a:spcBef>
                </a:pPr>
                <a:r>
                  <a:rPr lang="it-IT" sz="1800" b="1" dirty="0"/>
                  <a:t> </a:t>
                </a:r>
                <a:r>
                  <a:rPr lang="it-IT" sz="1800" b="1" dirty="0" smtClean="0"/>
                  <a:t>  Giorgio </a:t>
                </a:r>
                <a:r>
                  <a:rPr lang="it-IT" sz="1800" b="1" dirty="0" smtClean="0"/>
                  <a:t>Contini </a:t>
                </a:r>
                <a:r>
                  <a:rPr lang="it-IT" sz="1800" dirty="0"/>
                  <a:t>(9 m. u.</a:t>
                </a:r>
                <a:r>
                  <a:rPr lang="it-IT" sz="1800" dirty="0" smtClean="0"/>
                  <a:t>)</a:t>
                </a:r>
                <a:r>
                  <a:rPr lang="it-IT" sz="1800" b="1" dirty="0" smtClean="0"/>
                  <a:t> </a:t>
                </a:r>
              </a:p>
              <a:p>
                <a:pPr marL="0" indent="0" algn="just">
                  <a:spcBef>
                    <a:spcPts val="0"/>
                  </a:spcBef>
                </a:pPr>
                <a:r>
                  <a:rPr lang="it-IT" sz="1800" b="1" dirty="0"/>
                  <a:t> </a:t>
                </a:r>
                <a:r>
                  <a:rPr lang="it-IT" sz="1800" b="1" dirty="0" smtClean="0"/>
                  <a:t>  </a:t>
                </a:r>
                <a:r>
                  <a:rPr lang="it-IT" sz="1800" b="1" dirty="0" smtClean="0"/>
                  <a:t>Amanda </a:t>
                </a:r>
                <a:r>
                  <a:rPr lang="it-IT" sz="1800" b="1" dirty="0" smtClean="0"/>
                  <a:t>Generosi </a:t>
                </a:r>
                <a:r>
                  <a:rPr lang="it-IT" sz="1800" dirty="0"/>
                  <a:t>(9 </a:t>
                </a:r>
                <a:r>
                  <a:rPr lang="it-IT" sz="1800" dirty="0" smtClean="0"/>
                  <a:t>m</a:t>
                </a:r>
                <a:r>
                  <a:rPr lang="it-IT" sz="1800" dirty="0" smtClean="0"/>
                  <a:t>. u)</a:t>
                </a:r>
              </a:p>
              <a:p>
                <a:pPr marL="82550" lvl="0" indent="-82550">
                  <a:spcBef>
                    <a:spcPts val="0"/>
                  </a:spcBef>
                  <a:buClr>
                    <a:srgbClr val="000000"/>
                  </a:buClr>
                  <a:buSzTx/>
                </a:pPr>
                <a:endParaRPr lang="it-IT" sz="1800" b="1" dirty="0" smtClean="0">
                  <a:solidFill>
                    <a:srgbClr val="00B0F0"/>
                  </a:solidFill>
                </a:endParaRPr>
              </a:p>
              <a:p>
                <a:pPr marL="0" lvl="0" indent="0" algn="just">
                  <a:spcBef>
                    <a:spcPts val="0"/>
                  </a:spcBef>
                  <a:buClr>
                    <a:srgbClr val="000000"/>
                  </a:buClr>
                  <a:buSzTx/>
                </a:pPr>
                <a:endParaRPr lang="en-GB" sz="1400" dirty="0">
                  <a:solidFill>
                    <a:srgbClr val="00B0F0"/>
                  </a:solidFill>
                </a:endParaRPr>
              </a:p>
              <a:p>
                <a:pPr marL="0" indent="0">
                  <a:spcBef>
                    <a:spcPts val="0"/>
                  </a:spcBef>
                </a:pPr>
                <a:r>
                  <a:rPr lang="it-IT" sz="1800" b="1" dirty="0" smtClean="0"/>
                  <a:t>   </a:t>
                </a:r>
                <a:endParaRPr lang="it-IT" sz="1800" b="1" dirty="0" smtClean="0">
                  <a:solidFill>
                    <a:srgbClr val="00B0F0"/>
                  </a:solidFill>
                </a:endParaRPr>
              </a:p>
              <a:p>
                <a:pPr marL="0" indent="0"/>
                <a:r>
                  <a:rPr lang="it-IT" sz="1800" b="1" dirty="0" smtClean="0"/>
                  <a:t>	</a:t>
                </a:r>
                <a:endParaRPr lang="it-IT" sz="1800" dirty="0"/>
              </a:p>
            </p:txBody>
          </p:sp>
          <p:sp>
            <p:nvSpPr>
              <p:cNvPr id="8" name="Rettangolo 7"/>
              <p:cNvSpPr/>
              <p:nvPr/>
            </p:nvSpPr>
            <p:spPr>
              <a:xfrm>
                <a:off x="4286992" y="1733797"/>
                <a:ext cx="4032000" cy="5112328"/>
              </a:xfrm>
              <a:prstGeom prst="rect">
                <a:avLst/>
              </a:prstGeom>
              <a:noFill/>
              <a:ln w="38100">
                <a:solidFill>
                  <a:srgbClr val="33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44074" y="1772668"/>
              <a:ext cx="1852200" cy="8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55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5AD04-DFEC-D4EE-E1A2-5A407614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83" y="1297083"/>
            <a:ext cx="10519834" cy="624314"/>
          </a:xfrm>
        </p:spPr>
        <p:txBody>
          <a:bodyPr/>
          <a:lstStyle/>
          <a:p>
            <a:r>
              <a:rPr lang="it-IT" dirty="0" smtClean="0"/>
              <a:t>Alta Formazione CNR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BECC72-5F06-B598-F0D5-0E3A7888FC4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40317" y="1921397"/>
            <a:ext cx="10515599" cy="4698572"/>
          </a:xfrm>
        </p:spPr>
        <p:txBody>
          <a:bodyPr/>
          <a:lstStyle/>
          <a:p>
            <a:pPr algn="just"/>
            <a:r>
              <a:rPr lang="it-IT" sz="2000" b="1" dirty="0" smtClean="0"/>
              <a:t>Didattica</a:t>
            </a:r>
            <a:r>
              <a:rPr lang="it-IT" sz="2000" dirty="0" smtClean="0"/>
              <a:t> in corsi </a:t>
            </a:r>
            <a:r>
              <a:rPr lang="it-IT" sz="2000" dirty="0"/>
              <a:t>universitari, formazione post universitaria, scuole di dottorato, scuole di specializzazione, master di I e II livello, tirocini e stage.</a:t>
            </a:r>
          </a:p>
          <a:p>
            <a:pPr algn="just"/>
            <a:r>
              <a:rPr lang="it-IT" sz="2000" b="1" dirty="0" smtClean="0"/>
              <a:t>Sponsorizza</a:t>
            </a:r>
            <a:r>
              <a:rPr lang="it-IT" sz="2000" dirty="0" smtClean="0"/>
              <a:t> percorsi di Dottorato</a:t>
            </a:r>
          </a:p>
          <a:p>
            <a:pPr algn="just"/>
            <a:r>
              <a:rPr lang="it-IT" sz="2000" b="1" dirty="0" smtClean="0"/>
              <a:t>Formazione</a:t>
            </a:r>
            <a:r>
              <a:rPr lang="it-IT" sz="2000" dirty="0" smtClean="0"/>
              <a:t> per studenti universitari e neo laureati mettendo a disposizione </a:t>
            </a:r>
            <a:r>
              <a:rPr lang="it-IT" sz="2000" b="1" dirty="0" smtClean="0"/>
              <a:t>laboratori</a:t>
            </a:r>
            <a:r>
              <a:rPr lang="it-IT" sz="2000" dirty="0" smtClean="0"/>
              <a:t> all’avanguardia, siti di sperimentazione e un vivo ambiente di scambio nazionale ed internazionale multidisciplinare.</a:t>
            </a:r>
          </a:p>
          <a:p>
            <a:pPr algn="just"/>
            <a:r>
              <a:rPr lang="it-IT" sz="2000" dirty="0" smtClean="0"/>
              <a:t>Molte sono le </a:t>
            </a:r>
            <a:r>
              <a:rPr lang="it-IT" sz="2000" b="1" dirty="0" smtClean="0"/>
              <a:t>tesi</a:t>
            </a:r>
            <a:r>
              <a:rPr lang="it-IT" sz="2000" dirty="0" smtClean="0"/>
              <a:t> di diverso livello (dottorato, di specializzazione e di laurea) in cui i ricercatori CNR sono impegnati come </a:t>
            </a:r>
            <a:r>
              <a:rPr lang="it-IT" sz="2000" dirty="0" smtClean="0"/>
              <a:t>relatori, correlatori e controrelatori.</a:t>
            </a:r>
            <a:endParaRPr lang="it-IT" sz="2000" dirty="0" smtClean="0"/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812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B323C26A-E364-9D35-672C-69AD82D9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14" y="1189779"/>
            <a:ext cx="12040998" cy="504825"/>
          </a:xfrm>
        </p:spPr>
        <p:txBody>
          <a:bodyPr/>
          <a:lstStyle/>
          <a:p>
            <a:r>
              <a:rPr lang="en-GB" dirty="0"/>
              <a:t>3.1 Trans/Multi/Inter-</a:t>
            </a:r>
            <a:r>
              <a:rPr lang="en-GB" dirty="0" err="1"/>
              <a:t>disciplinarity</a:t>
            </a:r>
            <a:r>
              <a:rPr lang="en-GB" dirty="0"/>
              <a:t> in the university courses (First Level, Second Level) </a:t>
            </a:r>
            <a:endParaRPr lang="en-GB" b="0" dirty="0"/>
          </a:p>
        </p:txBody>
      </p:sp>
      <p:sp>
        <p:nvSpPr>
          <p:cNvPr id="2" name="Rettangolo 1"/>
          <p:cNvSpPr/>
          <p:nvPr/>
        </p:nvSpPr>
        <p:spPr>
          <a:xfrm>
            <a:off x="387299" y="1975523"/>
            <a:ext cx="115830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/>
              <a:t>Corso da </a:t>
            </a:r>
            <a:r>
              <a:rPr lang="en-GB" sz="2000" b="1" dirty="0" err="1" smtClean="0"/>
              <a:t>inserire</a:t>
            </a:r>
            <a:r>
              <a:rPr lang="en-GB" sz="2000" b="1" dirty="0" smtClean="0"/>
              <a:t> in Minor courses di  </a:t>
            </a:r>
            <a:r>
              <a:rPr lang="en-GB" sz="2000" b="1" dirty="0" err="1" smtClean="0"/>
              <a:t>Laurea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Magistrale</a:t>
            </a:r>
            <a:r>
              <a:rPr lang="en-GB" sz="2000" b="1" dirty="0" smtClean="0"/>
              <a:t>: “TECNICHE SPERIMENTALI IN MATERIA SOFFICE”</a:t>
            </a:r>
          </a:p>
          <a:p>
            <a:pPr algn="just"/>
            <a:r>
              <a:rPr lang="en-GB" sz="2000" dirty="0" smtClean="0"/>
              <a:t>6CFU</a:t>
            </a:r>
          </a:p>
          <a:p>
            <a:pPr algn="just"/>
            <a:r>
              <a:rPr lang="en-GB" sz="2000" dirty="0" smtClean="0"/>
              <a:t>Roberta </a:t>
            </a:r>
            <a:r>
              <a:rPr lang="en-GB" sz="2000" dirty="0" err="1" smtClean="0"/>
              <a:t>Angelini</a:t>
            </a:r>
            <a:r>
              <a:rPr lang="en-GB" sz="2000" dirty="0" smtClean="0"/>
              <a:t> &amp; Barbara </a:t>
            </a:r>
            <a:r>
              <a:rPr lang="en-GB" sz="2000" dirty="0" err="1" smtClean="0"/>
              <a:t>Ruzicka</a:t>
            </a:r>
            <a:r>
              <a:rPr lang="en-GB" sz="2000" dirty="0" smtClean="0"/>
              <a:t> (ISC)</a:t>
            </a:r>
          </a:p>
          <a:p>
            <a:pPr algn="just"/>
            <a:endParaRPr lang="en-GB" sz="2000" b="1" dirty="0"/>
          </a:p>
          <a:p>
            <a:pPr algn="just"/>
            <a:r>
              <a:rPr lang="en-GB" sz="1800" b="1" dirty="0" err="1" smtClean="0"/>
              <a:t>Argomento</a:t>
            </a:r>
            <a:r>
              <a:rPr lang="en-GB" sz="1800" b="1" dirty="0" smtClean="0"/>
              <a:t>:</a:t>
            </a:r>
          </a:p>
          <a:p>
            <a:pPr algn="just"/>
            <a:r>
              <a:rPr lang="en-GB" sz="1800" dirty="0" smtClean="0"/>
              <a:t>La </a:t>
            </a:r>
            <a:r>
              <a:rPr lang="en-GB" sz="1800" dirty="0" err="1" smtClean="0"/>
              <a:t>fisica</a:t>
            </a:r>
            <a:r>
              <a:rPr lang="en-GB" sz="1800" dirty="0" smtClean="0"/>
              <a:t> </a:t>
            </a:r>
            <a:r>
              <a:rPr lang="en-GB" sz="1800" dirty="0" err="1" smtClean="0"/>
              <a:t>della</a:t>
            </a:r>
            <a:r>
              <a:rPr lang="en-GB" sz="1800" dirty="0" smtClean="0"/>
              <a:t> </a:t>
            </a:r>
            <a:r>
              <a:rPr lang="en-GB" sz="1800" dirty="0" err="1" smtClean="0"/>
              <a:t>materia</a:t>
            </a:r>
            <a:r>
              <a:rPr lang="en-GB" sz="1800" dirty="0" smtClean="0"/>
              <a:t> </a:t>
            </a:r>
            <a:r>
              <a:rPr lang="en-GB" sz="1800" dirty="0" err="1" smtClean="0"/>
              <a:t>soffice</a:t>
            </a:r>
            <a:r>
              <a:rPr lang="en-GB" sz="1800" dirty="0" smtClean="0"/>
              <a:t> </a:t>
            </a:r>
            <a:r>
              <a:rPr lang="en-GB" sz="1800" dirty="0" err="1" smtClean="0"/>
              <a:t>riguarda</a:t>
            </a:r>
            <a:r>
              <a:rPr lang="en-GB" sz="1800" dirty="0" smtClean="0"/>
              <a:t> lo studio di </a:t>
            </a:r>
            <a:r>
              <a:rPr lang="en-GB" sz="1800" dirty="0" err="1" smtClean="0"/>
              <a:t>materiali</a:t>
            </a:r>
            <a:r>
              <a:rPr lang="en-GB" sz="1800" dirty="0" smtClean="0"/>
              <a:t> </a:t>
            </a:r>
            <a:r>
              <a:rPr lang="en-GB" sz="1800" dirty="0" err="1" smtClean="0"/>
              <a:t>facilmente</a:t>
            </a:r>
            <a:r>
              <a:rPr lang="en-GB" sz="1800" dirty="0" smtClean="0"/>
              <a:t> </a:t>
            </a:r>
            <a:r>
              <a:rPr lang="en-GB" sz="1800" dirty="0" err="1" smtClean="0"/>
              <a:t>deformabili</a:t>
            </a:r>
            <a:r>
              <a:rPr lang="en-GB" sz="1800" dirty="0" smtClean="0"/>
              <a:t> </a:t>
            </a:r>
            <a:r>
              <a:rPr lang="en-GB" sz="1800" dirty="0" err="1" smtClean="0"/>
              <a:t>tramite</a:t>
            </a:r>
            <a:r>
              <a:rPr lang="en-GB" sz="1800" dirty="0" smtClean="0"/>
              <a:t> stress </a:t>
            </a:r>
            <a:r>
              <a:rPr lang="en-GB" sz="1800" dirty="0" err="1" smtClean="0"/>
              <a:t>esterni</a:t>
            </a:r>
            <a:r>
              <a:rPr lang="en-GB" sz="1800" dirty="0" smtClean="0"/>
              <a:t>, </a:t>
            </a:r>
            <a:r>
              <a:rPr lang="en-GB" sz="1800" dirty="0" err="1" smtClean="0"/>
              <a:t>campi</a:t>
            </a:r>
            <a:r>
              <a:rPr lang="en-GB" sz="1800" dirty="0" smtClean="0"/>
              <a:t> </a:t>
            </a:r>
            <a:r>
              <a:rPr lang="en-GB" sz="1800" dirty="0" err="1" smtClean="0"/>
              <a:t>elettrici</a:t>
            </a:r>
            <a:r>
              <a:rPr lang="en-GB" sz="1800" dirty="0" smtClean="0"/>
              <a:t> o </a:t>
            </a:r>
            <a:r>
              <a:rPr lang="en-GB" sz="1800" dirty="0" err="1" smtClean="0"/>
              <a:t>magnetici</a:t>
            </a:r>
            <a:r>
              <a:rPr lang="en-GB" sz="1800" dirty="0" smtClean="0"/>
              <a:t> o </a:t>
            </a:r>
            <a:r>
              <a:rPr lang="en-GB" sz="1800" dirty="0" err="1" smtClean="0"/>
              <a:t>anche</a:t>
            </a:r>
            <a:r>
              <a:rPr lang="en-GB" sz="1800" dirty="0" smtClean="0"/>
              <a:t> </a:t>
            </a:r>
            <a:r>
              <a:rPr lang="en-GB" sz="1800" dirty="0" err="1" smtClean="0"/>
              <a:t>fluttuazioni</a:t>
            </a:r>
            <a:r>
              <a:rPr lang="en-GB" sz="1800" dirty="0" smtClean="0"/>
              <a:t> </a:t>
            </a:r>
            <a:r>
              <a:rPr lang="en-GB" sz="1800" dirty="0" err="1" smtClean="0"/>
              <a:t>termiche</a:t>
            </a:r>
            <a:r>
              <a:rPr lang="en-GB" sz="1800" dirty="0" smtClean="0"/>
              <a:t>. Lo studio </a:t>
            </a:r>
            <a:r>
              <a:rPr lang="en-GB" sz="1800" dirty="0" err="1" smtClean="0"/>
              <a:t>dei</a:t>
            </a:r>
            <a:r>
              <a:rPr lang="en-GB" sz="1800" dirty="0" smtClean="0"/>
              <a:t> </a:t>
            </a:r>
            <a:r>
              <a:rPr lang="en-GB" sz="1800" dirty="0" err="1" smtClean="0"/>
              <a:t>materiali</a:t>
            </a:r>
            <a:r>
              <a:rPr lang="en-GB" sz="1800" dirty="0" smtClean="0"/>
              <a:t> </a:t>
            </a:r>
            <a:r>
              <a:rPr lang="en-GB" sz="1800" dirty="0" err="1" smtClean="0"/>
              <a:t>soffici</a:t>
            </a:r>
            <a:r>
              <a:rPr lang="en-GB" sz="1800" dirty="0" smtClean="0"/>
              <a:t> è </a:t>
            </a:r>
            <a:r>
              <a:rPr lang="en-GB" sz="1800" dirty="0" err="1" smtClean="0"/>
              <a:t>importante</a:t>
            </a:r>
            <a:r>
              <a:rPr lang="en-GB" sz="1800" dirty="0" smtClean="0"/>
              <a:t> </a:t>
            </a:r>
            <a:r>
              <a:rPr lang="en-GB" sz="1800" dirty="0" err="1" smtClean="0"/>
              <a:t>sia</a:t>
            </a:r>
            <a:r>
              <a:rPr lang="en-GB" sz="1800" dirty="0" smtClean="0"/>
              <a:t> per la </a:t>
            </a:r>
            <a:r>
              <a:rPr lang="en-GB" sz="1800" dirty="0" err="1" smtClean="0"/>
              <a:t>comprensione</a:t>
            </a:r>
            <a:r>
              <a:rPr lang="en-GB" sz="1800" dirty="0" smtClean="0"/>
              <a:t> </a:t>
            </a:r>
            <a:r>
              <a:rPr lang="en-GB" sz="1800" dirty="0" err="1" smtClean="0"/>
              <a:t>teorica</a:t>
            </a:r>
            <a:r>
              <a:rPr lang="en-GB" sz="1800" dirty="0" smtClean="0"/>
              <a:t> di </a:t>
            </a:r>
            <a:r>
              <a:rPr lang="en-GB" sz="1800" dirty="0" err="1" smtClean="0"/>
              <a:t>fenomeni</a:t>
            </a:r>
            <a:r>
              <a:rPr lang="en-GB" sz="1800" dirty="0" smtClean="0"/>
              <a:t> </a:t>
            </a:r>
            <a:r>
              <a:rPr lang="en-GB" sz="1800" dirty="0" err="1" smtClean="0"/>
              <a:t>fisici</a:t>
            </a:r>
            <a:r>
              <a:rPr lang="en-GB" sz="1800" dirty="0" smtClean="0"/>
              <a:t> </a:t>
            </a:r>
            <a:r>
              <a:rPr lang="en-GB" sz="1800" dirty="0" err="1" smtClean="0"/>
              <a:t>complessi</a:t>
            </a:r>
            <a:r>
              <a:rPr lang="en-GB" sz="1800" dirty="0" smtClean="0"/>
              <a:t> </a:t>
            </a:r>
            <a:r>
              <a:rPr lang="en-GB" sz="1800" dirty="0" err="1" smtClean="0"/>
              <a:t>che</a:t>
            </a:r>
            <a:r>
              <a:rPr lang="en-GB" sz="1800" dirty="0" smtClean="0"/>
              <a:t> per le </a:t>
            </a:r>
            <a:r>
              <a:rPr lang="en-GB" sz="1800" dirty="0" err="1" smtClean="0"/>
              <a:t>numerose</a:t>
            </a:r>
            <a:r>
              <a:rPr lang="en-GB" sz="1800" dirty="0" smtClean="0"/>
              <a:t> </a:t>
            </a:r>
            <a:r>
              <a:rPr lang="en-GB" sz="1800" dirty="0" err="1" smtClean="0"/>
              <a:t>applicazioni</a:t>
            </a:r>
            <a:r>
              <a:rPr lang="en-GB" sz="1800" dirty="0" smtClean="0"/>
              <a:t> </a:t>
            </a:r>
            <a:r>
              <a:rPr lang="en-GB" sz="1800" dirty="0" err="1" smtClean="0"/>
              <a:t>tecnologiche</a:t>
            </a:r>
            <a:r>
              <a:rPr lang="en-GB" sz="1800" dirty="0" smtClean="0"/>
              <a:t>.</a:t>
            </a:r>
            <a:endParaRPr lang="en-GB" sz="1800" dirty="0"/>
          </a:p>
          <a:p>
            <a:pPr algn="just"/>
            <a:r>
              <a:rPr lang="en-GB" sz="1800" b="1" dirty="0" err="1" smtClean="0"/>
              <a:t>Programma</a:t>
            </a:r>
            <a:r>
              <a:rPr lang="en-GB" sz="1800" dirty="0" smtClean="0"/>
              <a:t>:</a:t>
            </a:r>
          </a:p>
          <a:p>
            <a:pPr algn="just"/>
            <a:r>
              <a:rPr lang="en-GB" sz="1800" dirty="0"/>
              <a:t>1. </a:t>
            </a:r>
            <a:r>
              <a:rPr lang="en-GB" sz="1800" dirty="0" err="1" smtClean="0"/>
              <a:t>Materiali</a:t>
            </a:r>
            <a:r>
              <a:rPr lang="en-GB" sz="1800" dirty="0" smtClean="0"/>
              <a:t> </a:t>
            </a:r>
            <a:r>
              <a:rPr lang="en-GB" sz="1800" dirty="0" err="1" smtClean="0"/>
              <a:t>soffici</a:t>
            </a:r>
            <a:r>
              <a:rPr lang="en-GB" sz="1800" dirty="0" smtClean="0"/>
              <a:t>.</a:t>
            </a:r>
            <a:endParaRPr lang="en-GB" sz="1800" dirty="0"/>
          </a:p>
          <a:p>
            <a:pPr algn="just"/>
            <a:r>
              <a:rPr lang="en-GB" sz="1800" dirty="0" err="1" smtClean="0"/>
              <a:t>Colloidi</a:t>
            </a:r>
            <a:r>
              <a:rPr lang="en-GB" sz="1800" dirty="0" smtClean="0"/>
              <a:t> (</a:t>
            </a:r>
            <a:r>
              <a:rPr lang="en-GB" sz="1800" dirty="0" err="1" smtClean="0"/>
              <a:t>Sfere</a:t>
            </a:r>
            <a:r>
              <a:rPr lang="en-GB" sz="1800" dirty="0" smtClean="0"/>
              <a:t> </a:t>
            </a:r>
            <a:r>
              <a:rPr lang="en-GB" sz="1800" dirty="0" err="1" smtClean="0"/>
              <a:t>Dure</a:t>
            </a:r>
            <a:r>
              <a:rPr lang="en-GB" sz="1800" dirty="0" smtClean="0"/>
              <a:t>, </a:t>
            </a:r>
            <a:r>
              <a:rPr lang="en-GB" sz="1800" dirty="0" err="1" smtClean="0"/>
              <a:t>particelle</a:t>
            </a:r>
            <a:r>
              <a:rPr lang="en-GB" sz="1800" dirty="0" smtClean="0"/>
              <a:t> </a:t>
            </a:r>
            <a:r>
              <a:rPr lang="en-GB" sz="1800" dirty="0" err="1" smtClean="0"/>
              <a:t>Soffici</a:t>
            </a:r>
            <a:r>
              <a:rPr lang="en-GB" sz="1800" dirty="0" smtClean="0"/>
              <a:t>, </a:t>
            </a:r>
            <a:r>
              <a:rPr lang="en-GB" sz="1800" dirty="0" err="1" smtClean="0"/>
              <a:t>Polimeri</a:t>
            </a:r>
            <a:r>
              <a:rPr lang="en-GB" sz="1800" dirty="0" smtClean="0"/>
              <a:t>, </a:t>
            </a:r>
            <a:r>
              <a:rPr lang="en-GB" sz="1800" dirty="0" err="1" smtClean="0"/>
              <a:t>Cristalli</a:t>
            </a:r>
            <a:r>
              <a:rPr lang="en-GB" sz="1800" dirty="0" smtClean="0"/>
              <a:t> </a:t>
            </a:r>
            <a:r>
              <a:rPr lang="en-GB" sz="1800" dirty="0" err="1"/>
              <a:t>L</a:t>
            </a:r>
            <a:r>
              <a:rPr lang="en-GB" sz="1800" dirty="0" err="1" smtClean="0"/>
              <a:t>iquidi</a:t>
            </a:r>
            <a:r>
              <a:rPr lang="en-GB" sz="1800" dirty="0" smtClean="0"/>
              <a:t>, </a:t>
            </a:r>
            <a:r>
              <a:rPr lang="en-GB" sz="1800" dirty="0" err="1" smtClean="0"/>
              <a:t>ecc</a:t>
            </a:r>
            <a:r>
              <a:rPr lang="en-GB" sz="1800" dirty="0" smtClean="0"/>
              <a:t>)</a:t>
            </a:r>
            <a:endParaRPr lang="en-GB" sz="1800" dirty="0"/>
          </a:p>
          <a:p>
            <a:pPr algn="just"/>
            <a:r>
              <a:rPr lang="en-GB" sz="1800" dirty="0"/>
              <a:t>2. </a:t>
            </a:r>
            <a:r>
              <a:rPr lang="en-GB" sz="1800" dirty="0" err="1" smtClean="0"/>
              <a:t>Tecniche</a:t>
            </a:r>
            <a:r>
              <a:rPr lang="en-GB" sz="1800" dirty="0" smtClean="0"/>
              <a:t> </a:t>
            </a:r>
            <a:r>
              <a:rPr lang="en-GB" sz="1800" dirty="0" err="1" smtClean="0"/>
              <a:t>sperimentali</a:t>
            </a:r>
            <a:r>
              <a:rPr lang="en-GB" sz="1800" dirty="0" smtClean="0"/>
              <a:t> </a:t>
            </a:r>
            <a:r>
              <a:rPr lang="en-GB" sz="1800" dirty="0" err="1" smtClean="0"/>
              <a:t>rilevanti</a:t>
            </a:r>
            <a:r>
              <a:rPr lang="en-GB" sz="1800" dirty="0" smtClean="0"/>
              <a:t> per lo studio </a:t>
            </a:r>
            <a:r>
              <a:rPr lang="en-GB" sz="1800" dirty="0" err="1" smtClean="0"/>
              <a:t>dei</a:t>
            </a:r>
            <a:r>
              <a:rPr lang="en-GB" sz="1800" dirty="0" smtClean="0"/>
              <a:t> </a:t>
            </a:r>
            <a:r>
              <a:rPr lang="en-GB" sz="1800" dirty="0" err="1" smtClean="0"/>
              <a:t>materiali</a:t>
            </a:r>
            <a:r>
              <a:rPr lang="en-GB" sz="1800" dirty="0" smtClean="0"/>
              <a:t> </a:t>
            </a:r>
            <a:r>
              <a:rPr lang="en-GB" sz="1800" dirty="0" err="1" smtClean="0"/>
              <a:t>soffici</a:t>
            </a:r>
            <a:r>
              <a:rPr lang="en-GB" sz="1800" dirty="0" smtClean="0"/>
              <a:t>.</a:t>
            </a:r>
            <a:endParaRPr lang="en-GB" sz="1800" dirty="0"/>
          </a:p>
          <a:p>
            <a:pPr algn="just"/>
            <a:r>
              <a:rPr lang="en-GB" sz="1800" dirty="0" err="1" smtClean="0"/>
              <a:t>Tecniche</a:t>
            </a:r>
            <a:r>
              <a:rPr lang="en-GB" sz="1800" dirty="0" smtClean="0"/>
              <a:t> di </a:t>
            </a:r>
            <a:r>
              <a:rPr lang="en-GB" sz="1800" dirty="0" err="1" smtClean="0"/>
              <a:t>Diffsione</a:t>
            </a:r>
            <a:r>
              <a:rPr lang="en-GB" sz="1800" dirty="0" smtClean="0"/>
              <a:t> </a:t>
            </a:r>
            <a:r>
              <a:rPr lang="en-GB" sz="1800" dirty="0"/>
              <a:t>(</a:t>
            </a:r>
            <a:r>
              <a:rPr lang="en-GB" sz="1800" dirty="0" err="1" smtClean="0"/>
              <a:t>luce</a:t>
            </a:r>
            <a:r>
              <a:rPr lang="en-GB" sz="1800" dirty="0" smtClean="0"/>
              <a:t>, </a:t>
            </a:r>
            <a:r>
              <a:rPr lang="en-GB" sz="1800" dirty="0" err="1" smtClean="0"/>
              <a:t>raggi</a:t>
            </a:r>
            <a:r>
              <a:rPr lang="en-GB" sz="1800" dirty="0" smtClean="0"/>
              <a:t> X, </a:t>
            </a:r>
            <a:r>
              <a:rPr lang="en-GB" sz="1800" dirty="0" err="1" smtClean="0"/>
              <a:t>neutroni</a:t>
            </a:r>
            <a:r>
              <a:rPr lang="en-GB" sz="1800" dirty="0" smtClean="0"/>
              <a:t>), </a:t>
            </a:r>
            <a:r>
              <a:rPr lang="en-GB" sz="1800" dirty="0" err="1" smtClean="0"/>
              <a:t>reometria</a:t>
            </a:r>
            <a:r>
              <a:rPr lang="en-GB" sz="1800" dirty="0" smtClean="0"/>
              <a:t>, </a:t>
            </a:r>
            <a:r>
              <a:rPr lang="en-GB" sz="1800" dirty="0" err="1" smtClean="0"/>
              <a:t>calorimetria</a:t>
            </a:r>
            <a:r>
              <a:rPr lang="en-GB" sz="1800" dirty="0" smtClean="0"/>
              <a:t>, </a:t>
            </a:r>
            <a:r>
              <a:rPr lang="en-GB" sz="1800" dirty="0" err="1" smtClean="0"/>
              <a:t>microfluidica</a:t>
            </a:r>
            <a:r>
              <a:rPr lang="en-GB" sz="1800" dirty="0" smtClean="0"/>
              <a:t>, </a:t>
            </a:r>
            <a:r>
              <a:rPr lang="en-GB" sz="1800" dirty="0" err="1" smtClean="0"/>
              <a:t>microscopia</a:t>
            </a:r>
            <a:r>
              <a:rPr lang="en-GB" sz="1800" dirty="0" smtClean="0"/>
              <a:t>, </a:t>
            </a:r>
            <a:r>
              <a:rPr lang="en-GB" sz="1800" dirty="0" err="1" smtClean="0"/>
              <a:t>ecc</a:t>
            </a:r>
            <a:r>
              <a:rPr lang="en-GB" sz="1800" dirty="0" smtClean="0"/>
              <a:t>.</a:t>
            </a:r>
            <a:endParaRPr lang="en-GB" sz="1800" dirty="0"/>
          </a:p>
          <a:p>
            <a:pPr algn="just"/>
            <a:r>
              <a:rPr lang="en-GB" sz="1800" dirty="0"/>
              <a:t>3. </a:t>
            </a:r>
            <a:r>
              <a:rPr lang="en-GB" sz="1800" dirty="0" err="1" smtClean="0"/>
              <a:t>Applicazioni</a:t>
            </a:r>
            <a:r>
              <a:rPr lang="en-GB" sz="1800" dirty="0" smtClean="0"/>
              <a:t> di </a:t>
            </a:r>
            <a:r>
              <a:rPr lang="en-GB" sz="1800" dirty="0" err="1" smtClean="0"/>
              <a:t>materiali</a:t>
            </a:r>
            <a:r>
              <a:rPr lang="en-GB" sz="1800" dirty="0" smtClean="0"/>
              <a:t> </a:t>
            </a:r>
            <a:r>
              <a:rPr lang="en-GB" sz="1800" dirty="0" err="1" smtClean="0"/>
              <a:t>soffici</a:t>
            </a:r>
            <a:r>
              <a:rPr lang="en-GB" sz="1800" dirty="0" smtClean="0"/>
              <a:t>.</a:t>
            </a:r>
            <a:endParaRPr lang="en-GB" sz="1800" dirty="0"/>
          </a:p>
          <a:p>
            <a:pPr algn="just"/>
            <a:r>
              <a:rPr lang="en-GB" sz="1800" dirty="0" err="1" smtClean="0"/>
              <a:t>Ingegneria</a:t>
            </a:r>
            <a:r>
              <a:rPr lang="en-GB" sz="1800" dirty="0" smtClean="0"/>
              <a:t> </a:t>
            </a:r>
            <a:r>
              <a:rPr lang="en-GB" sz="1800" dirty="0" err="1" smtClean="0"/>
              <a:t>tissutale</a:t>
            </a:r>
            <a:r>
              <a:rPr lang="en-GB" sz="1800" dirty="0" smtClean="0"/>
              <a:t>, </a:t>
            </a:r>
            <a:r>
              <a:rPr lang="en-GB" sz="1800" dirty="0" err="1"/>
              <a:t>b</a:t>
            </a:r>
            <a:r>
              <a:rPr lang="en-GB" sz="1800" dirty="0" err="1" smtClean="0"/>
              <a:t>iosensori</a:t>
            </a:r>
            <a:r>
              <a:rPr lang="en-GB" sz="1800" dirty="0" smtClean="0"/>
              <a:t>, </a:t>
            </a:r>
            <a:r>
              <a:rPr lang="en-GB" sz="1800" dirty="0" err="1" smtClean="0"/>
              <a:t>industria</a:t>
            </a:r>
            <a:r>
              <a:rPr lang="en-GB" sz="1800" dirty="0" smtClean="0"/>
              <a:t> </a:t>
            </a:r>
            <a:r>
              <a:rPr lang="en-GB" sz="1800" dirty="0" err="1" smtClean="0"/>
              <a:t>farmaceutica</a:t>
            </a:r>
            <a:r>
              <a:rPr lang="en-GB" sz="1800" dirty="0" smtClean="0"/>
              <a:t>, </a:t>
            </a:r>
            <a:r>
              <a:rPr lang="en-GB" sz="1800" dirty="0" err="1" smtClean="0"/>
              <a:t>industria</a:t>
            </a:r>
            <a:r>
              <a:rPr lang="en-GB" sz="1800" dirty="0" smtClean="0"/>
              <a:t> </a:t>
            </a:r>
            <a:r>
              <a:rPr lang="en-GB" sz="1800" dirty="0" err="1" smtClean="0"/>
              <a:t>alimentare</a:t>
            </a:r>
            <a:r>
              <a:rPr lang="en-GB" sz="1800" dirty="0" smtClean="0"/>
              <a:t>, </a:t>
            </a:r>
            <a:r>
              <a:rPr lang="en-GB" sz="1800" dirty="0" err="1" smtClean="0"/>
              <a:t>industria</a:t>
            </a:r>
            <a:r>
              <a:rPr lang="en-GB" sz="1800" dirty="0" smtClean="0"/>
              <a:t> </a:t>
            </a:r>
            <a:r>
              <a:rPr lang="en-GB" sz="1800" dirty="0" err="1" smtClean="0"/>
              <a:t>cosmetica</a:t>
            </a:r>
            <a:r>
              <a:rPr lang="en-GB" sz="1800" dirty="0" smtClean="0"/>
              <a:t>, </a:t>
            </a:r>
            <a:r>
              <a:rPr lang="en-GB" sz="1800" dirty="0" err="1" smtClean="0"/>
              <a:t>lubrificanti</a:t>
            </a:r>
            <a:r>
              <a:rPr lang="en-GB" sz="1800" dirty="0" smtClean="0"/>
              <a:t>, </a:t>
            </a:r>
            <a:r>
              <a:rPr lang="en-GB" sz="1800" dirty="0" err="1" smtClean="0"/>
              <a:t>vernici</a:t>
            </a:r>
            <a:r>
              <a:rPr lang="en-GB" sz="1800" dirty="0" smtClean="0"/>
              <a:t>, </a:t>
            </a:r>
            <a:r>
              <a:rPr lang="en-GB" sz="1800" dirty="0" err="1" smtClean="0"/>
              <a:t>ecc</a:t>
            </a:r>
            <a:r>
              <a:rPr lang="en-GB" sz="1800" dirty="0" smtClean="0"/>
              <a:t>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372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B323C26A-E364-9D35-672C-69AD82D9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2" y="1208066"/>
            <a:ext cx="12040998" cy="504825"/>
          </a:xfrm>
        </p:spPr>
        <p:txBody>
          <a:bodyPr/>
          <a:lstStyle/>
          <a:p>
            <a:r>
              <a:rPr lang="en-GB" dirty="0"/>
              <a:t>3.4 PhD courses in partnership with industries, apprenticeship and international PhD courses </a:t>
            </a:r>
            <a:r>
              <a:rPr lang="en-GB" sz="2000" b="0" dirty="0"/>
              <a:t>	</a:t>
            </a:r>
          </a:p>
        </p:txBody>
      </p:sp>
      <p:sp>
        <p:nvSpPr>
          <p:cNvPr id="2" name="Rettangolo 1"/>
          <p:cNvSpPr/>
          <p:nvPr/>
        </p:nvSpPr>
        <p:spPr>
          <a:xfrm>
            <a:off x="387299" y="2044927"/>
            <a:ext cx="1148802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Corso di </a:t>
            </a:r>
            <a:r>
              <a:rPr lang="en-GB" sz="2000" b="1" dirty="0" err="1" smtClean="0"/>
              <a:t>dottorato</a:t>
            </a:r>
            <a:r>
              <a:rPr lang="en-GB" sz="2000" b="1" dirty="0" smtClean="0"/>
              <a:t>: “</a:t>
            </a:r>
            <a:r>
              <a:rPr lang="it-IT" sz="2000" b="1" dirty="0"/>
              <a:t>BIOSENSORI E TECNICHE DI IMMOBILIZZAZIONE </a:t>
            </a:r>
            <a:r>
              <a:rPr lang="it-IT" sz="2000" b="1" dirty="0" smtClean="0"/>
              <a:t>GREEN</a:t>
            </a:r>
            <a:r>
              <a:rPr lang="en-GB" sz="2000" b="1" dirty="0"/>
              <a:t>”</a:t>
            </a:r>
            <a:endParaRPr lang="en-GB" sz="2000" b="1" dirty="0" smtClean="0"/>
          </a:p>
          <a:p>
            <a:r>
              <a:rPr lang="en-GB" sz="2000" dirty="0" smtClean="0"/>
              <a:t>3 CFU </a:t>
            </a:r>
          </a:p>
          <a:p>
            <a:r>
              <a:rPr lang="en-GB" sz="2000" dirty="0" err="1" smtClean="0"/>
              <a:t>Mattea</a:t>
            </a:r>
            <a:r>
              <a:rPr lang="en-GB" sz="2000" dirty="0" smtClean="0"/>
              <a:t> Carmen </a:t>
            </a:r>
            <a:r>
              <a:rPr lang="en-GB" sz="2000" dirty="0" err="1" smtClean="0"/>
              <a:t>Castrovilli</a:t>
            </a:r>
            <a:r>
              <a:rPr lang="en-GB" sz="2000" dirty="0" smtClean="0"/>
              <a:t> (ISM)</a:t>
            </a:r>
          </a:p>
          <a:p>
            <a:endParaRPr lang="en-GB" sz="1600" b="1" dirty="0" smtClean="0"/>
          </a:p>
          <a:p>
            <a:pPr algn="just"/>
            <a:r>
              <a:rPr lang="it-IT" sz="1800" b="1" dirty="0" smtClean="0"/>
              <a:t>Argomento</a:t>
            </a:r>
            <a:r>
              <a:rPr lang="it-IT" sz="1800" dirty="0" smtClean="0"/>
              <a:t>:</a:t>
            </a:r>
          </a:p>
          <a:p>
            <a:pPr algn="just"/>
            <a:r>
              <a:rPr lang="it-IT" sz="1800" dirty="0" smtClean="0"/>
              <a:t>Conoscenza </a:t>
            </a:r>
            <a:r>
              <a:rPr lang="it-IT" sz="1800" dirty="0"/>
              <a:t>e </a:t>
            </a:r>
            <a:r>
              <a:rPr lang="it-IT" sz="1800" dirty="0" smtClean="0"/>
              <a:t>comprensione dei </a:t>
            </a:r>
            <a:r>
              <a:rPr lang="it-IT" sz="1800" dirty="0"/>
              <a:t>principi di funzionamento di un biosensore, </a:t>
            </a:r>
            <a:r>
              <a:rPr lang="it-IT" sz="1800" dirty="0" smtClean="0"/>
              <a:t>metodologie </a:t>
            </a:r>
            <a:r>
              <a:rPr lang="it-IT" sz="1800" dirty="0"/>
              <a:t>per la sua realizzazione, i suoi campi di applicazione e le strategie “green” di produzione, riuso e smaltimento per una fabbricazione più ecosostenibile del </a:t>
            </a:r>
            <a:r>
              <a:rPr lang="it-IT" sz="1800" dirty="0" err="1"/>
              <a:t>device</a:t>
            </a:r>
            <a:r>
              <a:rPr lang="it-IT" sz="1800" dirty="0"/>
              <a:t>. </a:t>
            </a:r>
            <a:r>
              <a:rPr lang="it-IT" sz="1800" dirty="0" smtClean="0"/>
              <a:t>Giornata </a:t>
            </a:r>
            <a:r>
              <a:rPr lang="it-IT" sz="1800" dirty="0"/>
              <a:t>di visita presso </a:t>
            </a:r>
            <a:r>
              <a:rPr lang="it-IT" sz="1800" dirty="0" err="1"/>
              <a:t>DepEST</a:t>
            </a:r>
            <a:r>
              <a:rPr lang="it-IT" sz="1800" dirty="0"/>
              <a:t>, il laboratorio di immobilizzazione green tramite tecnica di Deposizione </a:t>
            </a:r>
            <a:r>
              <a:rPr lang="it-IT" sz="1800" dirty="0" err="1"/>
              <a:t>ElettroSpray</a:t>
            </a:r>
            <a:r>
              <a:rPr lang="it-IT" sz="1800" dirty="0"/>
              <a:t> del CNR-ISM area di Ricerca di Roma 1, Montelibretti (RM).</a:t>
            </a:r>
            <a:endParaRPr lang="en-GB" sz="1800" dirty="0"/>
          </a:p>
          <a:p>
            <a:pPr algn="just"/>
            <a:endParaRPr lang="it-IT" sz="1800" dirty="0" smtClean="0"/>
          </a:p>
          <a:p>
            <a:pPr algn="just"/>
            <a:r>
              <a:rPr lang="it-IT" sz="1800" b="1" dirty="0" smtClean="0"/>
              <a:t>Programma</a:t>
            </a:r>
            <a:r>
              <a:rPr lang="it-IT" sz="1800" dirty="0" smtClean="0"/>
              <a:t>: </a:t>
            </a:r>
            <a:endParaRPr lang="en-GB" sz="1800" dirty="0"/>
          </a:p>
          <a:p>
            <a:pPr algn="just"/>
            <a:r>
              <a:rPr lang="it-IT" sz="1800" dirty="0"/>
              <a:t>Che cos’è un biosensore: principi di base. Principali tipologie di biosensore con particolare riferimento a quelli enzimatici. Metodi di trasduzione del segnale (ottica, elettrochimica </a:t>
            </a:r>
            <a:r>
              <a:rPr lang="it-IT" sz="1800" dirty="0" err="1"/>
              <a:t>ecc</a:t>
            </a:r>
            <a:r>
              <a:rPr lang="it-IT" sz="1800" dirty="0"/>
              <a:t>). Panoramica sulle tecniche di immobilizzazione del </a:t>
            </a:r>
            <a:r>
              <a:rPr lang="it-IT" sz="1800" dirty="0" err="1"/>
              <a:t>biorecettore</a:t>
            </a:r>
            <a:r>
              <a:rPr lang="it-IT" sz="1800" dirty="0"/>
              <a:t> (</a:t>
            </a:r>
            <a:r>
              <a:rPr lang="it-IT" sz="1800" dirty="0" err="1"/>
              <a:t>entrapment</a:t>
            </a:r>
            <a:r>
              <a:rPr lang="it-IT" sz="1800" dirty="0"/>
              <a:t>, adsorbimento, cross-</a:t>
            </a:r>
            <a:r>
              <a:rPr lang="it-IT" sz="1800" dirty="0" err="1"/>
              <a:t>linking</a:t>
            </a:r>
            <a:r>
              <a:rPr lang="it-IT" sz="1800" dirty="0"/>
              <a:t>, immobilizzazione covalente, affinità). Tecnica di immobilizzazione con </a:t>
            </a:r>
            <a:r>
              <a:rPr lang="it-IT" sz="1800" dirty="0" err="1"/>
              <a:t>elettrospray</a:t>
            </a:r>
            <a:r>
              <a:rPr lang="it-IT" sz="1800" dirty="0"/>
              <a:t> </a:t>
            </a:r>
            <a:r>
              <a:rPr lang="it-IT" sz="1800" dirty="0" err="1"/>
              <a:t>deposition</a:t>
            </a:r>
            <a:r>
              <a:rPr lang="it-IT" sz="1800" dirty="0"/>
              <a:t> e sui vantaggi come tecnica green.</a:t>
            </a:r>
            <a:endParaRPr lang="en-GB" sz="1800" dirty="0"/>
          </a:p>
          <a:p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4562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B323C26A-E364-9D35-672C-69AD82D9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2" y="1267445"/>
            <a:ext cx="12040998" cy="504825"/>
          </a:xfrm>
        </p:spPr>
        <p:txBody>
          <a:bodyPr/>
          <a:lstStyle/>
          <a:p>
            <a:r>
              <a:rPr lang="en-GB" dirty="0"/>
              <a:t>3.4 PhD courses in partnership with industries, apprenticeship and international PhD courses </a:t>
            </a:r>
            <a:r>
              <a:rPr lang="en-GB" sz="2000" b="0" dirty="0"/>
              <a:t>	</a:t>
            </a:r>
          </a:p>
        </p:txBody>
      </p:sp>
      <p:sp>
        <p:nvSpPr>
          <p:cNvPr id="2" name="Rettangolo 1"/>
          <p:cNvSpPr/>
          <p:nvPr/>
        </p:nvSpPr>
        <p:spPr>
          <a:xfrm>
            <a:off x="95002" y="2236519"/>
            <a:ext cx="118990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Progetto </a:t>
            </a:r>
            <a:r>
              <a:rPr lang="it-IT" sz="2000" b="1" dirty="0" smtClean="0"/>
              <a:t>Master </a:t>
            </a:r>
            <a:r>
              <a:rPr lang="it-IT" sz="2000" b="1" dirty="0"/>
              <a:t>Erasmus </a:t>
            </a:r>
            <a:r>
              <a:rPr lang="it-IT" sz="2000" b="1" dirty="0" err="1"/>
              <a:t>Mundus</a:t>
            </a:r>
            <a:r>
              <a:rPr lang="it-IT" sz="2000" b="1" dirty="0"/>
              <a:t> </a:t>
            </a:r>
            <a:r>
              <a:rPr lang="it-IT" sz="2000" dirty="0"/>
              <a:t>con </a:t>
            </a:r>
            <a:r>
              <a:rPr lang="it-IT" sz="2000" dirty="0" err="1"/>
              <a:t>Univ</a:t>
            </a:r>
            <a:r>
              <a:rPr lang="it-IT" sz="2000" dirty="0"/>
              <a:t>. Tor Vergata e altre due università europee sull'argomento "</a:t>
            </a:r>
            <a:r>
              <a:rPr lang="it-IT" sz="2000" dirty="0" err="1" smtClean="0"/>
              <a:t>Nanomaterials</a:t>
            </a:r>
            <a:r>
              <a:rPr lang="it-IT" sz="2000" dirty="0" smtClean="0"/>
              <a:t>" applicati ad FP1 (Giorgio Contini, Amanda Generosi ISM).</a:t>
            </a:r>
          </a:p>
          <a:p>
            <a:pPr algn="just"/>
            <a:endParaRPr lang="en-GB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 err="1" smtClean="0"/>
              <a:t>Progetto</a:t>
            </a:r>
            <a:r>
              <a:rPr lang="en-GB" sz="2000" dirty="0" smtClean="0"/>
              <a:t> “</a:t>
            </a:r>
            <a:r>
              <a:rPr lang="en-GB" sz="2000" b="1" dirty="0" smtClean="0"/>
              <a:t>sandwich </a:t>
            </a:r>
            <a:r>
              <a:rPr lang="en-GB" sz="2000" b="1" dirty="0"/>
              <a:t>doctorate</a:t>
            </a:r>
            <a:r>
              <a:rPr lang="en-GB" sz="2000" dirty="0"/>
              <a:t>”, </a:t>
            </a:r>
            <a:r>
              <a:rPr lang="en-GB" sz="2000" dirty="0" smtClean="0"/>
              <a:t>(PROGRAMA DE DOUTORADO </a:t>
            </a:r>
            <a:r>
              <a:rPr lang="en-GB" sz="2000" dirty="0"/>
              <a:t>SANDUÍCHE NO EXTERIOR - PDSE - SAÍDAS </a:t>
            </a:r>
            <a:r>
              <a:rPr lang="en-GB" sz="2000" dirty="0" smtClean="0"/>
              <a:t>2023) per </a:t>
            </a:r>
            <a:r>
              <a:rPr lang="en-GB" sz="2000" dirty="0" err="1" smtClean="0"/>
              <a:t>interniship</a:t>
            </a:r>
            <a:r>
              <a:rPr lang="en-GB" sz="2000" dirty="0" smtClean="0"/>
              <a:t> e </a:t>
            </a:r>
            <a:r>
              <a:rPr lang="en-GB" sz="2000" dirty="0" err="1" smtClean="0"/>
              <a:t>formazione</a:t>
            </a:r>
            <a:r>
              <a:rPr lang="en-GB" sz="2000" dirty="0" smtClean="0"/>
              <a:t> di </a:t>
            </a:r>
            <a:r>
              <a:rPr lang="en-GB" sz="2000" dirty="0" err="1" smtClean="0"/>
              <a:t>uno</a:t>
            </a:r>
            <a:r>
              <a:rPr lang="en-GB" sz="2000" dirty="0" smtClean="0"/>
              <a:t> </a:t>
            </a:r>
            <a:r>
              <a:rPr lang="en-GB" sz="2000" dirty="0" err="1" smtClean="0"/>
              <a:t>studente</a:t>
            </a:r>
            <a:r>
              <a:rPr lang="en-GB" sz="2000" dirty="0" smtClean="0"/>
              <a:t> di </a:t>
            </a:r>
            <a:r>
              <a:rPr lang="en-GB" sz="2000" dirty="0" err="1" smtClean="0"/>
              <a:t>dottorato</a:t>
            </a:r>
            <a:r>
              <a:rPr lang="en-GB" sz="2000" dirty="0" smtClean="0"/>
              <a:t> dal </a:t>
            </a:r>
            <a:r>
              <a:rPr lang="en-GB" sz="2000" dirty="0" err="1" smtClean="0"/>
              <a:t>Brasile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dirty="0" smtClean="0"/>
              <a:t>Polytechnic School </a:t>
            </a:r>
            <a:r>
              <a:rPr lang="en-GB" sz="2000" dirty="0"/>
              <a:t>of the University of São Paulo). </a:t>
            </a:r>
            <a:r>
              <a:rPr lang="en-GB" sz="2000" dirty="0" smtClean="0"/>
              <a:t>Lo </a:t>
            </a:r>
            <a:r>
              <a:rPr lang="en-GB" sz="2000" dirty="0" err="1" smtClean="0"/>
              <a:t>studente</a:t>
            </a:r>
            <a:r>
              <a:rPr lang="en-GB" sz="2000" dirty="0" smtClean="0"/>
              <a:t> </a:t>
            </a:r>
            <a:r>
              <a:rPr lang="en-GB" sz="2000" dirty="0" err="1" smtClean="0"/>
              <a:t>lavorerà</a:t>
            </a:r>
            <a:r>
              <a:rPr lang="en-GB" sz="2000" dirty="0" smtClean="0"/>
              <a:t> </a:t>
            </a:r>
            <a:r>
              <a:rPr lang="en-GB" sz="2000" dirty="0" err="1" smtClean="0"/>
              <a:t>nel</a:t>
            </a:r>
            <a:r>
              <a:rPr lang="en-GB" sz="2000" dirty="0" smtClean="0"/>
              <a:t> lab. ISC di Neda </a:t>
            </a:r>
            <a:r>
              <a:rPr lang="en-GB" sz="2000" dirty="0" err="1" smtClean="0"/>
              <a:t>Ghofranhia</a:t>
            </a:r>
            <a:r>
              <a:rPr lang="en-GB" sz="2000" dirty="0" smtClean="0"/>
              <a:t> con </a:t>
            </a:r>
            <a:r>
              <a:rPr lang="en-GB" sz="2000" dirty="0"/>
              <a:t>un </a:t>
            </a:r>
            <a:r>
              <a:rPr lang="en-GB" sz="2000" dirty="0" err="1"/>
              <a:t>progetto</a:t>
            </a:r>
            <a:r>
              <a:rPr lang="en-GB" sz="2000" dirty="0"/>
              <a:t> dal </a:t>
            </a:r>
            <a:r>
              <a:rPr lang="en-GB" sz="2000" dirty="0" err="1"/>
              <a:t>titolo</a:t>
            </a:r>
            <a:r>
              <a:rPr lang="en-GB" sz="2000" dirty="0"/>
              <a:t> “Machine learning algorithms for Random Laser characterisation and phase retrieval” (</a:t>
            </a:r>
            <a:r>
              <a:rPr lang="en-GB" sz="2000" dirty="0" err="1"/>
              <a:t>tematica</a:t>
            </a:r>
            <a:r>
              <a:rPr lang="en-GB" sz="2000" dirty="0"/>
              <a:t> FP6)</a:t>
            </a:r>
            <a:r>
              <a:rPr lang="en-GB" sz="2000" dirty="0" smtClean="0"/>
              <a:t>.</a:t>
            </a:r>
          </a:p>
          <a:p>
            <a:pPr algn="just"/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 err="1" smtClean="0"/>
              <a:t>Scuola</a:t>
            </a:r>
            <a:r>
              <a:rPr lang="en-GB" sz="2000" b="1" dirty="0" smtClean="0"/>
              <a:t> di </a:t>
            </a:r>
            <a:r>
              <a:rPr lang="en-GB" sz="2000" b="1" dirty="0" err="1" smtClean="0"/>
              <a:t>dottorato</a:t>
            </a:r>
            <a:r>
              <a:rPr lang="en-GB" sz="2000" b="1" dirty="0" smtClean="0"/>
              <a:t> </a:t>
            </a:r>
            <a:r>
              <a:rPr lang="en-GB" sz="2000" dirty="0" smtClean="0"/>
              <a:t>a Roma </a:t>
            </a:r>
            <a:r>
              <a:rPr lang="en-GB" sz="2000" dirty="0" err="1" smtClean="0"/>
              <a:t>organizzata</a:t>
            </a:r>
            <a:r>
              <a:rPr lang="en-GB" sz="2000" dirty="0" smtClean="0"/>
              <a:t> da CNR-ISC: </a:t>
            </a:r>
            <a:r>
              <a:rPr lang="en-GB" sz="2000" dirty="0"/>
              <a:t>2-3 </a:t>
            </a:r>
            <a:r>
              <a:rPr lang="en-GB" sz="2000" dirty="0" err="1" smtClean="0"/>
              <a:t>giorni</a:t>
            </a:r>
            <a:r>
              <a:rPr lang="en-GB" sz="2000" dirty="0" smtClean="0"/>
              <a:t> di  </a:t>
            </a:r>
            <a:r>
              <a:rPr lang="en-GB" sz="2000" dirty="0" err="1" smtClean="0"/>
              <a:t>presentazioni</a:t>
            </a:r>
            <a:r>
              <a:rPr lang="en-GB" sz="2000" dirty="0" smtClean="0"/>
              <a:t> e </a:t>
            </a:r>
            <a:r>
              <a:rPr lang="en-GB" sz="2000" dirty="0" err="1" smtClean="0"/>
              <a:t>lezioni</a:t>
            </a:r>
            <a:r>
              <a:rPr lang="en-GB" sz="2000" dirty="0" smtClean="0"/>
              <a:t> per </a:t>
            </a:r>
            <a:r>
              <a:rPr lang="en-GB" sz="2000" dirty="0" err="1" smtClean="0"/>
              <a:t>studenti</a:t>
            </a:r>
            <a:r>
              <a:rPr lang="en-GB" sz="2000" dirty="0" smtClean="0"/>
              <a:t> di </a:t>
            </a:r>
            <a:r>
              <a:rPr lang="en-GB" sz="2000" dirty="0" err="1" smtClean="0"/>
              <a:t>dottorato</a:t>
            </a:r>
            <a:r>
              <a:rPr lang="en-GB" sz="2000" dirty="0" smtClean="0"/>
              <a:t> del Lazio per </a:t>
            </a:r>
            <a:r>
              <a:rPr lang="en-GB" sz="2000" dirty="0" err="1" smtClean="0"/>
              <a:t>aumentare</a:t>
            </a:r>
            <a:r>
              <a:rPr lang="en-GB" sz="2000" dirty="0" smtClean="0"/>
              <a:t> </a:t>
            </a:r>
            <a:r>
              <a:rPr lang="en-GB" sz="2000" dirty="0" err="1" smtClean="0"/>
              <a:t>il</a:t>
            </a:r>
            <a:r>
              <a:rPr lang="en-GB" sz="2000" dirty="0" smtClean="0"/>
              <a:t> </a:t>
            </a:r>
            <a:r>
              <a:rPr lang="en-GB" sz="2000" dirty="0" err="1" smtClean="0"/>
              <a:t>grado</a:t>
            </a:r>
            <a:r>
              <a:rPr lang="en-GB" sz="2000" dirty="0" smtClean="0"/>
              <a:t> di </a:t>
            </a:r>
            <a:r>
              <a:rPr lang="en-GB" sz="2000" dirty="0" err="1" smtClean="0"/>
              <a:t>collaborazione</a:t>
            </a:r>
            <a:r>
              <a:rPr lang="en-GB" sz="2000" dirty="0" smtClean="0"/>
              <a:t> e </a:t>
            </a:r>
            <a:r>
              <a:rPr lang="en-GB" sz="2000" dirty="0" err="1" smtClean="0"/>
              <a:t>correlazione</a:t>
            </a:r>
            <a:r>
              <a:rPr lang="en-GB" sz="2000" dirty="0" smtClean="0"/>
              <a:t> </a:t>
            </a:r>
            <a:r>
              <a:rPr lang="en-GB" sz="2000" dirty="0" err="1" smtClean="0"/>
              <a:t>tra</a:t>
            </a:r>
            <a:r>
              <a:rPr lang="en-GB" sz="2000" dirty="0" smtClean="0"/>
              <a:t> le </a:t>
            </a:r>
            <a:r>
              <a:rPr lang="en-GB" sz="2000" dirty="0" err="1" smtClean="0"/>
              <a:t>aziende</a:t>
            </a:r>
            <a:r>
              <a:rPr lang="en-GB" sz="2000" dirty="0" smtClean="0"/>
              <a:t> e le </a:t>
            </a:r>
            <a:r>
              <a:rPr lang="en-GB" sz="2000" dirty="0" err="1" smtClean="0"/>
              <a:t>università</a:t>
            </a:r>
            <a:r>
              <a:rPr lang="en-GB" sz="2000" dirty="0" smtClean="0"/>
              <a:t> </a:t>
            </a:r>
            <a:r>
              <a:rPr lang="en-GB" sz="2000" dirty="0" err="1" smtClean="0"/>
              <a:t>sulle</a:t>
            </a:r>
            <a:r>
              <a:rPr lang="en-GB" sz="2000" dirty="0" smtClean="0"/>
              <a:t> </a:t>
            </a:r>
            <a:r>
              <a:rPr lang="en-GB" sz="2000" dirty="0" err="1" smtClean="0"/>
              <a:t>tematiche</a:t>
            </a:r>
            <a:r>
              <a:rPr lang="en-GB" sz="2000" dirty="0" smtClean="0"/>
              <a:t> di Roma </a:t>
            </a:r>
            <a:r>
              <a:rPr lang="en-GB" sz="2000" dirty="0" err="1" smtClean="0"/>
              <a:t>Technopole</a:t>
            </a:r>
            <a:r>
              <a:rPr lang="en-GB" sz="2000" dirty="0" smtClean="0"/>
              <a:t> (Neda </a:t>
            </a:r>
            <a:r>
              <a:rPr lang="en-GB" sz="2000" dirty="0" err="1" smtClean="0"/>
              <a:t>Ghofraniha</a:t>
            </a:r>
            <a:r>
              <a:rPr lang="en-GB" sz="2000" dirty="0" smtClean="0"/>
              <a:t> - FP6).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793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CC05246F452F4AA943D0567DC5114E" ma:contentTypeVersion="6" ma:contentTypeDescription="Creare un nuovo documento." ma:contentTypeScope="" ma:versionID="95173f683faa01792feea78de3e06c3c">
  <xsd:schema xmlns:xsd="http://www.w3.org/2001/XMLSchema" xmlns:xs="http://www.w3.org/2001/XMLSchema" xmlns:p="http://schemas.microsoft.com/office/2006/metadata/properties" xmlns:ns2="9752382d-1dbe-45c4-a5be-bf971e698b99" xmlns:ns3="324efffe-21b3-44c6-a155-8fc3c3e8edcd" targetNamespace="http://schemas.microsoft.com/office/2006/metadata/properties" ma:root="true" ma:fieldsID="5aacabce45adb5adb1946f5a5d5fd9c7" ns2:_="" ns3:_="">
    <xsd:import namespace="9752382d-1dbe-45c4-a5be-bf971e698b99"/>
    <xsd:import namespace="324efffe-21b3-44c6-a155-8fc3c3e8ed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2382d-1dbe-45c4-a5be-bf971e698b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efffe-21b3-44c6-a155-8fc3c3e8ed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EB7D3C-6A71-4D04-8CB0-EB72DC952DDD}"/>
</file>

<file path=customXml/itemProps2.xml><?xml version="1.0" encoding="utf-8"?>
<ds:datastoreItem xmlns:ds="http://schemas.openxmlformats.org/officeDocument/2006/customXml" ds:itemID="{543C8216-6A63-4459-B99F-20B8D997A31B}"/>
</file>

<file path=customXml/itemProps3.xml><?xml version="1.0" encoding="utf-8"?>
<ds:datastoreItem xmlns:ds="http://schemas.openxmlformats.org/officeDocument/2006/customXml" ds:itemID="{5FC3505A-B79A-4705-BA04-7304441336FA}"/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961</Words>
  <Application>Microsoft Office PowerPoint</Application>
  <PresentationFormat>Widescreen</PresentationFormat>
  <Paragraphs>96</Paragraphs>
  <Slides>12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Calibri</vt:lpstr>
      <vt:lpstr>Arial</vt:lpstr>
      <vt:lpstr>la sapienza</vt:lpstr>
      <vt:lpstr>Presentazione standard di PowerPoint</vt:lpstr>
      <vt:lpstr>CNR</vt:lpstr>
      <vt:lpstr>Presentazione standard di PowerPoint</vt:lpstr>
      <vt:lpstr>Presentazione standard di PowerPoint</vt:lpstr>
      <vt:lpstr>SPOKE 3 - CNR</vt:lpstr>
      <vt:lpstr>Alta Formazione CNR</vt:lpstr>
      <vt:lpstr>3.1 Trans/Multi/Inter-disciplinarity in the university courses (First Level, Second Level) </vt:lpstr>
      <vt:lpstr>3.4 PhD courses in partnership with industries, apprenticeship and international PhD courses  </vt:lpstr>
      <vt:lpstr>3.4 PhD courses in partnership with industries, apprenticeship and international PhD courses  </vt:lpstr>
      <vt:lpstr>3.4 PhD courses in partnership with industries, apprenticeship and international PhD courses  </vt:lpstr>
      <vt:lpstr>3.5 Attraction of excellence students and foreign students   </vt:lpstr>
      <vt:lpstr>Grazie per l’attenzione!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PARTECIPAZIONE SAPIENZA AI BANDI PNRR – MISSION 4</dc:title>
  <dc:creator>Maria Sabrina Sarto</dc:creator>
  <cp:lastModifiedBy>Barbara</cp:lastModifiedBy>
  <cp:revision>102</cp:revision>
  <dcterms:created xsi:type="dcterms:W3CDTF">2022-01-03T16:36:28Z</dcterms:created>
  <dcterms:modified xsi:type="dcterms:W3CDTF">2023-04-19T14:57:20Z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0x010100EACC05246F452F4AA943D0567DC5114E</vt:lpwstr>
  </property>
</Properties>
</file>