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9" r:id="rId1"/>
  </p:sldMasterIdLst>
  <p:notesMasterIdLst>
    <p:notesMasterId r:id="rId9"/>
  </p:notesMasterIdLst>
  <p:sldIdLst>
    <p:sldId id="275" r:id="rId2"/>
    <p:sldId id="268" r:id="rId3"/>
    <p:sldId id="266" r:id="rId4"/>
    <p:sldId id="259" r:id="rId5"/>
    <p:sldId id="261" r:id="rId6"/>
    <p:sldId id="280" r:id="rId7"/>
    <p:sldId id="278" r:id="rId8"/>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AC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9B4E6A-2C48-4AE2-9DF6-DBB834873ED5}">
  <a:tblStyle styleId="{F19B4E6A-2C48-4AE2-9DF6-DBB834873ED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0F281B0-8DBA-4335-90CA-DE6F4B5B35C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78" d="100"/>
          <a:sy n="78" d="100"/>
        </p:scale>
        <p:origin x="850" y="43"/>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5"/>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5"/>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4"/>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4"/>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289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79768" y="4777194"/>
            <a:ext cx="5438140" cy="390861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58" name="Google Shape;15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79768" y="4777194"/>
            <a:ext cx="5438140" cy="390861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7" name="Google Shape;167;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722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txBox="1">
            <a:spLocks noGrp="1"/>
          </p:cNvSpPr>
          <p:nvPr>
            <p:ph type="body" idx="1"/>
          </p:nvPr>
        </p:nvSpPr>
        <p:spPr>
          <a:xfrm>
            <a:off x="679768" y="4777194"/>
            <a:ext cx="5438140" cy="390861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7" name="Google Shape;197;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79768" y="4777194"/>
            <a:ext cx="5438140" cy="390861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5" name="Google Shape;215;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79768" y="4777194"/>
            <a:ext cx="5438140" cy="390861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5" name="Google Shape;215;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741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7CD711-BF25-B2B8-9C9C-F128C2496E3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2319291-3E4D-7074-1069-8E3A014EF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914DA9-B97F-FE58-DDB7-85C610B7ADAD}"/>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B7AD7CE1-1D4E-7C27-769D-1AC224BC64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E3FC09-A848-33EE-6375-41503EE3CE2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169869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52184-100A-D43E-6CBF-D3AFE1915AA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5E901A2-A5F4-083F-2D14-F9006DF4FAF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B3AF714-B2ED-390E-4F07-B675CDC869D9}"/>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25822D7E-54A5-146D-BF5C-E24F9F85DF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4A73C93-60A9-9C3D-8079-14572CADE0E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14658973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FB31255-6C4E-D3B3-0138-5F0A2A92B07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F44018-65C0-22A7-C395-036BA839B26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9D21A8-08E0-F1A9-952B-7DDFDBAD3C23}"/>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1BDFD8BE-3CB7-B1D6-0268-099B948574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085463-ADA3-E875-BCBC-4821D37A83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369574349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6983C1-699D-232C-A71F-C552138C9DB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B214F46-9FBD-ABA7-7E33-7EA4E1E958E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DC0798-3DD9-B725-6FDE-BC167E772573}"/>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13D92F04-C5EF-99CD-7A68-0105FA424F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581E8F-4858-337F-0D21-B042ED8E21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4277425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C63AB2-BDD6-C85B-0C3C-45AD0B7207C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8BEB21-1D67-D6DD-F24E-0AF0C86D96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25C001E-6767-6B0C-E1BE-822ED9BCEA1D}"/>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C2F60EFC-A767-BD82-CE40-7D967FB5EC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3A7A43-2E84-91C8-9E45-286D2C1308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10865809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DF4E45-7EDB-E0CE-ACAD-7E7942BF25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53212CD-3A28-C084-FF16-5F1E855A2E5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33EF66C-B106-FBEC-87C9-3077F2624D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CCBE8A2-D175-A04B-5C73-B4B6BEDDE974}"/>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D6E7573E-AFBC-8459-0F1C-42DA628C36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71C4DAE-5183-751A-3C4A-288603AB572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40896172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5B8AF-63FC-2BF7-2F51-04431279859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527D196-C617-2A34-4826-4CD0678EB3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BCCA79D-D3F0-5469-76CC-4C2BC2F1D45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F36264C-756E-B275-78C7-1A7DBD001F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A4B762B-1853-88BD-A57D-8D9BA3FB288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3093282-26CF-EBEB-C308-CD2A7BA98F05}"/>
              </a:ext>
            </a:extLst>
          </p:cNvPr>
          <p:cNvSpPr>
            <a:spLocks noGrp="1"/>
          </p:cNvSpPr>
          <p:nvPr>
            <p:ph type="dt" sz="half" idx="10"/>
          </p:nvPr>
        </p:nvSpPr>
        <p:spPr/>
        <p:txBody>
          <a:bodyPr/>
          <a:lstStyle/>
          <a:p>
            <a:endParaRPr lang="it-IT"/>
          </a:p>
        </p:txBody>
      </p:sp>
      <p:sp>
        <p:nvSpPr>
          <p:cNvPr id="8" name="Segnaposto piè di pagina 7">
            <a:extLst>
              <a:ext uri="{FF2B5EF4-FFF2-40B4-BE49-F238E27FC236}">
                <a16:creationId xmlns:a16="http://schemas.microsoft.com/office/drawing/2014/main" id="{DA7C03F0-DFA2-D658-957C-B51A3EEF15A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6E747A8-F282-EF58-26CA-1E9ECB6F34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38478275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A38BA3-5235-91D0-A8ED-4F598C68C23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D8E404C-DF45-20DB-7F36-3F9730202C5B}"/>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id="{54244B8E-A9B5-FECC-8F2C-A2E628CD9A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7B28E3B-7D14-6C2C-3DC2-FF793869285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374540683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AD5F9BB-35E7-B1EC-6C77-A58574F0961D}"/>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2F3048A8-AB5D-C25D-E71A-2D742715BB0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FA12FA3-72F2-B67D-26F4-B2E736726C9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32497396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E818D0-1FAF-2026-9CC3-B184D1EE405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32149F-ABD2-53CA-3B65-9E90B82B1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45AD25-A286-CF2E-FF8A-35939FB06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BC04722-6641-FD2D-83A0-D6894152B27A}"/>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5C86E22D-7BEE-8FEE-FBBB-7ABB4FD9BD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1E6F4F-9679-0514-1751-71D1E27E67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34585634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5336A-10DB-4038-1265-2ED433940F2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710DDBE-6313-EE2E-846E-27FFD0333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11CEE30-8413-C62F-8A4A-6A0773778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2B22837-2861-4B23-08E8-AFB93ACF6778}"/>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E523F3C7-1981-CAAE-FCF4-EF79013940D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48951FF-F242-F6B2-3FC5-E62639DE351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31314248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0592C73-B345-B617-36D8-6E3C2681BC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50107B6-4830-8818-A3A3-9C3DEFE38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64F7CBE-F5A1-6B2F-D9D8-92F4DE0DF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a:extLst>
              <a:ext uri="{FF2B5EF4-FFF2-40B4-BE49-F238E27FC236}">
                <a16:creationId xmlns:a16="http://schemas.microsoft.com/office/drawing/2014/main" id="{9F97062D-A172-8E02-3822-F9F12F44C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43F7F69-C0B7-89B9-983E-887E439E0B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131716578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t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t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tif"/></Relationships>
</file>

<file path=ppt/slides/_rels/slide7.xml.rels><?xml version="1.0" encoding="UTF-8" standalone="yes"?>
<Relationships xmlns="http://schemas.openxmlformats.org/package/2006/relationships"><Relationship Id="rId8" Type="http://schemas.openxmlformats.org/officeDocument/2006/relationships/image" Target="../media/image2.tif"/><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he contiene interno, chiusura, blu, sedia&#10;&#10;Descrizione generata automaticamente">
            <a:extLst>
              <a:ext uri="{FF2B5EF4-FFF2-40B4-BE49-F238E27FC236}">
                <a16:creationId xmlns:a16="http://schemas.microsoft.com/office/drawing/2014/main" id="{C977EA66-7789-E475-DB71-27CD4E68635C}"/>
              </a:ext>
            </a:extLst>
          </p:cNvPr>
          <p:cNvPicPr>
            <a:picLocks noChangeAspect="1"/>
          </p:cNvPicPr>
          <p:nvPr/>
        </p:nvPicPr>
        <p:blipFill rotWithShape="1">
          <a:blip r:embed="rId3"/>
          <a:srcRect r="-2" b="-2"/>
          <a:stretch/>
        </p:blipFill>
        <p:spPr>
          <a:xfrm>
            <a:off x="5614219" y="189694"/>
            <a:ext cx="6442161" cy="6442165"/>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9" name="Immagine 8" descr="Immagine che contiene logo&#10;&#10;Descrizione generata automaticamente">
            <a:extLst>
              <a:ext uri="{FF2B5EF4-FFF2-40B4-BE49-F238E27FC236}">
                <a16:creationId xmlns:a16="http://schemas.microsoft.com/office/drawing/2014/main" id="{B3C87D7D-832B-620A-EA1B-F84E0F801788}"/>
              </a:ext>
            </a:extLst>
          </p:cNvPr>
          <p:cNvPicPr>
            <a:picLocks noChangeAspect="1"/>
          </p:cNvPicPr>
          <p:nvPr/>
        </p:nvPicPr>
        <p:blipFill rotWithShape="1">
          <a:blip r:embed="rId4"/>
          <a:srcRect l="26494" t="20725" r="48560" b="29275"/>
          <a:stretch/>
        </p:blipFill>
        <p:spPr>
          <a:xfrm>
            <a:off x="278295" y="0"/>
            <a:ext cx="5099950" cy="5749943"/>
          </a:xfrm>
          <a:prstGeom prst="rect">
            <a:avLst/>
          </a:prstGeom>
        </p:spPr>
      </p:pic>
      <p:sp>
        <p:nvSpPr>
          <p:cNvPr id="10" name="CasellaDiTesto 9">
            <a:extLst>
              <a:ext uri="{FF2B5EF4-FFF2-40B4-BE49-F238E27FC236}">
                <a16:creationId xmlns:a16="http://schemas.microsoft.com/office/drawing/2014/main" id="{C870E5B1-5220-BD3B-F20C-7F9B959F843E}"/>
              </a:ext>
            </a:extLst>
          </p:cNvPr>
          <p:cNvSpPr txBox="1"/>
          <p:nvPr/>
        </p:nvSpPr>
        <p:spPr>
          <a:xfrm>
            <a:off x="2461056" y="5955783"/>
            <a:ext cx="8173391" cy="523220"/>
          </a:xfrm>
          <a:prstGeom prst="rect">
            <a:avLst/>
          </a:prstGeom>
          <a:noFill/>
        </p:spPr>
        <p:txBody>
          <a:bodyPr wrap="none" rtlCol="0">
            <a:spAutoFit/>
          </a:bodyPr>
          <a:lstStyle/>
          <a:p>
            <a:r>
              <a:rPr lang="it-IT" sz="2800" b="1" dirty="0" err="1">
                <a:solidFill>
                  <a:schemeClr val="accent5">
                    <a:lumMod val="50000"/>
                  </a:schemeClr>
                </a:solidFill>
              </a:rPr>
              <a:t>Addressing</a:t>
            </a:r>
            <a:r>
              <a:rPr lang="it-IT" sz="2800" b="1" dirty="0">
                <a:solidFill>
                  <a:schemeClr val="accent5">
                    <a:lumMod val="50000"/>
                  </a:schemeClr>
                </a:solidFill>
              </a:rPr>
              <a:t> Global Talent </a:t>
            </a:r>
            <a:r>
              <a:rPr lang="it-IT" sz="2800" b="1" dirty="0" err="1">
                <a:solidFill>
                  <a:schemeClr val="accent5">
                    <a:lumMod val="50000"/>
                  </a:schemeClr>
                </a:solidFill>
              </a:rPr>
              <a:t>Shortage</a:t>
            </a:r>
            <a:r>
              <a:rPr lang="it-IT" sz="2800" b="1" dirty="0">
                <a:solidFill>
                  <a:schemeClr val="accent5">
                    <a:lumMod val="50000"/>
                  </a:schemeClr>
                </a:solidFill>
              </a:rPr>
              <a:t> in Biotech Industry</a:t>
            </a:r>
          </a:p>
        </p:txBody>
      </p:sp>
    </p:spTree>
    <p:extLst>
      <p:ext uri="{BB962C8B-B14F-4D97-AF65-F5344CB8AC3E}">
        <p14:creationId xmlns:p14="http://schemas.microsoft.com/office/powerpoint/2010/main" val="129421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txBox="1">
            <a:spLocks noGrp="1"/>
          </p:cNvSpPr>
          <p:nvPr>
            <p:ph type="title"/>
          </p:nvPr>
        </p:nvSpPr>
        <p:spPr>
          <a:xfrm>
            <a:off x="148213" y="3767632"/>
            <a:ext cx="1847826" cy="6363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2800"/>
              <a:buFont typeface="Calibri"/>
              <a:buNone/>
            </a:pPr>
            <a:r>
              <a:rPr lang="en-US" sz="2800" b="1" u="sng" dirty="0">
                <a:solidFill>
                  <a:schemeClr val="accent5">
                    <a:lumMod val="50000"/>
                  </a:schemeClr>
                </a:solidFill>
                <a:latin typeface="Calibri"/>
                <a:ea typeface="Calibri"/>
                <a:cs typeface="Calibri"/>
                <a:sym typeface="Calibri"/>
              </a:rPr>
              <a:t>PROBLEMS:</a:t>
            </a:r>
            <a:endParaRPr sz="2800" b="1" u="sng" dirty="0">
              <a:solidFill>
                <a:schemeClr val="accent5">
                  <a:lumMod val="50000"/>
                </a:schemeClr>
              </a:solidFill>
              <a:latin typeface="Calibri"/>
              <a:ea typeface="Calibri"/>
              <a:cs typeface="Calibri"/>
              <a:sym typeface="Calibri"/>
            </a:endParaRPr>
          </a:p>
        </p:txBody>
      </p:sp>
      <p:sp>
        <p:nvSpPr>
          <p:cNvPr id="164" name="Google Shape;164;p2"/>
          <p:cNvSpPr txBox="1"/>
          <p:nvPr/>
        </p:nvSpPr>
        <p:spPr>
          <a:xfrm>
            <a:off x="76135" y="4403973"/>
            <a:ext cx="4613852" cy="2585283"/>
          </a:xfrm>
          <a:prstGeom prst="rect">
            <a:avLst/>
          </a:prstGeom>
          <a:noFill/>
          <a:ln w="28575" cap="rnd" cmpd="sng">
            <a:no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rtl="0">
              <a:lnSpc>
                <a:spcPct val="90000"/>
              </a:lnSpc>
              <a:spcBef>
                <a:spcPts val="0"/>
              </a:spcBef>
              <a:spcAft>
                <a:spcPts val="0"/>
              </a:spcAft>
              <a:buClr>
                <a:srgbClr val="000000"/>
              </a:buClr>
              <a:buSzPts val="1800"/>
              <a:buFont typeface="+mj-lt"/>
              <a:buAutoNum type="arabicPeriod"/>
            </a:pPr>
            <a:r>
              <a:rPr lang="en-US" dirty="0">
                <a:solidFill>
                  <a:schemeClr val="dk1"/>
                </a:solidFill>
                <a:latin typeface="Calibri"/>
                <a:ea typeface="Calibri"/>
                <a:cs typeface="Calibri"/>
                <a:sym typeface="Calibri"/>
              </a:rPr>
              <a:t>A</a:t>
            </a:r>
            <a:r>
              <a:rPr lang="en-US" i="0" u="none" strike="noStrike" cap="none" dirty="0">
                <a:solidFill>
                  <a:schemeClr val="dk1"/>
                </a:solidFill>
                <a:latin typeface="Calibri"/>
                <a:ea typeface="Calibri"/>
                <a:cs typeface="Calibri"/>
                <a:sym typeface="Calibri"/>
              </a:rPr>
              <a:t> </a:t>
            </a:r>
            <a:r>
              <a:rPr lang="en-US" b="1" i="0" u="none" strike="noStrike" cap="none" dirty="0">
                <a:solidFill>
                  <a:schemeClr val="dk1"/>
                </a:solidFill>
                <a:latin typeface="Calibri"/>
                <a:ea typeface="Calibri"/>
                <a:cs typeface="Calibri"/>
                <a:sym typeface="Calibri"/>
              </a:rPr>
              <a:t>shortage</a:t>
            </a:r>
            <a:r>
              <a:rPr lang="en-US" i="0" u="none" strike="noStrike" cap="none" dirty="0">
                <a:solidFill>
                  <a:schemeClr val="dk1"/>
                </a:solidFill>
                <a:latin typeface="Calibri"/>
                <a:ea typeface="Calibri"/>
                <a:cs typeface="Calibri"/>
                <a:sym typeface="Calibri"/>
              </a:rPr>
              <a:t> </a:t>
            </a:r>
            <a:r>
              <a:rPr lang="en-US" b="1" i="0" u="none" strike="noStrike" cap="none" dirty="0">
                <a:solidFill>
                  <a:schemeClr val="dk1"/>
                </a:solidFill>
                <a:latin typeface="Calibri"/>
                <a:ea typeface="Calibri"/>
                <a:cs typeface="Calibri"/>
                <a:sym typeface="Calibri"/>
              </a:rPr>
              <a:t>of skilled workforce </a:t>
            </a:r>
            <a:r>
              <a:rPr lang="en-US" i="0" u="none" strike="noStrike" cap="none" dirty="0">
                <a:solidFill>
                  <a:schemeClr val="dk1"/>
                </a:solidFill>
                <a:latin typeface="Calibri"/>
                <a:ea typeface="Calibri"/>
                <a:cs typeface="Calibri"/>
                <a:sym typeface="Calibri"/>
              </a:rPr>
              <a:t>in biotech is anticipated in the next years</a:t>
            </a:r>
          </a:p>
          <a:p>
            <a:pPr marL="342900" marR="0" lvl="0" indent="-342900" rtl="0">
              <a:lnSpc>
                <a:spcPct val="90000"/>
              </a:lnSpc>
              <a:spcBef>
                <a:spcPts val="0"/>
              </a:spcBef>
              <a:spcAft>
                <a:spcPts val="0"/>
              </a:spcAft>
              <a:buClr>
                <a:srgbClr val="000000"/>
              </a:buClr>
              <a:buSzPts val="1800"/>
              <a:buFont typeface="+mj-lt"/>
              <a:buAutoNum type="arabicPeriod"/>
            </a:pPr>
            <a:endParaRPr lang="en-US" sz="1800" i="0" u="none" strike="noStrike" cap="none" dirty="0">
              <a:solidFill>
                <a:schemeClr val="dk1"/>
              </a:solidFill>
              <a:latin typeface="Calibri"/>
              <a:ea typeface="Calibri"/>
              <a:cs typeface="Calibri"/>
              <a:sym typeface="Calibri"/>
            </a:endParaRPr>
          </a:p>
          <a:p>
            <a:pPr marL="342900" indent="-342900">
              <a:lnSpc>
                <a:spcPct val="90000"/>
              </a:lnSpc>
              <a:buClr>
                <a:srgbClr val="000000"/>
              </a:buClr>
              <a:buSzPts val="1800"/>
              <a:buFont typeface="+mj-lt"/>
              <a:buAutoNum type="arabicPeriod"/>
            </a:pPr>
            <a:r>
              <a:rPr lang="en-US" dirty="0">
                <a:solidFill>
                  <a:schemeClr val="dk1"/>
                </a:solidFill>
                <a:ea typeface="Arial"/>
                <a:cs typeface="Calibri"/>
                <a:sym typeface="Calibri"/>
              </a:rPr>
              <a:t>The </a:t>
            </a:r>
            <a:r>
              <a:rPr lang="en-US" b="1" dirty="0">
                <a:solidFill>
                  <a:schemeClr val="dk1"/>
                </a:solidFill>
                <a:ea typeface="Arial"/>
                <a:cs typeface="Calibri"/>
                <a:sym typeface="Calibri"/>
              </a:rPr>
              <a:t>gap between Academia and Pharmaceutical industry </a:t>
            </a:r>
            <a:r>
              <a:rPr lang="en-US" dirty="0">
                <a:solidFill>
                  <a:schemeClr val="dk1"/>
                </a:solidFill>
                <a:ea typeface="Arial"/>
                <a:cs typeface="Calibri"/>
                <a:sym typeface="Calibri"/>
              </a:rPr>
              <a:t>workforce need is still significant</a:t>
            </a:r>
          </a:p>
          <a:p>
            <a:pPr marL="342900" indent="-342900">
              <a:lnSpc>
                <a:spcPct val="90000"/>
              </a:lnSpc>
              <a:buClr>
                <a:srgbClr val="000000"/>
              </a:buClr>
              <a:buSzPts val="1800"/>
              <a:buFont typeface="+mj-lt"/>
              <a:buAutoNum type="arabicPeriod"/>
            </a:pPr>
            <a:endParaRPr lang="en-US" dirty="0">
              <a:solidFill>
                <a:schemeClr val="dk1"/>
              </a:solidFill>
              <a:ea typeface="Calibri"/>
              <a:cs typeface="Calibri"/>
              <a:sym typeface="Calibri"/>
            </a:endParaRPr>
          </a:p>
          <a:p>
            <a:pPr marL="342900" indent="-342900">
              <a:lnSpc>
                <a:spcPct val="90000"/>
              </a:lnSpc>
              <a:buClr>
                <a:srgbClr val="000000"/>
              </a:buClr>
              <a:buSzPts val="1800"/>
              <a:buFont typeface="+mj-lt"/>
              <a:buAutoNum type="arabicPeriod"/>
            </a:pPr>
            <a:r>
              <a:rPr lang="en-US" dirty="0">
                <a:solidFill>
                  <a:schemeClr val="dk1"/>
                </a:solidFill>
                <a:latin typeface="Calibri"/>
                <a:ea typeface="Calibri"/>
                <a:cs typeface="Calibri"/>
                <a:sym typeface="Calibri"/>
              </a:rPr>
              <a:t>L</a:t>
            </a:r>
            <a:r>
              <a:rPr lang="en-US" sz="1800" i="0" u="none" strike="noStrike" cap="none" dirty="0">
                <a:solidFill>
                  <a:schemeClr val="dk1"/>
                </a:solidFill>
                <a:latin typeface="Calibri"/>
                <a:ea typeface="Calibri"/>
                <a:cs typeface="Calibri"/>
                <a:sym typeface="Calibri"/>
              </a:rPr>
              <a:t>ow-Medium Income </a:t>
            </a:r>
            <a:r>
              <a:rPr lang="en-US" dirty="0">
                <a:solidFill>
                  <a:schemeClr val="dk1"/>
                </a:solidFill>
                <a:latin typeface="Calibri"/>
                <a:ea typeface="Calibri"/>
                <a:cs typeface="Calibri"/>
                <a:sym typeface="Calibri"/>
              </a:rPr>
              <a:t>C</a:t>
            </a:r>
            <a:r>
              <a:rPr lang="en-US" sz="1800" i="0" u="none" strike="noStrike" cap="none" dirty="0">
                <a:solidFill>
                  <a:schemeClr val="dk1"/>
                </a:solidFill>
                <a:latin typeface="Calibri"/>
                <a:ea typeface="Calibri"/>
                <a:cs typeface="Calibri"/>
                <a:sym typeface="Calibri"/>
              </a:rPr>
              <a:t>ountries </a:t>
            </a:r>
            <a:r>
              <a:rPr lang="en-US" sz="1800" dirty="0">
                <a:solidFill>
                  <a:schemeClr val="dk1"/>
                </a:solidFill>
                <a:latin typeface="Calibri"/>
                <a:ea typeface="Calibri"/>
                <a:cs typeface="Calibri"/>
                <a:sym typeface="Calibri"/>
              </a:rPr>
              <a:t>are rapidly adding new manufacturing capacity</a:t>
            </a:r>
          </a:p>
          <a:p>
            <a:pPr marL="342900" indent="-342900">
              <a:lnSpc>
                <a:spcPct val="90000"/>
              </a:lnSpc>
              <a:buClr>
                <a:srgbClr val="000000"/>
              </a:buClr>
              <a:buSzPts val="1800"/>
              <a:buFont typeface="+mj-lt"/>
              <a:buAutoNum type="arabicPeriod"/>
            </a:pPr>
            <a:endParaRPr lang="en-US" i="0" u="none" strike="noStrike" cap="none" dirty="0">
              <a:solidFill>
                <a:schemeClr val="dk1"/>
              </a:solidFill>
              <a:latin typeface="Calibri"/>
              <a:ea typeface="Arial"/>
              <a:cs typeface="Calibri"/>
              <a:sym typeface="Calibri"/>
            </a:endParaRPr>
          </a:p>
        </p:txBody>
      </p:sp>
      <p:pic>
        <p:nvPicPr>
          <p:cNvPr id="8" name="Immagine 7">
            <a:extLst>
              <a:ext uri="{FF2B5EF4-FFF2-40B4-BE49-F238E27FC236}">
                <a16:creationId xmlns:a16="http://schemas.microsoft.com/office/drawing/2014/main" id="{31A82AAE-FF76-6463-A70D-508D832EB031}"/>
              </a:ext>
            </a:extLst>
          </p:cNvPr>
          <p:cNvPicPr>
            <a:picLocks noChangeAspect="1"/>
          </p:cNvPicPr>
          <p:nvPr/>
        </p:nvPicPr>
        <p:blipFill>
          <a:blip r:embed="rId3"/>
          <a:stretch>
            <a:fillRect/>
          </a:stretch>
        </p:blipFill>
        <p:spPr>
          <a:xfrm>
            <a:off x="8345690" y="2367898"/>
            <a:ext cx="3770175" cy="2163372"/>
          </a:xfrm>
          <a:prstGeom prst="rect">
            <a:avLst/>
          </a:prstGeom>
        </p:spPr>
      </p:pic>
      <p:pic>
        <p:nvPicPr>
          <p:cNvPr id="13" name="Immagine 12">
            <a:extLst>
              <a:ext uri="{FF2B5EF4-FFF2-40B4-BE49-F238E27FC236}">
                <a16:creationId xmlns:a16="http://schemas.microsoft.com/office/drawing/2014/main" id="{BD04DA78-1D62-E1AD-5E84-DA10187DC47D}"/>
              </a:ext>
            </a:extLst>
          </p:cNvPr>
          <p:cNvPicPr>
            <a:picLocks noChangeAspect="1"/>
          </p:cNvPicPr>
          <p:nvPr/>
        </p:nvPicPr>
        <p:blipFill rotWithShape="1">
          <a:blip r:embed="rId4"/>
          <a:srcRect l="1574" t="645" r="3032" b="10047"/>
          <a:stretch/>
        </p:blipFill>
        <p:spPr>
          <a:xfrm>
            <a:off x="4772857" y="1288024"/>
            <a:ext cx="3342968" cy="2094271"/>
          </a:xfrm>
          <a:prstGeom prst="rect">
            <a:avLst/>
          </a:prstGeom>
        </p:spPr>
      </p:pic>
      <p:sp>
        <p:nvSpPr>
          <p:cNvPr id="14" name="Google Shape;164;p2">
            <a:extLst>
              <a:ext uri="{FF2B5EF4-FFF2-40B4-BE49-F238E27FC236}">
                <a16:creationId xmlns:a16="http://schemas.microsoft.com/office/drawing/2014/main" id="{B3623A00-FEE9-E1B6-C12A-74F77821621D}"/>
              </a:ext>
            </a:extLst>
          </p:cNvPr>
          <p:cNvSpPr txBox="1"/>
          <p:nvPr/>
        </p:nvSpPr>
        <p:spPr>
          <a:xfrm>
            <a:off x="158184" y="722644"/>
            <a:ext cx="7860395" cy="2585283"/>
          </a:xfrm>
          <a:prstGeom prst="rect">
            <a:avLst/>
          </a:prstGeom>
          <a:noFill/>
          <a:ln w="28575" cap="rnd" cmpd="sng">
            <a:noFill/>
            <a:prstDash val="solid"/>
            <a:round/>
            <a:headEnd type="none" w="sm" len="sm"/>
            <a:tailEnd type="none" w="sm" len="sm"/>
          </a:ln>
        </p:spPr>
        <p:txBody>
          <a:bodyPr spcFirstLastPara="1" wrap="square" lIns="91425" tIns="45700" rIns="91425" bIns="45700" anchor="t" anchorCtr="0">
            <a:spAutoFit/>
          </a:bodyPr>
          <a:lstStyle/>
          <a:p>
            <a:pPr marR="0" lvl="0" rtl="0">
              <a:lnSpc>
                <a:spcPct val="90000"/>
              </a:lnSpc>
              <a:spcBef>
                <a:spcPts val="0"/>
              </a:spcBef>
              <a:spcAft>
                <a:spcPts val="0"/>
              </a:spcAft>
              <a:buClr>
                <a:srgbClr val="000000"/>
              </a:buClr>
              <a:buSzPts val="1800"/>
            </a:pPr>
            <a:r>
              <a:rPr lang="en-US" dirty="0">
                <a:solidFill>
                  <a:schemeClr val="dk1"/>
                </a:solidFill>
                <a:latin typeface="Calibri"/>
                <a:ea typeface="Calibri"/>
                <a:cs typeface="Calibri"/>
                <a:sym typeface="Calibri"/>
              </a:rPr>
              <a:t>The Biopharmaceutical industry is growing exponentially. </a:t>
            </a:r>
          </a:p>
          <a:p>
            <a:pPr marR="0" lvl="0" rtl="0">
              <a:lnSpc>
                <a:spcPct val="90000"/>
              </a:lnSpc>
              <a:spcBef>
                <a:spcPts val="0"/>
              </a:spcBef>
              <a:spcAft>
                <a:spcPts val="0"/>
              </a:spcAft>
              <a:buClr>
                <a:srgbClr val="000000"/>
              </a:buClr>
              <a:buSzPts val="1800"/>
            </a:pPr>
            <a:r>
              <a:rPr lang="en-US" dirty="0" err="1">
                <a:solidFill>
                  <a:schemeClr val="dk1"/>
                </a:solidFill>
                <a:latin typeface="Calibri"/>
                <a:ea typeface="Calibri"/>
                <a:cs typeface="Calibri"/>
                <a:sym typeface="Calibri"/>
              </a:rPr>
              <a:t>Cell&amp;Gene</a:t>
            </a:r>
            <a:r>
              <a:rPr lang="en-US" dirty="0">
                <a:solidFill>
                  <a:schemeClr val="dk1"/>
                </a:solidFill>
                <a:latin typeface="Calibri"/>
                <a:ea typeface="Calibri"/>
                <a:cs typeface="Calibri"/>
                <a:sym typeface="Calibri"/>
              </a:rPr>
              <a:t> Therapy and mRNA are rapidly adding pressure to the manufacturing labor market.</a:t>
            </a:r>
          </a:p>
          <a:p>
            <a:pPr marR="0" lvl="0" rtl="0">
              <a:lnSpc>
                <a:spcPct val="90000"/>
              </a:lnSpc>
              <a:spcBef>
                <a:spcPts val="0"/>
              </a:spcBef>
              <a:spcAft>
                <a:spcPts val="0"/>
              </a:spcAft>
              <a:buClr>
                <a:srgbClr val="000000"/>
              </a:buClr>
              <a:buSzPts val="1800"/>
            </a:pPr>
            <a:r>
              <a:rPr lang="en-US" dirty="0">
                <a:solidFill>
                  <a:schemeClr val="dk1"/>
                </a:solidFill>
                <a:latin typeface="Calibri"/>
                <a:ea typeface="Calibri"/>
                <a:cs typeface="Calibri"/>
                <a:sym typeface="Calibri"/>
              </a:rPr>
              <a:t>The main requested skills are: </a:t>
            </a:r>
          </a:p>
          <a:p>
            <a:pPr marL="285750" marR="0" lvl="0" indent="-285750" rtl="0">
              <a:lnSpc>
                <a:spcPct val="90000"/>
              </a:lnSpc>
              <a:spcBef>
                <a:spcPts val="0"/>
              </a:spcBef>
              <a:spcAft>
                <a:spcPts val="0"/>
              </a:spcAft>
              <a:buClr>
                <a:srgbClr val="000000"/>
              </a:buClr>
              <a:buSzPts val="1800"/>
              <a:buFont typeface="Arial" panose="020B0604020202020204" pitchFamily="34" charset="0"/>
              <a:buChar char="•"/>
            </a:pPr>
            <a:r>
              <a:rPr lang="en-US" i="0" u="none" strike="noStrike" cap="none" dirty="0">
                <a:solidFill>
                  <a:schemeClr val="dk1"/>
                </a:solidFill>
                <a:latin typeface="Calibri"/>
                <a:ea typeface="Arial"/>
                <a:cs typeface="Calibri"/>
                <a:sym typeface="Calibri"/>
              </a:rPr>
              <a:t>GMP knowledge</a:t>
            </a:r>
          </a:p>
          <a:p>
            <a:pPr marL="285750" marR="0" lvl="0" indent="-285750" rtl="0">
              <a:lnSpc>
                <a:spcPct val="90000"/>
              </a:lnSpc>
              <a:spcBef>
                <a:spcPts val="0"/>
              </a:spcBef>
              <a:spcAft>
                <a:spcPts val="0"/>
              </a:spcAft>
              <a:buClr>
                <a:srgbClr val="000000"/>
              </a:buClr>
              <a:buSzPts val="1800"/>
              <a:buFont typeface="Arial" panose="020B0604020202020204" pitchFamily="34" charset="0"/>
              <a:buChar char="•"/>
            </a:pPr>
            <a:r>
              <a:rPr lang="en-US" dirty="0">
                <a:solidFill>
                  <a:schemeClr val="dk1"/>
                </a:solidFill>
                <a:latin typeface="Calibri"/>
                <a:ea typeface="Arial"/>
                <a:cs typeface="Calibri"/>
                <a:sym typeface="Calibri"/>
              </a:rPr>
              <a:t>Process Development</a:t>
            </a:r>
          </a:p>
          <a:p>
            <a:pPr marL="285750" marR="0" lvl="0" indent="-285750" rtl="0">
              <a:lnSpc>
                <a:spcPct val="90000"/>
              </a:lnSpc>
              <a:spcBef>
                <a:spcPts val="0"/>
              </a:spcBef>
              <a:spcAft>
                <a:spcPts val="0"/>
              </a:spcAft>
              <a:buClr>
                <a:srgbClr val="000000"/>
              </a:buClr>
              <a:buSzPts val="1800"/>
              <a:buFont typeface="Arial" panose="020B0604020202020204" pitchFamily="34" charset="0"/>
              <a:buChar char="•"/>
            </a:pPr>
            <a:r>
              <a:rPr lang="en-US" i="0" u="none" strike="noStrike" cap="none" dirty="0">
                <a:solidFill>
                  <a:schemeClr val="dk1"/>
                </a:solidFill>
                <a:latin typeface="Calibri"/>
                <a:ea typeface="Arial"/>
                <a:cs typeface="Calibri"/>
                <a:sym typeface="Calibri"/>
              </a:rPr>
              <a:t>Statistics</a:t>
            </a:r>
          </a:p>
          <a:p>
            <a:pPr marL="285750" marR="0" lvl="0" indent="-285750" rtl="0">
              <a:lnSpc>
                <a:spcPct val="90000"/>
              </a:lnSpc>
              <a:spcBef>
                <a:spcPts val="0"/>
              </a:spcBef>
              <a:spcAft>
                <a:spcPts val="0"/>
              </a:spcAft>
              <a:buClr>
                <a:srgbClr val="000000"/>
              </a:buClr>
              <a:buSzPts val="1800"/>
              <a:buFont typeface="Arial" panose="020B0604020202020204" pitchFamily="34" charset="0"/>
              <a:buChar char="•"/>
            </a:pPr>
            <a:r>
              <a:rPr lang="en-US" i="0" u="none" strike="noStrike" cap="none" dirty="0">
                <a:solidFill>
                  <a:schemeClr val="dk1"/>
                </a:solidFill>
                <a:latin typeface="Calibri"/>
                <a:ea typeface="Arial"/>
                <a:cs typeface="Calibri"/>
                <a:sym typeface="Calibri"/>
              </a:rPr>
              <a:t>Experience with Bioreactors, Chromatography,…</a:t>
            </a:r>
          </a:p>
          <a:p>
            <a:pPr marL="285750" marR="0" lvl="0" indent="-285750" rtl="0">
              <a:lnSpc>
                <a:spcPct val="90000"/>
              </a:lnSpc>
              <a:spcBef>
                <a:spcPts val="0"/>
              </a:spcBef>
              <a:spcAft>
                <a:spcPts val="0"/>
              </a:spcAft>
              <a:buClr>
                <a:srgbClr val="000000"/>
              </a:buClr>
              <a:buSzPts val="1800"/>
              <a:buFont typeface="Arial" panose="020B0604020202020204" pitchFamily="34" charset="0"/>
              <a:buChar char="•"/>
            </a:pPr>
            <a:r>
              <a:rPr lang="en-US" i="0" u="none" strike="noStrike" cap="none" dirty="0">
                <a:solidFill>
                  <a:schemeClr val="dk1"/>
                </a:solidFill>
                <a:latin typeface="Calibri"/>
                <a:ea typeface="Arial"/>
                <a:cs typeface="Calibri"/>
                <a:sym typeface="Calibri"/>
              </a:rPr>
              <a:t>Quality Control</a:t>
            </a:r>
          </a:p>
          <a:p>
            <a:pPr marL="285750" marR="0" lvl="0" indent="-285750" rtl="0">
              <a:lnSpc>
                <a:spcPct val="90000"/>
              </a:lnSpc>
              <a:spcBef>
                <a:spcPts val="0"/>
              </a:spcBef>
              <a:spcAft>
                <a:spcPts val="0"/>
              </a:spcAft>
              <a:buClr>
                <a:srgbClr val="000000"/>
              </a:buClr>
              <a:buSzPts val="1800"/>
              <a:buFont typeface="Arial" panose="020B0604020202020204" pitchFamily="34" charset="0"/>
              <a:buChar char="•"/>
            </a:pPr>
            <a:r>
              <a:rPr lang="en-US" dirty="0">
                <a:solidFill>
                  <a:schemeClr val="dk1"/>
                </a:solidFill>
                <a:latin typeface="Calibri"/>
                <a:ea typeface="Arial"/>
                <a:cs typeface="Calibri"/>
                <a:sym typeface="Calibri"/>
              </a:rPr>
              <a:t>Quality Assurance</a:t>
            </a:r>
            <a:endParaRPr sz="1800" i="0" u="none" strike="noStrike" cap="none" dirty="0">
              <a:solidFill>
                <a:schemeClr val="dk1"/>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58A913DB-E2E0-6CD0-8A37-E7B8ED1B63E8}"/>
              </a:ext>
            </a:extLst>
          </p:cNvPr>
          <p:cNvPicPr>
            <a:picLocks noChangeAspect="1"/>
          </p:cNvPicPr>
          <p:nvPr/>
        </p:nvPicPr>
        <p:blipFill rotWithShape="1">
          <a:blip r:embed="rId5"/>
          <a:srcRect l="46049" t="14050" r="7742" b="7347"/>
          <a:stretch/>
        </p:blipFill>
        <p:spPr>
          <a:xfrm>
            <a:off x="4896465" y="3458356"/>
            <a:ext cx="2989494" cy="2860405"/>
          </a:xfrm>
          <a:prstGeom prst="rect">
            <a:avLst/>
          </a:prstGeom>
        </p:spPr>
      </p:pic>
      <p:pic>
        <p:nvPicPr>
          <p:cNvPr id="5" name="Immagine 4">
            <a:extLst>
              <a:ext uri="{FF2B5EF4-FFF2-40B4-BE49-F238E27FC236}">
                <a16:creationId xmlns:a16="http://schemas.microsoft.com/office/drawing/2014/main" id="{68EC5173-D255-51DD-85C8-CF5BB48E6AD1}"/>
              </a:ext>
            </a:extLst>
          </p:cNvPr>
          <p:cNvPicPr>
            <a:picLocks noChangeAspect="1"/>
          </p:cNvPicPr>
          <p:nvPr/>
        </p:nvPicPr>
        <p:blipFill>
          <a:blip r:embed="rId6"/>
          <a:stretch>
            <a:fillRect/>
          </a:stretch>
        </p:blipFill>
        <p:spPr>
          <a:xfrm>
            <a:off x="8421825" y="88489"/>
            <a:ext cx="3770175" cy="2246671"/>
          </a:xfrm>
          <a:prstGeom prst="rect">
            <a:avLst/>
          </a:prstGeom>
        </p:spPr>
      </p:pic>
      <p:pic>
        <p:nvPicPr>
          <p:cNvPr id="6" name="Immagine 5" descr="Immagine che contiene logo&#10;&#10;Descrizione generata automaticamente">
            <a:extLst>
              <a:ext uri="{FF2B5EF4-FFF2-40B4-BE49-F238E27FC236}">
                <a16:creationId xmlns:a16="http://schemas.microsoft.com/office/drawing/2014/main" id="{DE2CB3C5-1311-DBFA-E830-814A8C6E2CE0}"/>
              </a:ext>
            </a:extLst>
          </p:cNvPr>
          <p:cNvPicPr>
            <a:picLocks noChangeAspect="1"/>
          </p:cNvPicPr>
          <p:nvPr/>
        </p:nvPicPr>
        <p:blipFill rotWithShape="1">
          <a:blip r:embed="rId7"/>
          <a:srcRect l="26494" t="20725" r="48560" b="29275"/>
          <a:stretch/>
        </p:blipFill>
        <p:spPr>
          <a:xfrm>
            <a:off x="10404580" y="4909830"/>
            <a:ext cx="1623244" cy="1830127"/>
          </a:xfrm>
          <a:prstGeom prst="rect">
            <a:avLst/>
          </a:prstGeom>
        </p:spPr>
      </p:pic>
      <p:sp>
        <p:nvSpPr>
          <p:cNvPr id="2" name="Google Shape;190;p5">
            <a:extLst>
              <a:ext uri="{FF2B5EF4-FFF2-40B4-BE49-F238E27FC236}">
                <a16:creationId xmlns:a16="http://schemas.microsoft.com/office/drawing/2014/main" id="{A945145D-475F-2EAE-9418-31C8D481B9B9}"/>
              </a:ext>
            </a:extLst>
          </p:cNvPr>
          <p:cNvSpPr txBox="1">
            <a:spLocks/>
          </p:cNvSpPr>
          <p:nvPr/>
        </p:nvSpPr>
        <p:spPr>
          <a:xfrm>
            <a:off x="343565" y="71557"/>
            <a:ext cx="4969320" cy="636341"/>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2800"/>
              <a:buFont typeface="Calibri"/>
              <a:buNone/>
            </a:pPr>
            <a:r>
              <a:rPr lang="en-US" sz="2800" b="1" u="sng">
                <a:solidFill>
                  <a:schemeClr val="accent5">
                    <a:lumMod val="50000"/>
                  </a:schemeClr>
                </a:solidFill>
                <a:latin typeface="Calibri"/>
                <a:ea typeface="Calibri"/>
                <a:cs typeface="Calibri"/>
                <a:sym typeface="Calibri"/>
              </a:rPr>
              <a:t>BACKGROUND:</a:t>
            </a:r>
            <a:endParaRPr lang="en-US" sz="2800" b="1" u="sng" dirty="0">
              <a:solidFill>
                <a:schemeClr val="accent5">
                  <a:lumMod val="50000"/>
                </a:schemeClr>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9" name="Picture 6" descr="Sistema di gestione qualità e training - Comecer">
            <a:extLst>
              <a:ext uri="{FF2B5EF4-FFF2-40B4-BE49-F238E27FC236}">
                <a16:creationId xmlns:a16="http://schemas.microsoft.com/office/drawing/2014/main" id="{7A2F77CA-E837-920F-9881-C10DB3818991}"/>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4432073" y="4648379"/>
            <a:ext cx="2245576" cy="1654505"/>
          </a:xfrm>
          <a:prstGeom prst="rect">
            <a:avLst/>
          </a:prstGeom>
          <a:noFill/>
          <a:ln w="28575" cap="flat" cmpd="sng">
            <a:solidFill>
              <a:srgbClr val="0070C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pic>
      <p:pic>
        <p:nvPicPr>
          <p:cNvPr id="6" name="Google Shape;171;p5">
            <a:extLst>
              <a:ext uri="{FF2B5EF4-FFF2-40B4-BE49-F238E27FC236}">
                <a16:creationId xmlns:a16="http://schemas.microsoft.com/office/drawing/2014/main" id="{5DDE4327-854E-8B20-EB4F-FF263D54C6D9}"/>
              </a:ext>
            </a:extLst>
          </p:cNvPr>
          <p:cNvPicPr preferRelativeResize="0"/>
          <p:nvPr/>
        </p:nvPicPr>
        <p:blipFill rotWithShape="1">
          <a:blip r:embed="rId4">
            <a:alphaModFix/>
          </a:blip>
          <a:srcRect/>
          <a:stretch/>
        </p:blipFill>
        <p:spPr>
          <a:xfrm>
            <a:off x="2243509" y="5169983"/>
            <a:ext cx="2269499" cy="1654504"/>
          </a:xfrm>
          <a:prstGeom prst="rect">
            <a:avLst/>
          </a:prstGeom>
          <a:noFill/>
          <a:ln w="28575" cap="flat" cmpd="sng">
            <a:solidFill>
              <a:srgbClr val="0070C0"/>
            </a:solidFill>
            <a:prstDash val="solid"/>
            <a:round/>
            <a:headEnd type="none" w="sm" len="sm"/>
            <a:tailEnd type="none" w="sm" len="sm"/>
          </a:ln>
        </p:spPr>
      </p:pic>
      <p:sp>
        <p:nvSpPr>
          <p:cNvPr id="190" name="Google Shape;190;p5"/>
          <p:cNvSpPr txBox="1">
            <a:spLocks noGrp="1"/>
          </p:cNvSpPr>
          <p:nvPr>
            <p:ph type="title"/>
          </p:nvPr>
        </p:nvSpPr>
        <p:spPr>
          <a:xfrm>
            <a:off x="343565" y="71557"/>
            <a:ext cx="4969320" cy="6363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u="sng" dirty="0">
                <a:solidFill>
                  <a:schemeClr val="accent5">
                    <a:lumMod val="50000"/>
                  </a:schemeClr>
                </a:solidFill>
                <a:latin typeface="Calibri"/>
                <a:ea typeface="Calibri"/>
                <a:cs typeface="Calibri"/>
                <a:sym typeface="Calibri"/>
              </a:rPr>
              <a:t>SOLUTION:</a:t>
            </a:r>
            <a:endParaRPr sz="2800" b="1" u="sng" dirty="0">
              <a:solidFill>
                <a:schemeClr val="accent5">
                  <a:lumMod val="50000"/>
                </a:schemeClr>
              </a:solidFill>
              <a:latin typeface="Calibri"/>
              <a:ea typeface="Calibri"/>
              <a:cs typeface="Calibri"/>
              <a:sym typeface="Calibri"/>
            </a:endParaRPr>
          </a:p>
        </p:txBody>
      </p:sp>
      <p:pic>
        <p:nvPicPr>
          <p:cNvPr id="172" name="Google Shape;172;p5"/>
          <p:cNvPicPr preferRelativeResize="0"/>
          <p:nvPr/>
        </p:nvPicPr>
        <p:blipFill rotWithShape="1">
          <a:blip r:embed="rId5">
            <a:alphaModFix/>
          </a:blip>
          <a:srcRect/>
          <a:stretch/>
        </p:blipFill>
        <p:spPr>
          <a:xfrm>
            <a:off x="10101112" y="71557"/>
            <a:ext cx="2017992" cy="1654504"/>
          </a:xfrm>
          <a:prstGeom prst="rect">
            <a:avLst/>
          </a:prstGeom>
          <a:noFill/>
          <a:ln w="28575" cap="flat" cmpd="sng">
            <a:solidFill>
              <a:srgbClr val="0070C0"/>
            </a:solidFill>
            <a:prstDash val="solid"/>
            <a:round/>
            <a:headEnd type="none" w="sm" len="sm"/>
            <a:tailEnd type="none" w="sm" len="sm"/>
          </a:ln>
        </p:spPr>
      </p:pic>
      <p:sp>
        <p:nvSpPr>
          <p:cNvPr id="2" name="Google Shape;164;p2">
            <a:extLst>
              <a:ext uri="{FF2B5EF4-FFF2-40B4-BE49-F238E27FC236}">
                <a16:creationId xmlns:a16="http://schemas.microsoft.com/office/drawing/2014/main" id="{ADDAF2B1-515D-4ECB-9CD9-3BAA807D5132}"/>
              </a:ext>
            </a:extLst>
          </p:cNvPr>
          <p:cNvSpPr txBox="1"/>
          <p:nvPr/>
        </p:nvSpPr>
        <p:spPr>
          <a:xfrm>
            <a:off x="311180" y="658545"/>
            <a:ext cx="7860395" cy="1477287"/>
          </a:xfrm>
          <a:prstGeom prst="rect">
            <a:avLst/>
          </a:prstGeom>
          <a:noFill/>
          <a:ln w="28575" cap="rnd" cmpd="sng">
            <a:noFill/>
            <a:prstDash val="solid"/>
            <a:round/>
            <a:headEnd type="none" w="sm" len="sm"/>
            <a:tailEnd type="none" w="sm" len="sm"/>
          </a:ln>
        </p:spPr>
        <p:txBody>
          <a:bodyPr spcFirstLastPara="1" wrap="square" lIns="91425" tIns="45700" rIns="91425" bIns="45700" anchor="t" anchorCtr="0">
            <a:spAutoFit/>
          </a:bodyPr>
          <a:lstStyle/>
          <a:p>
            <a:pPr marR="0" lvl="0" rtl="0">
              <a:lnSpc>
                <a:spcPct val="90000"/>
              </a:lnSpc>
              <a:spcBef>
                <a:spcPts val="0"/>
              </a:spcBef>
              <a:spcAft>
                <a:spcPts val="0"/>
              </a:spcAft>
              <a:buClr>
                <a:srgbClr val="000000"/>
              </a:buClr>
              <a:buSzPts val="1800"/>
            </a:pPr>
            <a:r>
              <a:rPr lang="en-US" sz="2000" dirty="0">
                <a:solidFill>
                  <a:schemeClr val="dk1"/>
                </a:solidFill>
                <a:latin typeface="Calibri"/>
                <a:ea typeface="Calibri"/>
                <a:cs typeface="Calibri"/>
                <a:sym typeface="Calibri"/>
              </a:rPr>
              <a:t>Biotech Academy in Rome offers a complete set of training courses that aim at:</a:t>
            </a:r>
          </a:p>
          <a:p>
            <a:pPr marR="0" lvl="0" rtl="0">
              <a:lnSpc>
                <a:spcPct val="90000"/>
              </a:lnSpc>
              <a:spcBef>
                <a:spcPts val="0"/>
              </a:spcBef>
              <a:spcAft>
                <a:spcPts val="0"/>
              </a:spcAft>
              <a:buClr>
                <a:srgbClr val="000000"/>
              </a:buClr>
              <a:buSzPts val="1800"/>
            </a:pPr>
            <a:endParaRPr lang="en-US" sz="2000" dirty="0">
              <a:solidFill>
                <a:schemeClr val="dk1"/>
              </a:solidFill>
              <a:latin typeface="Calibri"/>
              <a:ea typeface="Calibri"/>
              <a:cs typeface="Calibri"/>
              <a:sym typeface="Calibri"/>
            </a:endParaRPr>
          </a:p>
          <a:p>
            <a:pPr marL="742950" lvl="1" indent="-285750">
              <a:lnSpc>
                <a:spcPct val="90000"/>
              </a:lnSpc>
              <a:buClr>
                <a:srgbClr val="000000"/>
              </a:buClr>
              <a:buSzPts val="1800"/>
              <a:buFont typeface="Wingdings" panose="05000000000000000000" pitchFamily="2" charset="2"/>
              <a:buChar char="Ø"/>
            </a:pPr>
            <a:r>
              <a:rPr lang="en-US" sz="2000" dirty="0">
                <a:solidFill>
                  <a:schemeClr val="dk1"/>
                </a:solidFill>
                <a:latin typeface="Calibri"/>
                <a:ea typeface="Calibri"/>
                <a:cs typeface="Calibri"/>
                <a:sym typeface="Calibri"/>
              </a:rPr>
              <a:t>Increasing the quality and quantity of skilled workforce;</a:t>
            </a:r>
          </a:p>
          <a:p>
            <a:pPr marL="742950" lvl="1" indent="-285750">
              <a:lnSpc>
                <a:spcPct val="90000"/>
              </a:lnSpc>
              <a:buClr>
                <a:srgbClr val="000000"/>
              </a:buClr>
              <a:buSzPts val="1800"/>
              <a:buFont typeface="Wingdings" panose="05000000000000000000" pitchFamily="2" charset="2"/>
              <a:buChar char="Ø"/>
            </a:pPr>
            <a:r>
              <a:rPr lang="en-US" sz="2000" dirty="0">
                <a:solidFill>
                  <a:schemeClr val="dk1"/>
                </a:solidFill>
                <a:latin typeface="Calibri"/>
                <a:ea typeface="Calibri"/>
                <a:cs typeface="Calibri"/>
                <a:sym typeface="Calibri"/>
              </a:rPr>
              <a:t>Filling the gap between Academia and Industry.</a:t>
            </a:r>
          </a:p>
        </p:txBody>
      </p:sp>
      <p:pic>
        <p:nvPicPr>
          <p:cNvPr id="1026" name="Picture 2" descr="Process development and optimization">
            <a:extLst>
              <a:ext uri="{FF2B5EF4-FFF2-40B4-BE49-F238E27FC236}">
                <a16:creationId xmlns:a16="http://schemas.microsoft.com/office/drawing/2014/main" id="{CF1ADB3A-E83D-473E-A0E4-A31CE0FC9731}"/>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8630922" y="491777"/>
            <a:ext cx="1907301" cy="1881983"/>
          </a:xfrm>
          <a:prstGeom prst="rect">
            <a:avLst/>
          </a:prstGeom>
          <a:noFill/>
          <a:ln w="28575" cap="flat" cmpd="sng">
            <a:solidFill>
              <a:srgbClr val="0070C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73" name="Google Shape;173;p5"/>
          <p:cNvPicPr preferRelativeResize="0"/>
          <p:nvPr/>
        </p:nvPicPr>
        <p:blipFill rotWithShape="1">
          <a:blip r:embed="rId7">
            <a:alphaModFix/>
          </a:blip>
          <a:srcRect/>
          <a:stretch/>
        </p:blipFill>
        <p:spPr>
          <a:xfrm>
            <a:off x="7069705" y="1206732"/>
            <a:ext cx="2274899" cy="1654504"/>
          </a:xfrm>
          <a:prstGeom prst="rect">
            <a:avLst/>
          </a:prstGeom>
          <a:noFill/>
          <a:ln w="28575" cap="flat" cmpd="sng">
            <a:solidFill>
              <a:srgbClr val="0070C0"/>
            </a:solidFill>
            <a:prstDash val="solid"/>
            <a:round/>
            <a:headEnd type="none" w="sm" len="sm"/>
            <a:tailEnd type="none" w="sm" len="sm"/>
          </a:ln>
        </p:spPr>
      </p:pic>
      <p:pic>
        <p:nvPicPr>
          <p:cNvPr id="3" name="Picture 4" descr="Reducing Risk in Your Environmental Monitoring Program | Pharmaceutical  Outsourcing - The Journal of Pharmaceutical &amp; Biopharmaceutical Contract  Services">
            <a:extLst>
              <a:ext uri="{FF2B5EF4-FFF2-40B4-BE49-F238E27FC236}">
                <a16:creationId xmlns:a16="http://schemas.microsoft.com/office/drawing/2014/main" id="{A8E69FAA-6821-26CD-EE69-3B2DE59C977E}"/>
              </a:ext>
            </a:extLst>
          </p:cNvPr>
          <p:cNvPicPr>
            <a:picLocks noChangeAspect="1" noChangeArrowheads="1"/>
          </p:cNvPicPr>
          <p:nvPr/>
        </p:nvPicPr>
        <p:blipFill>
          <a:blip r:embed="rId8">
            <a:alphaModFix/>
            <a:extLst>
              <a:ext uri="{28A0092B-C50C-407E-A947-70E740481C1C}">
                <a14:useLocalDpi xmlns:a14="http://schemas.microsoft.com/office/drawing/2010/main" val="0"/>
              </a:ext>
            </a:extLst>
          </a:blip>
          <a:srcRect/>
          <a:stretch>
            <a:fillRect/>
          </a:stretch>
        </p:blipFill>
        <p:spPr bwMode="auto">
          <a:xfrm>
            <a:off x="428494" y="4648379"/>
            <a:ext cx="2269499" cy="1690242"/>
          </a:xfrm>
          <a:prstGeom prst="rect">
            <a:avLst/>
          </a:prstGeom>
          <a:noFill/>
          <a:ln w="28575" cap="flat" cmpd="sng">
            <a:solidFill>
              <a:srgbClr val="0070C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3677A464-AA14-A1F1-B312-A4B6D1DB641F}"/>
              </a:ext>
            </a:extLst>
          </p:cNvPr>
          <p:cNvPicPr>
            <a:picLocks noChangeAspect="1"/>
          </p:cNvPicPr>
          <p:nvPr/>
        </p:nvPicPr>
        <p:blipFill rotWithShape="1">
          <a:blip r:embed="rId9"/>
          <a:srcRect l="4907" t="30852" r="50000" b="30609"/>
          <a:stretch/>
        </p:blipFill>
        <p:spPr>
          <a:xfrm>
            <a:off x="6769587" y="4232787"/>
            <a:ext cx="5379013" cy="2585885"/>
          </a:xfrm>
          <a:prstGeom prst="rect">
            <a:avLst/>
          </a:prstGeom>
        </p:spPr>
      </p:pic>
      <p:sp>
        <p:nvSpPr>
          <p:cNvPr id="174" name="Google Shape;174;p5"/>
          <p:cNvSpPr txBox="1"/>
          <p:nvPr/>
        </p:nvSpPr>
        <p:spPr>
          <a:xfrm>
            <a:off x="368966" y="2373760"/>
            <a:ext cx="6970153" cy="2087281"/>
          </a:xfrm>
          <a:prstGeom prst="rect">
            <a:avLst/>
          </a:prstGeom>
          <a:solidFill>
            <a:schemeClr val="lt1"/>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Noto Sans Symbols"/>
              <a:buNone/>
            </a:pPr>
            <a:r>
              <a:rPr lang="en-US" sz="2000" b="1" i="0" u="none" strike="noStrike" cap="none" dirty="0">
                <a:solidFill>
                  <a:srgbClr val="3F3F3F"/>
                </a:solidFill>
                <a:latin typeface="Calibri"/>
                <a:ea typeface="Calibri"/>
                <a:cs typeface="Calibri"/>
                <a:sym typeface="Calibri"/>
              </a:rPr>
              <a:t>Advantages</a:t>
            </a:r>
            <a:r>
              <a:rPr lang="en-US" sz="2000" b="0" i="0" u="none" strike="noStrike" cap="none" dirty="0">
                <a:solidFill>
                  <a:srgbClr val="3F3F3F"/>
                </a:solidFill>
                <a:latin typeface="Calibri"/>
                <a:ea typeface="Calibri"/>
                <a:cs typeface="Calibri"/>
                <a:sym typeface="Calibri"/>
              </a:rPr>
              <a:t>:</a:t>
            </a:r>
            <a:endParaRPr sz="2000" dirty="0"/>
          </a:p>
          <a:p>
            <a:pPr marL="285750" marR="0" lvl="0" indent="-285750" algn="l" rtl="0">
              <a:lnSpc>
                <a:spcPct val="90000"/>
              </a:lnSpc>
              <a:spcBef>
                <a:spcPts val="0"/>
              </a:spcBef>
              <a:spcAft>
                <a:spcPts val="0"/>
              </a:spcAft>
              <a:buClr>
                <a:schemeClr val="dk1"/>
              </a:buClr>
              <a:buSzPts val="2000"/>
              <a:buFont typeface="Arial"/>
              <a:buChar char="•"/>
            </a:pPr>
            <a:r>
              <a:rPr lang="en-US" sz="2000" b="0" i="0" u="none" strike="noStrike" cap="none" dirty="0">
                <a:solidFill>
                  <a:srgbClr val="3F3F3F"/>
                </a:solidFill>
                <a:latin typeface="Calibri"/>
                <a:ea typeface="Calibri"/>
                <a:cs typeface="Calibri"/>
                <a:sym typeface="Calibri"/>
              </a:rPr>
              <a:t>Training held by international industry professionals;</a:t>
            </a:r>
            <a:endParaRPr sz="2000" dirty="0"/>
          </a:p>
          <a:p>
            <a:pPr marL="285750" marR="0" lvl="0" indent="-285750" algn="l" rtl="0">
              <a:lnSpc>
                <a:spcPct val="90000"/>
              </a:lnSpc>
              <a:spcBef>
                <a:spcPts val="0"/>
              </a:spcBef>
              <a:spcAft>
                <a:spcPts val="0"/>
              </a:spcAft>
              <a:buClr>
                <a:schemeClr val="dk1"/>
              </a:buClr>
              <a:buSzPts val="2000"/>
              <a:buFont typeface="Arial"/>
              <a:buChar char="•"/>
            </a:pPr>
            <a:r>
              <a:rPr lang="en-US" sz="2000" b="1" i="0" u="none" strike="noStrike" cap="none" dirty="0">
                <a:solidFill>
                  <a:srgbClr val="3F3F3F"/>
                </a:solidFill>
                <a:latin typeface="Calibri"/>
                <a:ea typeface="Calibri"/>
                <a:cs typeface="Calibri"/>
                <a:sym typeface="Calibri"/>
              </a:rPr>
              <a:t>Training sessions in a real GMP dedicated facility</a:t>
            </a:r>
            <a:r>
              <a:rPr lang="en-US" sz="2000" b="0" i="0" u="none" strike="noStrike" cap="none" dirty="0">
                <a:solidFill>
                  <a:srgbClr val="3F3F3F"/>
                </a:solidFill>
                <a:latin typeface="Calibri"/>
                <a:ea typeface="Calibri"/>
                <a:cs typeface="Calibri"/>
                <a:sym typeface="Calibri"/>
              </a:rPr>
              <a:t>;</a:t>
            </a:r>
          </a:p>
          <a:p>
            <a:pPr marL="285750" marR="0" lvl="0" indent="-285750" algn="l" rtl="0">
              <a:lnSpc>
                <a:spcPct val="90000"/>
              </a:lnSpc>
              <a:spcBef>
                <a:spcPts val="0"/>
              </a:spcBef>
              <a:spcAft>
                <a:spcPts val="0"/>
              </a:spcAft>
              <a:buClr>
                <a:schemeClr val="dk1"/>
              </a:buClr>
              <a:buSzPts val="2000"/>
              <a:buFont typeface="Arial"/>
              <a:buChar char="•"/>
            </a:pPr>
            <a:r>
              <a:rPr lang="en-US" sz="2000" dirty="0">
                <a:solidFill>
                  <a:srgbClr val="3F3F3F"/>
                </a:solidFill>
                <a:latin typeface="Calibri"/>
                <a:cs typeface="Calibri"/>
                <a:sym typeface="Calibri"/>
              </a:rPr>
              <a:t>Hands-on courses;</a:t>
            </a:r>
          </a:p>
          <a:p>
            <a:pPr marL="285750" marR="0" lvl="0" indent="-285750" algn="l" rtl="0">
              <a:lnSpc>
                <a:spcPct val="90000"/>
              </a:lnSpc>
              <a:spcBef>
                <a:spcPts val="0"/>
              </a:spcBef>
              <a:spcAft>
                <a:spcPts val="0"/>
              </a:spcAft>
              <a:buClr>
                <a:schemeClr val="dk1"/>
              </a:buClr>
              <a:buSzPts val="2000"/>
              <a:buFont typeface="Arial"/>
              <a:buChar char="•"/>
            </a:pPr>
            <a:r>
              <a:rPr lang="en-US" sz="2000" dirty="0">
                <a:solidFill>
                  <a:srgbClr val="3F3F3F"/>
                </a:solidFill>
                <a:latin typeface="Calibri"/>
                <a:cs typeface="Calibri"/>
                <a:sym typeface="Calibri"/>
              </a:rPr>
              <a:t>Online courses;</a:t>
            </a:r>
          </a:p>
          <a:p>
            <a:pPr marL="285750" marR="0" lvl="0" indent="-285750" algn="l" rtl="0">
              <a:lnSpc>
                <a:spcPct val="90000"/>
              </a:lnSpc>
              <a:spcBef>
                <a:spcPts val="0"/>
              </a:spcBef>
              <a:spcAft>
                <a:spcPts val="0"/>
              </a:spcAft>
              <a:buClr>
                <a:schemeClr val="dk1"/>
              </a:buClr>
              <a:buSzPts val="2000"/>
              <a:buFont typeface="Arial"/>
              <a:buChar char="•"/>
            </a:pPr>
            <a:r>
              <a:rPr lang="en-US" sz="2000" dirty="0">
                <a:solidFill>
                  <a:srgbClr val="3F3F3F"/>
                </a:solidFill>
                <a:latin typeface="Calibri"/>
                <a:cs typeface="Calibri"/>
                <a:sym typeface="Calibri"/>
              </a:rPr>
              <a:t>Virtual Reality;</a:t>
            </a:r>
            <a:endParaRPr sz="2000" dirty="0"/>
          </a:p>
          <a:p>
            <a:pPr marL="285750" marR="0" lvl="0" indent="-285750" algn="l" rtl="0">
              <a:lnSpc>
                <a:spcPct val="90000"/>
              </a:lnSpc>
              <a:spcBef>
                <a:spcPts val="0"/>
              </a:spcBef>
              <a:spcAft>
                <a:spcPts val="0"/>
              </a:spcAft>
              <a:buClr>
                <a:schemeClr val="dk1"/>
              </a:buClr>
              <a:buSzPts val="2000"/>
              <a:buFont typeface="Arial"/>
              <a:buChar char="•"/>
            </a:pPr>
            <a:r>
              <a:rPr lang="en-US" sz="2000" b="0" i="0" u="none" strike="noStrike" cap="none" dirty="0">
                <a:solidFill>
                  <a:srgbClr val="3F3F3F"/>
                </a:solidFill>
                <a:latin typeface="Calibri"/>
                <a:ea typeface="Calibri"/>
                <a:cs typeface="Calibri"/>
                <a:sym typeface="Calibri"/>
              </a:rPr>
              <a:t>Tailored training (mRNA, </a:t>
            </a:r>
            <a:r>
              <a:rPr lang="en-US" sz="2000" b="0" i="0" u="none" strike="noStrike" cap="none" dirty="0" err="1">
                <a:solidFill>
                  <a:srgbClr val="3F3F3F"/>
                </a:solidFill>
                <a:latin typeface="Calibri"/>
                <a:ea typeface="Calibri"/>
                <a:cs typeface="Calibri"/>
                <a:sym typeface="Calibri"/>
              </a:rPr>
              <a:t>mAbs</a:t>
            </a:r>
            <a:r>
              <a:rPr lang="en-US" sz="2000" b="0" i="0" u="none" strike="noStrike" cap="none" dirty="0">
                <a:solidFill>
                  <a:srgbClr val="3F3F3F"/>
                </a:solidFill>
                <a:latin typeface="Calibri"/>
                <a:ea typeface="Calibri"/>
                <a:cs typeface="Calibri"/>
                <a:sym typeface="Calibri"/>
              </a:rPr>
              <a:t>, ATMP).</a:t>
            </a:r>
            <a:endParaRPr sz="2000" b="0" i="0" u="none" strike="noStrike" cap="none" dirty="0">
              <a:solidFill>
                <a:srgbClr val="3F3F3F"/>
              </a:solidFill>
              <a:latin typeface="Calibri"/>
              <a:ea typeface="Calibri"/>
              <a:cs typeface="Calibri"/>
              <a:sym typeface="Calibri"/>
            </a:endParaRPr>
          </a:p>
          <a:p>
            <a:pPr marL="285750" marR="0" lvl="0" indent="-158750" algn="l" rtl="0">
              <a:lnSpc>
                <a:spcPct val="90000"/>
              </a:lnSpc>
              <a:spcBef>
                <a:spcPts val="0"/>
              </a:spcBef>
              <a:spcAft>
                <a:spcPts val="0"/>
              </a:spcAft>
              <a:buClr>
                <a:schemeClr val="dk1"/>
              </a:buClr>
              <a:buSzPts val="2000"/>
              <a:buFont typeface="Arial"/>
              <a:buNone/>
            </a:pPr>
            <a:endParaRPr sz="2000" b="0" i="0" u="none" strike="noStrike" cap="none" dirty="0">
              <a:solidFill>
                <a:srgbClr val="3F3F3F"/>
              </a:solidFill>
              <a:latin typeface="Calibri"/>
              <a:ea typeface="Calibri"/>
              <a:cs typeface="Calibri"/>
              <a:sym typeface="Calibri"/>
            </a:endParaRPr>
          </a:p>
          <a:p>
            <a:pPr marL="285750" marR="0" lvl="0" indent="-158750" algn="l" rtl="0">
              <a:lnSpc>
                <a:spcPct val="90000"/>
              </a:lnSpc>
              <a:spcBef>
                <a:spcPts val="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8" name="Picture 2" descr="Design of Experiments – Enhancing Your Business Performance">
            <a:extLst>
              <a:ext uri="{FF2B5EF4-FFF2-40B4-BE49-F238E27FC236}">
                <a16:creationId xmlns:a16="http://schemas.microsoft.com/office/drawing/2014/main" id="{771E2F03-6AA2-5E67-71B5-5186ED0613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42773" y="2459906"/>
            <a:ext cx="2703871" cy="165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2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1"/>
          <p:cNvSpPr txBox="1">
            <a:spLocks noGrp="1"/>
          </p:cNvSpPr>
          <p:nvPr>
            <p:ph type="title"/>
          </p:nvPr>
        </p:nvSpPr>
        <p:spPr>
          <a:xfrm>
            <a:off x="336315" y="97666"/>
            <a:ext cx="5131073" cy="6363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r>
              <a:rPr lang="en-US" sz="2800" b="1" u="sng" dirty="0">
                <a:solidFill>
                  <a:schemeClr val="accent1">
                    <a:lumMod val="50000"/>
                  </a:schemeClr>
                </a:solidFill>
                <a:latin typeface="Calibri"/>
                <a:ea typeface="Calibri"/>
                <a:cs typeface="Calibri"/>
                <a:sym typeface="Calibri"/>
              </a:rPr>
              <a:t>CURRENT AVAILABLE TECHNOLOGY</a:t>
            </a:r>
            <a:endParaRPr sz="2800" b="1" u="sng" dirty="0">
              <a:solidFill>
                <a:schemeClr val="accent1">
                  <a:lumMod val="50000"/>
                </a:schemeClr>
              </a:solidFill>
              <a:latin typeface="Calibri"/>
              <a:ea typeface="Calibri"/>
              <a:cs typeface="Calibri"/>
              <a:sym typeface="Calibri"/>
            </a:endParaRPr>
          </a:p>
        </p:txBody>
      </p:sp>
      <p:graphicFrame>
        <p:nvGraphicFramePr>
          <p:cNvPr id="200" name="Google Shape;200;p21"/>
          <p:cNvGraphicFramePr/>
          <p:nvPr>
            <p:extLst>
              <p:ext uri="{D42A27DB-BD31-4B8C-83A1-F6EECF244321}">
                <p14:modId xmlns:p14="http://schemas.microsoft.com/office/powerpoint/2010/main" val="898585749"/>
              </p:ext>
            </p:extLst>
          </p:nvPr>
        </p:nvGraphicFramePr>
        <p:xfrm>
          <a:off x="336315" y="1646743"/>
          <a:ext cx="7298725" cy="4719070"/>
        </p:xfrm>
        <a:graphic>
          <a:graphicData uri="http://schemas.openxmlformats.org/drawingml/2006/table">
            <a:tbl>
              <a:tblPr firstRow="1" bandRow="1">
                <a:noFill/>
                <a:tableStyleId>{F19B4E6A-2C48-4AE2-9DF6-DBB834873ED5}</a:tableStyleId>
              </a:tblPr>
              <a:tblGrid>
                <a:gridCol w="3218175">
                  <a:extLst>
                    <a:ext uri="{9D8B030D-6E8A-4147-A177-3AD203B41FA5}">
                      <a16:colId xmlns:a16="http://schemas.microsoft.com/office/drawing/2014/main" val="20000"/>
                    </a:ext>
                  </a:extLst>
                </a:gridCol>
                <a:gridCol w="803600">
                  <a:extLst>
                    <a:ext uri="{9D8B030D-6E8A-4147-A177-3AD203B41FA5}">
                      <a16:colId xmlns:a16="http://schemas.microsoft.com/office/drawing/2014/main" val="20001"/>
                    </a:ext>
                  </a:extLst>
                </a:gridCol>
                <a:gridCol w="2462525">
                  <a:extLst>
                    <a:ext uri="{9D8B030D-6E8A-4147-A177-3AD203B41FA5}">
                      <a16:colId xmlns:a16="http://schemas.microsoft.com/office/drawing/2014/main" val="20002"/>
                    </a:ext>
                  </a:extLst>
                </a:gridCol>
                <a:gridCol w="814425">
                  <a:extLst>
                    <a:ext uri="{9D8B030D-6E8A-4147-A177-3AD203B41FA5}">
                      <a16:colId xmlns:a16="http://schemas.microsoft.com/office/drawing/2014/main" val="20003"/>
                    </a:ext>
                  </a:extLst>
                </a:gridCol>
              </a:tblGrid>
              <a:tr h="301725">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Technology</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mAbs</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dirty="0">
                          <a:latin typeface="Calibri"/>
                          <a:ea typeface="Calibri"/>
                          <a:cs typeface="Calibri"/>
                          <a:sym typeface="Calibri"/>
                        </a:rPr>
                        <a:t>Recombinant Vaccines</a:t>
                      </a:r>
                      <a:endParaRPr dirty="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mRNA</a:t>
                      </a:r>
                      <a:endParaRPr>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333275">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Shake flask incubator</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r h="301725">
                <a:tc>
                  <a:txBody>
                    <a:bodyPr/>
                    <a:lstStyle/>
                    <a:p>
                      <a:pPr marL="0" marR="0" lvl="0" indent="0" algn="l" rtl="0">
                        <a:lnSpc>
                          <a:spcPct val="100000"/>
                        </a:lnSpc>
                        <a:spcBef>
                          <a:spcPts val="0"/>
                        </a:spcBef>
                        <a:spcAft>
                          <a:spcPts val="0"/>
                        </a:spcAft>
                        <a:buNone/>
                      </a:pPr>
                      <a:r>
                        <a:rPr lang="en-US" sz="1600" u="none" strike="noStrike" cap="none" dirty="0">
                          <a:latin typeface="Calibri"/>
                          <a:ea typeface="Calibri"/>
                          <a:cs typeface="Calibri"/>
                          <a:sym typeface="Calibri"/>
                        </a:rPr>
                        <a:t>Wave bioreactor</a:t>
                      </a:r>
                      <a:endParaRPr dirty="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360300">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Single Use Bioreactor 200 L</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306250">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Benchtop Single Use Bioreactors</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315275">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Single Use MIxers</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r h="335150">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Chromatography Units</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6"/>
                  </a:ext>
                </a:extLst>
              </a:tr>
              <a:tr h="335150">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Single Use TFF</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t>
                      </a: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7"/>
                  </a:ext>
                </a:extLst>
              </a:tr>
              <a:tr h="335150">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Real Time PCR</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8"/>
                  </a:ext>
                </a:extLst>
              </a:tr>
              <a:tr h="335150">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HPLC</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9"/>
                  </a:ext>
                </a:extLst>
              </a:tr>
              <a:tr h="335150">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Biosafety Cabinets</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10"/>
                  </a:ext>
                </a:extLst>
              </a:tr>
              <a:tr h="328875">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LN2 cells storage</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11"/>
                  </a:ext>
                </a:extLst>
              </a:tr>
              <a:tr h="335150">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Metabolites analyzer</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12"/>
                  </a:ext>
                </a:extLst>
              </a:tr>
              <a:tr h="335150">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Autoclave</a:t>
                      </a:r>
                      <a:endParaRPr>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a:t>
                      </a:r>
                      <a:endParaRPr sz="1400" u="none" strike="noStrike" cap="none" dirty="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13"/>
                  </a:ext>
                </a:extLst>
              </a:tr>
            </a:tbl>
          </a:graphicData>
        </a:graphic>
      </p:graphicFrame>
      <p:sp>
        <p:nvSpPr>
          <p:cNvPr id="201" name="Google Shape;201;p21"/>
          <p:cNvSpPr txBox="1"/>
          <p:nvPr/>
        </p:nvSpPr>
        <p:spPr>
          <a:xfrm>
            <a:off x="336315" y="681014"/>
            <a:ext cx="8979300" cy="923400"/>
          </a:xfrm>
          <a:prstGeom prst="rect">
            <a:avLst/>
          </a:prstGeom>
          <a:noFill/>
          <a:ln>
            <a:noFill/>
          </a:ln>
        </p:spPr>
        <p:txBody>
          <a:bodyPr spcFirstLastPara="1" wrap="square" lIns="91425" tIns="45700" rIns="91425" bIns="45700" anchor="t" anchorCtr="0">
            <a:spAutoFit/>
          </a:bodyPr>
          <a:lstStyle/>
          <a:p>
            <a:pPr marL="342900" marR="0" lvl="0" indent="-330200" algn="l" rtl="0">
              <a:lnSpc>
                <a:spcPct val="100000"/>
              </a:lnSpc>
              <a:spcBef>
                <a:spcPts val="0"/>
              </a:spcBef>
              <a:spcAft>
                <a:spcPts val="0"/>
              </a:spcAft>
              <a:buClr>
                <a:srgbClr val="000000"/>
              </a:buClr>
              <a:buSzPts val="1800"/>
              <a:buFont typeface="Calibri"/>
              <a:buChar char="•"/>
            </a:pPr>
            <a:r>
              <a:rPr lang="en-US" sz="1800" i="0" u="none" strike="noStrike" cap="none" dirty="0">
                <a:solidFill>
                  <a:srgbClr val="000000"/>
                </a:solidFill>
                <a:latin typeface="Calibri"/>
                <a:ea typeface="Calibri"/>
                <a:cs typeface="Calibri"/>
                <a:sym typeface="Calibri"/>
              </a:rPr>
              <a:t>A broad range of technology is available;</a:t>
            </a:r>
            <a:endParaRPr sz="1800" i="0" u="none" strike="noStrike" cap="none" dirty="0">
              <a:solidFill>
                <a:srgbClr val="000000"/>
              </a:solidFill>
              <a:latin typeface="Calibri"/>
              <a:ea typeface="Calibri"/>
              <a:cs typeface="Calibri"/>
              <a:sym typeface="Calibri"/>
            </a:endParaRPr>
          </a:p>
          <a:p>
            <a:pPr marL="342900" marR="0" lvl="0" indent="-330200" algn="l" rtl="0">
              <a:lnSpc>
                <a:spcPct val="100000"/>
              </a:lnSpc>
              <a:spcBef>
                <a:spcPts val="0"/>
              </a:spcBef>
              <a:spcAft>
                <a:spcPts val="0"/>
              </a:spcAft>
              <a:buClr>
                <a:srgbClr val="000000"/>
              </a:buClr>
              <a:buSzPts val="1800"/>
              <a:buFont typeface="Calibri"/>
              <a:buChar char="•"/>
            </a:pPr>
            <a:r>
              <a:rPr lang="en-US" sz="1800" i="0" u="none" strike="noStrike" cap="none" dirty="0">
                <a:solidFill>
                  <a:srgbClr val="000000"/>
                </a:solidFill>
                <a:latin typeface="Calibri"/>
                <a:ea typeface="Calibri"/>
                <a:cs typeface="Calibri"/>
                <a:sym typeface="Calibri"/>
              </a:rPr>
              <a:t>Based on customer needs, new technologies can be implemented and tailored for different manufacturing processes.</a:t>
            </a:r>
            <a:endParaRPr sz="1200" dirty="0">
              <a:latin typeface="Calibri"/>
              <a:ea typeface="Calibri"/>
              <a:cs typeface="Calibri"/>
              <a:sym typeface="Calibri"/>
            </a:endParaRPr>
          </a:p>
        </p:txBody>
      </p:sp>
      <p:sp>
        <p:nvSpPr>
          <p:cNvPr id="202" name="Google Shape;202;p21"/>
          <p:cNvSpPr txBox="1"/>
          <p:nvPr/>
        </p:nvSpPr>
        <p:spPr>
          <a:xfrm>
            <a:off x="432698" y="6408142"/>
            <a:ext cx="1427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i="0" u="none" strike="noStrike" cap="none" dirty="0">
                <a:solidFill>
                  <a:srgbClr val="000000"/>
                </a:solidFill>
                <a:latin typeface="Calibri"/>
                <a:ea typeface="Calibri"/>
                <a:cs typeface="Calibri"/>
                <a:sym typeface="Calibri"/>
              </a:rPr>
              <a:t>… and more</a:t>
            </a:r>
            <a:endParaRPr sz="1200" dirty="0">
              <a:latin typeface="Calibri"/>
              <a:ea typeface="Calibri"/>
              <a:cs typeface="Calibri"/>
              <a:sym typeface="Calibri"/>
            </a:endParaRPr>
          </a:p>
        </p:txBody>
      </p:sp>
      <p:pic>
        <p:nvPicPr>
          <p:cNvPr id="2" name="Picture 2">
            <a:extLst>
              <a:ext uri="{FF2B5EF4-FFF2-40B4-BE49-F238E27FC236}">
                <a16:creationId xmlns:a16="http://schemas.microsoft.com/office/drawing/2014/main" id="{B2003535-413A-4459-7963-AD242C8DB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7453" y="2655989"/>
            <a:ext cx="2047582" cy="1546022"/>
          </a:xfrm>
          <a:prstGeom prst="rect">
            <a:avLst/>
          </a:prstGeom>
        </p:spPr>
      </p:pic>
      <p:pic>
        <p:nvPicPr>
          <p:cNvPr id="3" name="Picture 3">
            <a:extLst>
              <a:ext uri="{FF2B5EF4-FFF2-40B4-BE49-F238E27FC236}">
                <a16:creationId xmlns:a16="http://schemas.microsoft.com/office/drawing/2014/main" id="{306C6CCF-0C28-430D-309E-D198931BBC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12686" y="334296"/>
            <a:ext cx="2147155" cy="2000615"/>
          </a:xfrm>
          <a:prstGeom prst="rect">
            <a:avLst/>
          </a:prstGeom>
        </p:spPr>
      </p:pic>
      <p:pic>
        <p:nvPicPr>
          <p:cNvPr id="4" name="Picture 4" descr="Sistema di cromatografia in fase liquida di preparazione - ÄKTA pilot 600 -  GE Healthcare Life Sciences - compatto">
            <a:extLst>
              <a:ext uri="{FF2B5EF4-FFF2-40B4-BE49-F238E27FC236}">
                <a16:creationId xmlns:a16="http://schemas.microsoft.com/office/drawing/2014/main" id="{B30E95E8-5F85-E456-1C0C-0AB3160C38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2003" y="4523089"/>
            <a:ext cx="2218481" cy="2218481"/>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659;p46">
            <a:extLst>
              <a:ext uri="{FF2B5EF4-FFF2-40B4-BE49-F238E27FC236}">
                <a16:creationId xmlns:a16="http://schemas.microsoft.com/office/drawing/2014/main" id="{BD98F53A-314D-D83A-A470-0AD59391E876}"/>
              </a:ext>
            </a:extLst>
          </p:cNvPr>
          <p:cNvPicPr preferRelativeResize="0"/>
          <p:nvPr/>
        </p:nvPicPr>
        <p:blipFill rotWithShape="1">
          <a:blip r:embed="rId6">
            <a:alphaModFix/>
          </a:blip>
          <a:srcRect l="14300" r="15287"/>
          <a:stretch/>
        </p:blipFill>
        <p:spPr>
          <a:xfrm>
            <a:off x="8097439" y="2655989"/>
            <a:ext cx="1715247" cy="1717692"/>
          </a:xfrm>
          <a:prstGeom prst="rect">
            <a:avLst/>
          </a:prstGeom>
          <a:noFill/>
          <a:ln>
            <a:noFill/>
          </a:ln>
        </p:spPr>
      </p:pic>
      <p:pic>
        <p:nvPicPr>
          <p:cNvPr id="6" name="Google Shape;663;p46">
            <a:extLst>
              <a:ext uri="{FF2B5EF4-FFF2-40B4-BE49-F238E27FC236}">
                <a16:creationId xmlns:a16="http://schemas.microsoft.com/office/drawing/2014/main" id="{197E9255-28F0-AA85-8116-A862EFC1EFFC}"/>
              </a:ext>
            </a:extLst>
          </p:cNvPr>
          <p:cNvPicPr preferRelativeResize="0"/>
          <p:nvPr/>
        </p:nvPicPr>
        <p:blipFill rotWithShape="1">
          <a:blip r:embed="rId7">
            <a:alphaModFix/>
          </a:blip>
          <a:srcRect l="23522" t="1833" r="16698" b="11312"/>
          <a:stretch/>
        </p:blipFill>
        <p:spPr>
          <a:xfrm>
            <a:off x="8162446" y="4969378"/>
            <a:ext cx="1418596" cy="13259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p:nvPr/>
        </p:nvSpPr>
        <p:spPr>
          <a:xfrm>
            <a:off x="354225" y="1338422"/>
            <a:ext cx="4911998" cy="317862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Wingdings" pitchFamily="2" charset="2"/>
              <a:buChar char="Ø"/>
            </a:pPr>
            <a:r>
              <a:rPr lang="en-US" sz="1800" b="0" i="0" u="none" strike="noStrike" cap="none" dirty="0">
                <a:solidFill>
                  <a:schemeClr val="dk1"/>
                </a:solidFill>
                <a:latin typeface="Calibri"/>
                <a:ea typeface="Calibri"/>
                <a:cs typeface="Calibri"/>
                <a:sym typeface="Calibri"/>
              </a:rPr>
              <a:t>Unique player in Europe offering comparable services;</a:t>
            </a:r>
          </a:p>
          <a:p>
            <a:pPr marL="342900" marR="0" lvl="0" indent="-342900" algn="l" rtl="0">
              <a:lnSpc>
                <a:spcPct val="100000"/>
              </a:lnSpc>
              <a:spcBef>
                <a:spcPts val="0"/>
              </a:spcBef>
              <a:spcAft>
                <a:spcPts val="0"/>
              </a:spcAft>
              <a:buClr>
                <a:schemeClr val="dk1"/>
              </a:buClr>
              <a:buSzPts val="1800"/>
              <a:buFont typeface="Wingdings" pitchFamily="2" charset="2"/>
              <a:buChar char="Ø"/>
            </a:pPr>
            <a:r>
              <a:rPr lang="en-US" sz="1800" b="0" i="0" u="none" strike="noStrike" cap="none" dirty="0">
                <a:solidFill>
                  <a:schemeClr val="dk1"/>
                </a:solidFill>
                <a:latin typeface="Calibri"/>
                <a:ea typeface="Arial"/>
                <a:cs typeface="Calibri"/>
                <a:sym typeface="Calibri"/>
              </a:rPr>
              <a:t>Potential to be a </a:t>
            </a:r>
            <a:r>
              <a:rPr lang="en-US" sz="1800" b="1" i="0" u="none" strike="noStrike" cap="none" dirty="0">
                <a:solidFill>
                  <a:schemeClr val="dk1"/>
                </a:solidFill>
                <a:latin typeface="Calibri"/>
                <a:ea typeface="Arial"/>
                <a:cs typeface="Calibri"/>
                <a:sym typeface="Calibri"/>
              </a:rPr>
              <a:t>training hub at least for the LATAM and EMEA</a:t>
            </a:r>
            <a:r>
              <a:rPr lang="en-US" sz="1800" dirty="0">
                <a:solidFill>
                  <a:schemeClr val="dk1"/>
                </a:solidFill>
                <a:latin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Wingdings" pitchFamily="2" charset="2"/>
              <a:buChar char="Ø"/>
            </a:pPr>
            <a:r>
              <a:rPr lang="en-US" sz="1800" b="0" i="0" u="none" strike="noStrike" cap="none" dirty="0">
                <a:solidFill>
                  <a:schemeClr val="dk1"/>
                </a:solidFill>
                <a:latin typeface="Calibri"/>
                <a:ea typeface="Calibri"/>
                <a:cs typeface="Calibri"/>
                <a:sym typeface="Calibri"/>
              </a:rPr>
              <a:t>Course space secured in </a:t>
            </a:r>
            <a:r>
              <a:rPr lang="en-US" sz="1800" b="1" i="0" u="none" strike="noStrike" cap="none" dirty="0">
                <a:solidFill>
                  <a:schemeClr val="dk1"/>
                </a:solidFill>
                <a:latin typeface="Calibri"/>
                <a:ea typeface="Calibri"/>
                <a:cs typeface="Calibri"/>
                <a:sym typeface="Calibri"/>
              </a:rPr>
              <a:t>real GMP facility</a:t>
            </a:r>
            <a:r>
              <a:rPr lang="en-US"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Wingdings" pitchFamily="2" charset="2"/>
              <a:buChar char="Ø"/>
            </a:pPr>
            <a:r>
              <a:rPr lang="en-US" sz="1800" b="1" i="0" u="none" strike="noStrike" cap="none" dirty="0">
                <a:solidFill>
                  <a:schemeClr val="dk1"/>
                </a:solidFill>
                <a:latin typeface="Calibri"/>
                <a:ea typeface="Calibri"/>
                <a:cs typeface="Calibri"/>
                <a:sym typeface="Calibri"/>
              </a:rPr>
              <a:t>Tailored</a:t>
            </a:r>
            <a:r>
              <a:rPr lang="en-US" sz="1800" b="0" i="0" u="none" strike="noStrike" cap="none" dirty="0">
                <a:solidFill>
                  <a:schemeClr val="dk1"/>
                </a:solidFill>
                <a:latin typeface="Calibri"/>
                <a:ea typeface="Calibri"/>
                <a:cs typeface="Calibri"/>
                <a:sym typeface="Calibri"/>
              </a:rPr>
              <a:t> on </a:t>
            </a:r>
            <a:r>
              <a:rPr lang="en-US" sz="1800" dirty="0">
                <a:solidFill>
                  <a:schemeClr val="dk1"/>
                </a:solidFill>
                <a:latin typeface="Calibri"/>
                <a:ea typeface="Calibri"/>
                <a:cs typeface="Calibri"/>
                <a:sym typeface="Calibri"/>
              </a:rPr>
              <a:t>client </a:t>
            </a:r>
            <a:r>
              <a:rPr lang="en-US" sz="1800" b="0" i="0" u="none" strike="noStrike" cap="none" dirty="0">
                <a:solidFill>
                  <a:schemeClr val="dk1"/>
                </a:solidFill>
                <a:latin typeface="Calibri"/>
                <a:ea typeface="Calibri"/>
                <a:cs typeface="Calibri"/>
                <a:sym typeface="Calibri"/>
              </a:rPr>
              <a:t>needs;</a:t>
            </a: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Wingdings" pitchFamily="2" charset="2"/>
              <a:buChar char="Ø"/>
            </a:pPr>
            <a:r>
              <a:rPr lang="en-US" sz="1800" b="0" i="0" u="none" strike="noStrike" cap="none" dirty="0">
                <a:solidFill>
                  <a:schemeClr val="dk1"/>
                </a:solidFill>
                <a:latin typeface="Calibri"/>
                <a:ea typeface="Calibri"/>
                <a:cs typeface="Calibri"/>
                <a:sym typeface="Calibri"/>
              </a:rPr>
              <a:t>Teachers are selected among </a:t>
            </a:r>
            <a:r>
              <a:rPr lang="en-US" sz="1800" b="1" i="0" u="none" strike="noStrike" cap="none" dirty="0">
                <a:solidFill>
                  <a:schemeClr val="dk1"/>
                </a:solidFill>
                <a:latin typeface="Calibri"/>
                <a:ea typeface="Calibri"/>
                <a:cs typeface="Calibri"/>
                <a:sym typeface="Calibri"/>
              </a:rPr>
              <a:t>industrial professionals</a:t>
            </a:r>
            <a:r>
              <a:rPr lang="en-US" sz="1800" b="0" i="0" u="none" strike="noStrike" cap="none" dirty="0">
                <a:solidFill>
                  <a:schemeClr val="dk1"/>
                </a:solidFill>
                <a:latin typeface="Calibri"/>
                <a:ea typeface="Calibri"/>
                <a:cs typeface="Calibri"/>
                <a:sym typeface="Calibri"/>
              </a:rPr>
              <a:t> with outstanding track record;</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Wingdings" pitchFamily="2" charset="2"/>
              <a:buChar char="Ø"/>
            </a:pPr>
            <a:r>
              <a:rPr lang="en-US" sz="1800" b="0" i="0" u="none" strike="noStrike" cap="none" dirty="0">
                <a:solidFill>
                  <a:schemeClr val="dk1"/>
                </a:solidFill>
                <a:latin typeface="Calibri"/>
                <a:ea typeface="Calibri"/>
                <a:cs typeface="Calibri"/>
                <a:sym typeface="Calibri"/>
              </a:rPr>
              <a:t>Basic online/digital courses can be developed to attract new customers or address timing/scheduling needs of participants</a:t>
            </a:r>
            <a:endParaRPr sz="1400" b="0" i="0" u="none" strike="noStrike" cap="none" dirty="0">
              <a:solidFill>
                <a:srgbClr val="000000"/>
              </a:solidFill>
              <a:latin typeface="Arial"/>
              <a:ea typeface="Arial"/>
              <a:cs typeface="Arial"/>
              <a:sym typeface="Arial"/>
            </a:endParaRPr>
          </a:p>
        </p:txBody>
      </p:sp>
      <p:sp>
        <p:nvSpPr>
          <p:cNvPr id="219" name="Google Shape;219;p23"/>
          <p:cNvSpPr txBox="1"/>
          <p:nvPr/>
        </p:nvSpPr>
        <p:spPr>
          <a:xfrm>
            <a:off x="611227" y="98989"/>
            <a:ext cx="4911998" cy="63634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Calibri"/>
              <a:buNone/>
            </a:pPr>
            <a:r>
              <a:rPr lang="en-US" sz="2800" b="1" i="0" u="sng" strike="noStrike" cap="none" dirty="0">
                <a:solidFill>
                  <a:srgbClr val="002060"/>
                </a:solidFill>
                <a:latin typeface="Calibri"/>
                <a:ea typeface="Calibri"/>
                <a:cs typeface="Calibri"/>
                <a:sym typeface="Calibri"/>
              </a:rPr>
              <a:t>COMPETITION LANDSCAPE</a:t>
            </a:r>
            <a:endParaRPr sz="2800" b="1" i="0" u="sng" strike="noStrike" cap="none" dirty="0">
              <a:solidFill>
                <a:srgbClr val="002060"/>
              </a:solidFill>
              <a:latin typeface="Calibri"/>
              <a:ea typeface="Calibri"/>
              <a:cs typeface="Calibri"/>
              <a:sym typeface="Calibri"/>
            </a:endParaRPr>
          </a:p>
        </p:txBody>
      </p:sp>
      <p:grpSp>
        <p:nvGrpSpPr>
          <p:cNvPr id="220" name="Google Shape;220;p23"/>
          <p:cNvGrpSpPr/>
          <p:nvPr/>
        </p:nvGrpSpPr>
        <p:grpSpPr>
          <a:xfrm>
            <a:off x="5104563" y="409082"/>
            <a:ext cx="7007868" cy="5732108"/>
            <a:chOff x="6270171" y="1425573"/>
            <a:chExt cx="5730886" cy="4121111"/>
          </a:xfrm>
        </p:grpSpPr>
        <p:sp>
          <p:nvSpPr>
            <p:cNvPr id="221" name="Google Shape;221;p23"/>
            <p:cNvSpPr/>
            <p:nvPr/>
          </p:nvSpPr>
          <p:spPr>
            <a:xfrm>
              <a:off x="6298691" y="1444802"/>
              <a:ext cx="5676145" cy="3979229"/>
            </a:xfrm>
            <a:prstGeom prst="roundRect">
              <a:avLst>
                <a:gd name="adj" fmla="val 1469"/>
              </a:avLst>
            </a:prstGeom>
            <a:gradFill>
              <a:gsLst>
                <a:gs pos="0">
                  <a:srgbClr val="939393"/>
                </a:gs>
                <a:gs pos="50000">
                  <a:srgbClr val="D5D5D5"/>
                </a:gs>
                <a:gs pos="100000">
                  <a:schemeClr val="lt1"/>
                </a:gs>
              </a:gsLst>
              <a:path path="circle">
                <a:fillToRect r="100000" b="100000"/>
              </a:path>
              <a:tileRect l="-100000" t="-100000"/>
            </a:gradFill>
            <a:ln w="28575" cap="flat" cmpd="sng">
              <a:solidFill>
                <a:srgbClr val="FFC000"/>
              </a:solidFill>
              <a:prstDash val="solid"/>
              <a:miter lim="800000"/>
              <a:headEnd type="none" w="sm" len="sm"/>
              <a:tailEnd type="none" w="sm" len="sm"/>
            </a:ln>
            <a:effectLst>
              <a:outerShdw blurRad="1270000" dist="50800" dir="5400000" algn="ctr" rotWithShape="0">
                <a:srgbClr val="000000">
                  <a:alpha val="4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Calibri"/>
                <a:ea typeface="Calibri"/>
                <a:cs typeface="Calibri"/>
                <a:sym typeface="Calibri"/>
              </a:endParaRPr>
            </a:p>
          </p:txBody>
        </p:sp>
        <p:cxnSp>
          <p:nvCxnSpPr>
            <p:cNvPr id="222" name="Google Shape;222;p23"/>
            <p:cNvCxnSpPr/>
            <p:nvPr/>
          </p:nvCxnSpPr>
          <p:spPr>
            <a:xfrm flipH="1">
              <a:off x="9147121" y="1836597"/>
              <a:ext cx="13938" cy="3254279"/>
            </a:xfrm>
            <a:prstGeom prst="straightConnector1">
              <a:avLst/>
            </a:prstGeom>
            <a:noFill/>
            <a:ln w="9525" cap="flat" cmpd="sng">
              <a:solidFill>
                <a:schemeClr val="accent1"/>
              </a:solidFill>
              <a:prstDash val="solid"/>
              <a:miter lim="800000"/>
              <a:headEnd type="none" w="sm" len="sm"/>
              <a:tailEnd type="none" w="sm" len="sm"/>
            </a:ln>
          </p:spPr>
        </p:cxnSp>
        <p:cxnSp>
          <p:nvCxnSpPr>
            <p:cNvPr id="223" name="Google Shape;223;p23"/>
            <p:cNvCxnSpPr/>
            <p:nvPr/>
          </p:nvCxnSpPr>
          <p:spPr>
            <a:xfrm>
              <a:off x="7033516" y="3552363"/>
              <a:ext cx="4227211" cy="0"/>
            </a:xfrm>
            <a:prstGeom prst="straightConnector1">
              <a:avLst/>
            </a:prstGeom>
            <a:noFill/>
            <a:ln w="9525" cap="flat" cmpd="sng">
              <a:solidFill>
                <a:schemeClr val="accent1"/>
              </a:solidFill>
              <a:prstDash val="solid"/>
              <a:miter lim="800000"/>
              <a:headEnd type="none" w="sm" len="sm"/>
              <a:tailEnd type="none" w="sm" len="sm"/>
            </a:ln>
          </p:spPr>
        </p:cxnSp>
        <p:sp>
          <p:nvSpPr>
            <p:cNvPr id="224" name="Google Shape;224;p23"/>
            <p:cNvSpPr txBox="1"/>
            <p:nvPr/>
          </p:nvSpPr>
          <p:spPr>
            <a:xfrm>
              <a:off x="10984030" y="3221881"/>
              <a:ext cx="1017027" cy="8112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Niche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Tailored</a:t>
              </a:r>
              <a:endParaRPr sz="1800" b="0" i="0" u="none" strike="noStrike" cap="none">
                <a:solidFill>
                  <a:schemeClr val="dk1"/>
                </a:solidFill>
                <a:latin typeface="Calibri"/>
                <a:ea typeface="Calibri"/>
                <a:cs typeface="Calibri"/>
                <a:sym typeface="Calibri"/>
              </a:endParaRPr>
            </a:p>
          </p:txBody>
        </p:sp>
        <p:sp>
          <p:nvSpPr>
            <p:cNvPr id="225" name="Google Shape;225;p23"/>
            <p:cNvSpPr txBox="1"/>
            <p:nvPr/>
          </p:nvSpPr>
          <p:spPr>
            <a:xfrm>
              <a:off x="6270171" y="3227097"/>
              <a:ext cx="1532705" cy="8112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Mass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Standardized</a:t>
              </a:r>
              <a:endParaRPr sz="1800" b="0" i="0" u="none" strike="noStrike" cap="none" dirty="0">
                <a:solidFill>
                  <a:schemeClr val="dk1"/>
                </a:solidFill>
                <a:latin typeface="Calibri"/>
                <a:ea typeface="Calibri"/>
                <a:cs typeface="Calibri"/>
                <a:sym typeface="Calibri"/>
              </a:endParaRPr>
            </a:p>
          </p:txBody>
        </p:sp>
        <p:sp>
          <p:nvSpPr>
            <p:cNvPr id="226" name="Google Shape;226;p23"/>
            <p:cNvSpPr txBox="1"/>
            <p:nvPr/>
          </p:nvSpPr>
          <p:spPr>
            <a:xfrm>
              <a:off x="8564867" y="1425573"/>
              <a:ext cx="2420490" cy="46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In person</a:t>
              </a:r>
              <a:endParaRPr sz="1800" b="0" i="0" u="none" strike="noStrike" cap="none">
                <a:solidFill>
                  <a:schemeClr val="dk1"/>
                </a:solidFill>
                <a:latin typeface="Calibri"/>
                <a:ea typeface="Calibri"/>
                <a:cs typeface="Calibri"/>
                <a:sym typeface="Calibri"/>
              </a:endParaRPr>
            </a:p>
          </p:txBody>
        </p:sp>
        <p:sp>
          <p:nvSpPr>
            <p:cNvPr id="227" name="Google Shape;227;p23"/>
            <p:cNvSpPr txBox="1"/>
            <p:nvPr/>
          </p:nvSpPr>
          <p:spPr>
            <a:xfrm>
              <a:off x="8716200" y="5083084"/>
              <a:ext cx="2420490" cy="46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Online</a:t>
              </a:r>
              <a:endParaRPr sz="1800" b="0" i="0" u="none" strike="noStrike" cap="none">
                <a:solidFill>
                  <a:schemeClr val="dk1"/>
                </a:solidFill>
                <a:latin typeface="Trebuchet MS"/>
                <a:ea typeface="Trebuchet MS"/>
                <a:cs typeface="Trebuchet MS"/>
                <a:sym typeface="Trebuchet MS"/>
              </a:endParaRPr>
            </a:p>
          </p:txBody>
        </p:sp>
        <p:pic>
          <p:nvPicPr>
            <p:cNvPr id="229" name="Google Shape;229;p23" descr="NIBRT Logo White"/>
            <p:cNvPicPr preferRelativeResize="0"/>
            <p:nvPr/>
          </p:nvPicPr>
          <p:blipFill rotWithShape="1">
            <a:blip r:embed="rId3">
              <a:alphaModFix/>
            </a:blip>
            <a:srcRect/>
            <a:stretch/>
          </p:blipFill>
          <p:spPr>
            <a:xfrm>
              <a:off x="6421427" y="1775912"/>
              <a:ext cx="954511" cy="380761"/>
            </a:xfrm>
            <a:prstGeom prst="rect">
              <a:avLst/>
            </a:prstGeom>
            <a:noFill/>
            <a:ln>
              <a:noFill/>
            </a:ln>
          </p:spPr>
        </p:pic>
        <p:pic>
          <p:nvPicPr>
            <p:cNvPr id="230" name="Google Shape;230;p23"/>
            <p:cNvPicPr preferRelativeResize="0"/>
            <p:nvPr/>
          </p:nvPicPr>
          <p:blipFill rotWithShape="1">
            <a:blip r:embed="rId4">
              <a:alphaModFix/>
            </a:blip>
            <a:srcRect/>
            <a:stretch/>
          </p:blipFill>
          <p:spPr>
            <a:xfrm>
              <a:off x="7808103" y="1595446"/>
              <a:ext cx="642103" cy="811296"/>
            </a:xfrm>
            <a:prstGeom prst="rect">
              <a:avLst/>
            </a:prstGeom>
            <a:noFill/>
            <a:ln>
              <a:noFill/>
            </a:ln>
          </p:spPr>
        </p:pic>
        <p:pic>
          <p:nvPicPr>
            <p:cNvPr id="231" name="Google Shape;231;p23"/>
            <p:cNvPicPr preferRelativeResize="0"/>
            <p:nvPr/>
          </p:nvPicPr>
          <p:blipFill rotWithShape="1">
            <a:blip r:embed="rId5">
              <a:alphaModFix/>
            </a:blip>
            <a:srcRect/>
            <a:stretch/>
          </p:blipFill>
          <p:spPr>
            <a:xfrm>
              <a:off x="6599161" y="4499483"/>
              <a:ext cx="1637951" cy="467235"/>
            </a:xfrm>
            <a:prstGeom prst="rect">
              <a:avLst/>
            </a:prstGeom>
            <a:noFill/>
            <a:ln>
              <a:noFill/>
            </a:ln>
          </p:spPr>
        </p:pic>
        <p:pic>
          <p:nvPicPr>
            <p:cNvPr id="232" name="Google Shape;232;p23"/>
            <p:cNvPicPr preferRelativeResize="0"/>
            <p:nvPr/>
          </p:nvPicPr>
          <p:blipFill rotWithShape="1">
            <a:blip r:embed="rId6">
              <a:alphaModFix/>
            </a:blip>
            <a:srcRect/>
            <a:stretch/>
          </p:blipFill>
          <p:spPr>
            <a:xfrm>
              <a:off x="10107006" y="4193373"/>
              <a:ext cx="796596" cy="632874"/>
            </a:xfrm>
            <a:prstGeom prst="rect">
              <a:avLst/>
            </a:prstGeom>
            <a:noFill/>
            <a:ln>
              <a:noFill/>
            </a:ln>
          </p:spPr>
        </p:pic>
        <p:pic>
          <p:nvPicPr>
            <p:cNvPr id="233" name="Google Shape;233;p23"/>
            <p:cNvPicPr preferRelativeResize="0"/>
            <p:nvPr/>
          </p:nvPicPr>
          <p:blipFill rotWithShape="1">
            <a:blip r:embed="rId7">
              <a:alphaModFix/>
            </a:blip>
            <a:srcRect/>
            <a:stretch/>
          </p:blipFill>
          <p:spPr>
            <a:xfrm>
              <a:off x="10929617" y="4831264"/>
              <a:ext cx="522000" cy="374401"/>
            </a:xfrm>
            <a:prstGeom prst="rect">
              <a:avLst/>
            </a:prstGeom>
            <a:noFill/>
            <a:ln w="9525" cap="flat" cmpd="sng">
              <a:solidFill>
                <a:schemeClr val="dk1"/>
              </a:solidFill>
              <a:prstDash val="solid"/>
              <a:round/>
              <a:headEnd type="none" w="sm" len="sm"/>
              <a:tailEnd type="none" w="sm" len="sm"/>
            </a:ln>
          </p:spPr>
        </p:pic>
        <p:pic>
          <p:nvPicPr>
            <p:cNvPr id="234" name="Google Shape;234;p23"/>
            <p:cNvPicPr preferRelativeResize="0"/>
            <p:nvPr/>
          </p:nvPicPr>
          <p:blipFill rotWithShape="1">
            <a:blip r:embed="rId8">
              <a:alphaModFix/>
            </a:blip>
            <a:srcRect/>
            <a:stretch/>
          </p:blipFill>
          <p:spPr>
            <a:xfrm>
              <a:off x="8237112" y="2463418"/>
              <a:ext cx="522000" cy="374401"/>
            </a:xfrm>
            <a:prstGeom prst="rect">
              <a:avLst/>
            </a:prstGeom>
            <a:noFill/>
            <a:ln w="9525" cap="flat" cmpd="sng">
              <a:solidFill>
                <a:schemeClr val="dk1"/>
              </a:solidFill>
              <a:prstDash val="solid"/>
              <a:round/>
              <a:headEnd type="none" w="sm" len="sm"/>
              <a:tailEnd type="none" w="sm" len="sm"/>
            </a:ln>
          </p:spPr>
        </p:pic>
        <p:pic>
          <p:nvPicPr>
            <p:cNvPr id="235" name="Google Shape;235;p23"/>
            <p:cNvPicPr preferRelativeResize="0"/>
            <p:nvPr/>
          </p:nvPicPr>
          <p:blipFill rotWithShape="1">
            <a:blip r:embed="rId9">
              <a:alphaModFix/>
            </a:blip>
            <a:srcRect/>
            <a:stretch/>
          </p:blipFill>
          <p:spPr>
            <a:xfrm>
              <a:off x="7509151" y="2460762"/>
              <a:ext cx="522000" cy="374401"/>
            </a:xfrm>
            <a:prstGeom prst="rect">
              <a:avLst/>
            </a:prstGeom>
            <a:noFill/>
            <a:ln w="9525" cap="flat" cmpd="sng">
              <a:solidFill>
                <a:schemeClr val="dk1"/>
              </a:solidFill>
              <a:prstDash val="solid"/>
              <a:round/>
              <a:headEnd type="none" w="sm" len="sm"/>
              <a:tailEnd type="none" w="sm" len="sm"/>
            </a:ln>
          </p:spPr>
        </p:pic>
        <p:pic>
          <p:nvPicPr>
            <p:cNvPr id="236" name="Google Shape;236;p23"/>
            <p:cNvPicPr preferRelativeResize="0"/>
            <p:nvPr/>
          </p:nvPicPr>
          <p:blipFill rotWithShape="1">
            <a:blip r:embed="rId10">
              <a:alphaModFix/>
            </a:blip>
            <a:srcRect/>
            <a:stretch/>
          </p:blipFill>
          <p:spPr>
            <a:xfrm>
              <a:off x="8015590" y="4947812"/>
              <a:ext cx="522000" cy="374401"/>
            </a:xfrm>
            <a:prstGeom prst="rect">
              <a:avLst/>
            </a:prstGeom>
            <a:noFill/>
            <a:ln w="9525" cap="flat" cmpd="sng">
              <a:solidFill>
                <a:schemeClr val="dk1"/>
              </a:solidFill>
              <a:prstDash val="solid"/>
              <a:round/>
              <a:headEnd type="none" w="sm" len="sm"/>
              <a:tailEnd type="none" w="sm" len="sm"/>
            </a:ln>
          </p:spPr>
        </p:pic>
      </p:grpSp>
      <p:sp>
        <p:nvSpPr>
          <p:cNvPr id="238" name="Google Shape;238;p23"/>
          <p:cNvSpPr txBox="1"/>
          <p:nvPr/>
        </p:nvSpPr>
        <p:spPr>
          <a:xfrm>
            <a:off x="762967" y="854807"/>
            <a:ext cx="2176697" cy="369332"/>
          </a:xfrm>
          <a:prstGeom prst="rect">
            <a:avLst/>
          </a:prstGeom>
          <a:noFill/>
          <a:ln w="2857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VALUE PROPOSITION</a:t>
            </a:r>
            <a:endParaRPr sz="1400" b="0" i="0" u="none" strike="noStrike" cap="none" dirty="0">
              <a:solidFill>
                <a:srgbClr val="000000"/>
              </a:solidFill>
              <a:latin typeface="Arial"/>
              <a:ea typeface="Arial"/>
              <a:cs typeface="Arial"/>
              <a:sym typeface="Arial"/>
            </a:endParaRPr>
          </a:p>
        </p:txBody>
      </p:sp>
      <p:pic>
        <p:nvPicPr>
          <p:cNvPr id="9" name="Google Shape;237;p23" descr="Flag of Italy - Wikipedia">
            <a:extLst>
              <a:ext uri="{FF2B5EF4-FFF2-40B4-BE49-F238E27FC236}">
                <a16:creationId xmlns:a16="http://schemas.microsoft.com/office/drawing/2014/main" id="{39754891-9529-AA29-DEF9-B415FE2F21BC}"/>
              </a:ext>
            </a:extLst>
          </p:cNvPr>
          <p:cNvPicPr preferRelativeResize="0"/>
          <p:nvPr/>
        </p:nvPicPr>
        <p:blipFill rotWithShape="1">
          <a:blip r:embed="rId11">
            <a:alphaModFix/>
          </a:blip>
          <a:srcRect/>
          <a:stretch/>
        </p:blipFill>
        <p:spPr>
          <a:xfrm>
            <a:off x="10462933" y="2188664"/>
            <a:ext cx="522000" cy="374401"/>
          </a:xfrm>
          <a:prstGeom prst="rect">
            <a:avLst/>
          </a:prstGeom>
          <a:noFill/>
          <a:ln w="9525" cap="flat" cmpd="sng">
            <a:solidFill>
              <a:schemeClr val="dk1"/>
            </a:solidFill>
            <a:prstDash val="solid"/>
            <a:round/>
            <a:headEnd type="none" w="sm" len="sm"/>
            <a:tailEnd type="none" w="sm" len="sm"/>
          </a:ln>
        </p:spPr>
      </p:pic>
      <p:pic>
        <p:nvPicPr>
          <p:cNvPr id="6" name="Immagine 5" descr="Immagine che contiene logo&#10;&#10;Descrizione generata automaticamente">
            <a:extLst>
              <a:ext uri="{FF2B5EF4-FFF2-40B4-BE49-F238E27FC236}">
                <a16:creationId xmlns:a16="http://schemas.microsoft.com/office/drawing/2014/main" id="{05083CF7-A3DC-BB86-EB93-9939D5526D6F}"/>
              </a:ext>
            </a:extLst>
          </p:cNvPr>
          <p:cNvPicPr>
            <a:picLocks noChangeAspect="1"/>
          </p:cNvPicPr>
          <p:nvPr/>
        </p:nvPicPr>
        <p:blipFill rotWithShape="1">
          <a:blip r:embed="rId12"/>
          <a:srcRect l="26494" t="20725" r="48560" b="29275"/>
          <a:stretch/>
        </p:blipFill>
        <p:spPr>
          <a:xfrm>
            <a:off x="10395934" y="1336280"/>
            <a:ext cx="588999" cy="664067"/>
          </a:xfrm>
          <a:prstGeom prst="rect">
            <a:avLst/>
          </a:prstGeom>
        </p:spPr>
      </p:pic>
      <p:pic>
        <p:nvPicPr>
          <p:cNvPr id="2" name="Immagine 1" descr="Immagine che contiene logo&#10;&#10;Descrizione generata automaticamente">
            <a:extLst>
              <a:ext uri="{FF2B5EF4-FFF2-40B4-BE49-F238E27FC236}">
                <a16:creationId xmlns:a16="http://schemas.microsoft.com/office/drawing/2014/main" id="{CF08F061-AAF9-863A-2409-128E15775EE3}"/>
              </a:ext>
            </a:extLst>
          </p:cNvPr>
          <p:cNvPicPr>
            <a:picLocks noChangeAspect="1"/>
          </p:cNvPicPr>
          <p:nvPr/>
        </p:nvPicPr>
        <p:blipFill rotWithShape="1">
          <a:blip r:embed="rId12"/>
          <a:srcRect l="26494" t="20725" r="48560" b="29275"/>
          <a:stretch/>
        </p:blipFill>
        <p:spPr>
          <a:xfrm>
            <a:off x="228071" y="4831172"/>
            <a:ext cx="1623244" cy="18301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 name="Picture 20">
            <a:extLst>
              <a:ext uri="{FF2B5EF4-FFF2-40B4-BE49-F238E27FC236}">
                <a16:creationId xmlns:a16="http://schemas.microsoft.com/office/drawing/2014/main" id="{D9F00C94-3CE8-A2E7-9702-49EFC5F11511}"/>
              </a:ext>
            </a:extLst>
          </p:cNvPr>
          <p:cNvPicPr>
            <a:picLocks noChangeAspect="1"/>
          </p:cNvPicPr>
          <p:nvPr/>
        </p:nvPicPr>
        <p:blipFill>
          <a:blip r:embed="rId3"/>
          <a:stretch>
            <a:fillRect/>
          </a:stretch>
        </p:blipFill>
        <p:spPr>
          <a:xfrm>
            <a:off x="143513" y="2627041"/>
            <a:ext cx="1327849" cy="1313647"/>
          </a:xfrm>
          <a:prstGeom prst="rect">
            <a:avLst/>
          </a:prstGeom>
        </p:spPr>
      </p:pic>
      <p:sp>
        <p:nvSpPr>
          <p:cNvPr id="217" name="Google Shape;217;p23"/>
          <p:cNvSpPr/>
          <p:nvPr/>
        </p:nvSpPr>
        <p:spPr>
          <a:xfrm>
            <a:off x="2183863" y="1261330"/>
            <a:ext cx="8289536" cy="770296"/>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Best in class, very specific tailored courses for all levels of experience to promote lifelong learning for all.</a:t>
            </a:r>
          </a:p>
        </p:txBody>
      </p:sp>
      <p:sp>
        <p:nvSpPr>
          <p:cNvPr id="219" name="Google Shape;219;p23"/>
          <p:cNvSpPr txBox="1"/>
          <p:nvPr/>
        </p:nvSpPr>
        <p:spPr>
          <a:xfrm>
            <a:off x="611227" y="98989"/>
            <a:ext cx="4911998" cy="63634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Calibri"/>
              <a:buNone/>
            </a:pPr>
            <a:r>
              <a:rPr lang="en-US" sz="2800" b="1" i="0" u="sng" strike="noStrike" cap="none" dirty="0">
                <a:solidFill>
                  <a:srgbClr val="002060"/>
                </a:solidFill>
                <a:latin typeface="Calibri"/>
                <a:ea typeface="Calibri"/>
                <a:cs typeface="Calibri"/>
                <a:sym typeface="Calibri"/>
              </a:rPr>
              <a:t>SUSTAINABILITY</a:t>
            </a:r>
            <a:endParaRPr sz="2800" b="1" i="0" u="sng" strike="noStrike" cap="none" dirty="0">
              <a:solidFill>
                <a:srgbClr val="00206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FA78A886-0FBC-18B7-8D06-E818BD22D878}"/>
              </a:ext>
            </a:extLst>
          </p:cNvPr>
          <p:cNvPicPr>
            <a:picLocks noChangeAspect="1"/>
          </p:cNvPicPr>
          <p:nvPr/>
        </p:nvPicPr>
        <p:blipFill>
          <a:blip r:embed="rId4"/>
          <a:stretch>
            <a:fillRect/>
          </a:stretch>
        </p:blipFill>
        <p:spPr>
          <a:xfrm>
            <a:off x="863154" y="989655"/>
            <a:ext cx="1313647" cy="1313647"/>
          </a:xfrm>
          <a:prstGeom prst="rect">
            <a:avLst/>
          </a:prstGeom>
        </p:spPr>
      </p:pic>
      <p:pic>
        <p:nvPicPr>
          <p:cNvPr id="13" name="Picture 12">
            <a:extLst>
              <a:ext uri="{FF2B5EF4-FFF2-40B4-BE49-F238E27FC236}">
                <a16:creationId xmlns:a16="http://schemas.microsoft.com/office/drawing/2014/main" id="{51400F50-386C-85B5-9B07-5132D90B802C}"/>
              </a:ext>
            </a:extLst>
          </p:cNvPr>
          <p:cNvPicPr>
            <a:picLocks noChangeAspect="1"/>
          </p:cNvPicPr>
          <p:nvPr/>
        </p:nvPicPr>
        <p:blipFill>
          <a:blip r:embed="rId5"/>
          <a:stretch>
            <a:fillRect/>
          </a:stretch>
        </p:blipFill>
        <p:spPr>
          <a:xfrm>
            <a:off x="863154" y="5091403"/>
            <a:ext cx="1320710" cy="1313647"/>
          </a:xfrm>
          <a:prstGeom prst="rect">
            <a:avLst/>
          </a:prstGeom>
        </p:spPr>
      </p:pic>
      <p:pic>
        <p:nvPicPr>
          <p:cNvPr id="15" name="Picture 14">
            <a:extLst>
              <a:ext uri="{FF2B5EF4-FFF2-40B4-BE49-F238E27FC236}">
                <a16:creationId xmlns:a16="http://schemas.microsoft.com/office/drawing/2014/main" id="{C86788B7-3E70-223A-359A-BB9E84A800E3}"/>
              </a:ext>
            </a:extLst>
          </p:cNvPr>
          <p:cNvPicPr>
            <a:picLocks noChangeAspect="1"/>
          </p:cNvPicPr>
          <p:nvPr/>
        </p:nvPicPr>
        <p:blipFill>
          <a:blip r:embed="rId6"/>
          <a:stretch>
            <a:fillRect/>
          </a:stretch>
        </p:blipFill>
        <p:spPr>
          <a:xfrm>
            <a:off x="1639884" y="2626119"/>
            <a:ext cx="1327772" cy="1299522"/>
          </a:xfrm>
          <a:prstGeom prst="rect">
            <a:avLst/>
          </a:prstGeom>
        </p:spPr>
      </p:pic>
      <p:pic>
        <p:nvPicPr>
          <p:cNvPr id="11" name="Picture 10">
            <a:extLst>
              <a:ext uri="{FF2B5EF4-FFF2-40B4-BE49-F238E27FC236}">
                <a16:creationId xmlns:a16="http://schemas.microsoft.com/office/drawing/2014/main" id="{DF2B7E51-73AC-1352-AF5A-85F03764EC49}"/>
              </a:ext>
            </a:extLst>
          </p:cNvPr>
          <p:cNvPicPr>
            <a:picLocks noChangeAspect="1"/>
          </p:cNvPicPr>
          <p:nvPr/>
        </p:nvPicPr>
        <p:blipFill>
          <a:blip r:embed="rId7"/>
          <a:stretch>
            <a:fillRect/>
          </a:stretch>
        </p:blipFill>
        <p:spPr>
          <a:xfrm>
            <a:off x="915480" y="3431284"/>
            <a:ext cx="1320710" cy="1313902"/>
          </a:xfrm>
          <a:prstGeom prst="rect">
            <a:avLst/>
          </a:prstGeom>
        </p:spPr>
      </p:pic>
      <p:sp>
        <p:nvSpPr>
          <p:cNvPr id="18" name="Google Shape;217;p23">
            <a:extLst>
              <a:ext uri="{FF2B5EF4-FFF2-40B4-BE49-F238E27FC236}">
                <a16:creationId xmlns:a16="http://schemas.microsoft.com/office/drawing/2014/main" id="{0C88249F-BECB-BCF9-39B1-B291A1077AAF}"/>
              </a:ext>
            </a:extLst>
          </p:cNvPr>
          <p:cNvSpPr/>
          <p:nvPr/>
        </p:nvSpPr>
        <p:spPr>
          <a:xfrm>
            <a:off x="2183864" y="5363078"/>
            <a:ext cx="8384222" cy="770296"/>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For trainings and demonstrations, Biotech Academy in Rome has secured partnerships to collect materials which would otherwise be discarded because unsuitable for commercialization (e.g. expired, minor defects).</a:t>
            </a:r>
          </a:p>
        </p:txBody>
      </p:sp>
      <p:sp>
        <p:nvSpPr>
          <p:cNvPr id="19" name="Google Shape;217;p23">
            <a:extLst>
              <a:ext uri="{FF2B5EF4-FFF2-40B4-BE49-F238E27FC236}">
                <a16:creationId xmlns:a16="http://schemas.microsoft.com/office/drawing/2014/main" id="{BBF06691-E31B-611E-A6CF-C0D53FF0CA1D}"/>
              </a:ext>
            </a:extLst>
          </p:cNvPr>
          <p:cNvSpPr/>
          <p:nvPr/>
        </p:nvSpPr>
        <p:spPr>
          <a:xfrm>
            <a:off x="3136178" y="3169470"/>
            <a:ext cx="8289536" cy="770296"/>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dk1"/>
              </a:buClr>
              <a:buSzPts val="1800"/>
            </a:pPr>
            <a:r>
              <a:rPr lang="en-US" dirty="0">
                <a:solidFill>
                  <a:schemeClr val="dk1"/>
                </a:solidFill>
                <a:latin typeface="Calibri"/>
                <a:ea typeface="Calibri"/>
                <a:cs typeface="Calibri"/>
                <a:sym typeface="Calibri"/>
              </a:rPr>
              <a:t>Specialized trainings will support the development of new biopharmaceutical manufacturing sites globally, reducing supply chain disruption for critical medicines and increasing job opportunities worldwide and safeguarding the well being of patients.</a:t>
            </a:r>
            <a:endParaRPr lang="en-US" sz="1800" b="0" i="0" u="none" strike="noStrike" cap="none" dirty="0">
              <a:solidFill>
                <a:schemeClr val="dk1"/>
              </a:solidFill>
              <a:latin typeface="Calibri"/>
              <a:ea typeface="Calibri"/>
              <a:cs typeface="Calibri"/>
              <a:sym typeface="Calibri"/>
            </a:endParaRPr>
          </a:p>
        </p:txBody>
      </p:sp>
      <p:pic>
        <p:nvPicPr>
          <p:cNvPr id="23" name="Picture 22">
            <a:extLst>
              <a:ext uri="{FF2B5EF4-FFF2-40B4-BE49-F238E27FC236}">
                <a16:creationId xmlns:a16="http://schemas.microsoft.com/office/drawing/2014/main" id="{C4AF2A2F-D158-67CA-FFEB-D343479FF51E}"/>
              </a:ext>
            </a:extLst>
          </p:cNvPr>
          <p:cNvPicPr>
            <a:picLocks noChangeAspect="1"/>
          </p:cNvPicPr>
          <p:nvPr/>
        </p:nvPicPr>
        <p:blipFill>
          <a:blip r:embed="rId8"/>
          <a:stretch>
            <a:fillRect/>
          </a:stretch>
        </p:blipFill>
        <p:spPr>
          <a:xfrm>
            <a:off x="9886950" y="33190"/>
            <a:ext cx="2305050" cy="2000250"/>
          </a:xfrm>
          <a:prstGeom prst="rect">
            <a:avLst/>
          </a:prstGeom>
        </p:spPr>
      </p:pic>
      <p:pic>
        <p:nvPicPr>
          <p:cNvPr id="2" name="Immagine 1" descr="Immagine che contiene logo&#10;&#10;Descrizione generata automaticamente">
            <a:extLst>
              <a:ext uri="{FF2B5EF4-FFF2-40B4-BE49-F238E27FC236}">
                <a16:creationId xmlns:a16="http://schemas.microsoft.com/office/drawing/2014/main" id="{DA78F8B4-0E65-94B8-7820-478CFF39F247}"/>
              </a:ext>
            </a:extLst>
          </p:cNvPr>
          <p:cNvPicPr>
            <a:picLocks noChangeAspect="1"/>
          </p:cNvPicPr>
          <p:nvPr/>
        </p:nvPicPr>
        <p:blipFill rotWithShape="1">
          <a:blip r:embed="rId9"/>
          <a:srcRect l="26494" t="20725" r="48560" b="29275"/>
          <a:stretch/>
        </p:blipFill>
        <p:spPr>
          <a:xfrm>
            <a:off x="10355297" y="4928884"/>
            <a:ext cx="1623244" cy="1830127"/>
          </a:xfrm>
          <a:prstGeom prst="rect">
            <a:avLst/>
          </a:prstGeom>
        </p:spPr>
      </p:pic>
    </p:spTree>
    <p:extLst>
      <p:ext uri="{BB962C8B-B14F-4D97-AF65-F5344CB8AC3E}">
        <p14:creationId xmlns:p14="http://schemas.microsoft.com/office/powerpoint/2010/main" val="280130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6F3F668-B814-34BC-49DC-FE5B2812C5E7}"/>
              </a:ext>
            </a:extLst>
          </p:cNvPr>
          <p:cNvSpPr txBox="1"/>
          <p:nvPr/>
        </p:nvSpPr>
        <p:spPr>
          <a:xfrm>
            <a:off x="304801" y="304799"/>
            <a:ext cx="8908025" cy="4801314"/>
          </a:xfrm>
          <a:prstGeom prst="rect">
            <a:avLst/>
          </a:prstGeom>
          <a:noFill/>
        </p:spPr>
        <p:txBody>
          <a:bodyPr wrap="square" rtlCol="0">
            <a:spAutoFit/>
          </a:bodyPr>
          <a:lstStyle/>
          <a:p>
            <a:r>
              <a:rPr lang="it-IT" sz="2000" b="1" u="sng" dirty="0">
                <a:solidFill>
                  <a:schemeClr val="accent1">
                    <a:lumMod val="50000"/>
                  </a:schemeClr>
                </a:solidFill>
              </a:rPr>
              <a:t>Founders:</a:t>
            </a:r>
          </a:p>
          <a:p>
            <a:pPr marL="285750" indent="-285750">
              <a:buFont typeface="Arial" panose="020B0604020202020204" pitchFamily="34" charset="0"/>
              <a:buChar char="•"/>
            </a:pPr>
            <a:r>
              <a:rPr lang="it-IT" dirty="0">
                <a:solidFill>
                  <a:schemeClr val="accent1">
                    <a:lumMod val="50000"/>
                  </a:schemeClr>
                </a:solidFill>
              </a:rPr>
              <a:t>Leonardo Sibilio, CEO: &gt; 20 y of </a:t>
            </a:r>
            <a:r>
              <a:rPr lang="it-IT" dirty="0" err="1">
                <a:solidFill>
                  <a:schemeClr val="accent1">
                    <a:lumMod val="50000"/>
                  </a:schemeClr>
                </a:solidFill>
              </a:rPr>
              <a:t>experience</a:t>
            </a:r>
            <a:r>
              <a:rPr lang="it-IT" dirty="0">
                <a:solidFill>
                  <a:schemeClr val="accent1">
                    <a:lumMod val="50000"/>
                  </a:schemeClr>
                </a:solidFill>
              </a:rPr>
              <a:t> in Biotech Industry</a:t>
            </a:r>
          </a:p>
          <a:p>
            <a:pPr marL="285750" indent="-285750">
              <a:buFont typeface="Arial" panose="020B0604020202020204" pitchFamily="34" charset="0"/>
              <a:buChar char="•"/>
            </a:pPr>
            <a:r>
              <a:rPr lang="it-IT" dirty="0">
                <a:solidFill>
                  <a:schemeClr val="accent1">
                    <a:lumMod val="50000"/>
                  </a:schemeClr>
                </a:solidFill>
              </a:rPr>
              <a:t>Valerio Branchi, BD Director: &gt; 25 y of </a:t>
            </a:r>
            <a:r>
              <a:rPr lang="it-IT" dirty="0" err="1">
                <a:solidFill>
                  <a:schemeClr val="accent1">
                    <a:lumMod val="50000"/>
                  </a:schemeClr>
                </a:solidFill>
              </a:rPr>
              <a:t>experience</a:t>
            </a:r>
            <a:r>
              <a:rPr lang="it-IT" dirty="0">
                <a:solidFill>
                  <a:schemeClr val="accent1">
                    <a:lumMod val="50000"/>
                  </a:schemeClr>
                </a:solidFill>
              </a:rPr>
              <a:t> in Healthcare </a:t>
            </a:r>
            <a:r>
              <a:rPr lang="it-IT" dirty="0" err="1">
                <a:solidFill>
                  <a:schemeClr val="accent1">
                    <a:lumMod val="50000"/>
                  </a:schemeClr>
                </a:solidFill>
              </a:rPr>
              <a:t>sector</a:t>
            </a:r>
            <a:endParaRPr lang="it-IT" dirty="0">
              <a:solidFill>
                <a:schemeClr val="accent1">
                  <a:lumMod val="50000"/>
                </a:schemeClr>
              </a:solidFill>
            </a:endParaRPr>
          </a:p>
          <a:p>
            <a:pPr marL="285750" indent="-285750">
              <a:buFont typeface="Arial" panose="020B0604020202020204" pitchFamily="34" charset="0"/>
              <a:buChar char="•"/>
            </a:pPr>
            <a:r>
              <a:rPr lang="it-IT" dirty="0">
                <a:solidFill>
                  <a:schemeClr val="accent1">
                    <a:lumMod val="50000"/>
                  </a:schemeClr>
                </a:solidFill>
              </a:rPr>
              <a:t>Niccolò Fanelli, CFO: &gt; 15 y of </a:t>
            </a:r>
            <a:r>
              <a:rPr lang="it-IT" dirty="0" err="1">
                <a:solidFill>
                  <a:schemeClr val="accent1">
                    <a:lumMod val="50000"/>
                  </a:schemeClr>
                </a:solidFill>
              </a:rPr>
              <a:t>experience</a:t>
            </a:r>
            <a:r>
              <a:rPr lang="it-IT" dirty="0">
                <a:solidFill>
                  <a:schemeClr val="accent1">
                    <a:lumMod val="50000"/>
                  </a:schemeClr>
                </a:solidFill>
              </a:rPr>
              <a:t> in </a:t>
            </a:r>
            <a:r>
              <a:rPr lang="it-IT" dirty="0" err="1">
                <a:solidFill>
                  <a:schemeClr val="accent1">
                    <a:lumMod val="50000"/>
                  </a:schemeClr>
                </a:solidFill>
              </a:rPr>
              <a:t>Health&amp;Pharma</a:t>
            </a:r>
            <a:r>
              <a:rPr lang="it-IT" dirty="0">
                <a:solidFill>
                  <a:schemeClr val="accent1">
                    <a:lumMod val="50000"/>
                  </a:schemeClr>
                </a:solidFill>
              </a:rPr>
              <a:t> </a:t>
            </a:r>
            <a:r>
              <a:rPr lang="it-IT" dirty="0" err="1">
                <a:solidFill>
                  <a:schemeClr val="accent1">
                    <a:lumMod val="50000"/>
                  </a:schemeClr>
                </a:solidFill>
              </a:rPr>
              <a:t>sectors</a:t>
            </a:r>
            <a:endParaRPr lang="it-IT" dirty="0">
              <a:solidFill>
                <a:schemeClr val="accent1">
                  <a:lumMod val="50000"/>
                </a:schemeClr>
              </a:solidFill>
            </a:endParaRPr>
          </a:p>
          <a:p>
            <a:endParaRPr lang="it-IT" sz="2000" b="1" dirty="0">
              <a:solidFill>
                <a:schemeClr val="accent1">
                  <a:lumMod val="50000"/>
                </a:schemeClr>
              </a:solidFill>
            </a:endParaRPr>
          </a:p>
          <a:p>
            <a:r>
              <a:rPr lang="it-IT" sz="2000" b="1" u="sng" dirty="0">
                <a:solidFill>
                  <a:schemeClr val="accent1">
                    <a:lumMod val="50000"/>
                  </a:schemeClr>
                </a:solidFill>
              </a:rPr>
              <a:t>Company:</a:t>
            </a:r>
          </a:p>
          <a:p>
            <a:pPr marL="285750" indent="-285750">
              <a:buFont typeface="Arial" panose="020B0604020202020204" pitchFamily="34" charset="0"/>
              <a:buChar char="•"/>
            </a:pPr>
            <a:r>
              <a:rPr lang="it-IT" dirty="0">
                <a:solidFill>
                  <a:schemeClr val="accent1">
                    <a:lumMod val="50000"/>
                  </a:schemeClr>
                </a:solidFill>
              </a:rPr>
              <a:t>100% private company</a:t>
            </a:r>
          </a:p>
          <a:p>
            <a:pPr marL="285750" indent="-285750">
              <a:buFont typeface="Arial" panose="020B0604020202020204" pitchFamily="34" charset="0"/>
              <a:buChar char="•"/>
            </a:pPr>
            <a:r>
              <a:rPr lang="it-IT" dirty="0">
                <a:solidFill>
                  <a:schemeClr val="accent1">
                    <a:lumMod val="50000"/>
                  </a:schemeClr>
                </a:solidFill>
              </a:rPr>
              <a:t>100 k€ </a:t>
            </a:r>
            <a:r>
              <a:rPr lang="it-IT" dirty="0" err="1">
                <a:solidFill>
                  <a:schemeClr val="accent1">
                    <a:lumMod val="50000"/>
                  </a:schemeClr>
                </a:solidFill>
              </a:rPr>
              <a:t>Pre-seed</a:t>
            </a:r>
            <a:r>
              <a:rPr lang="it-IT" dirty="0">
                <a:solidFill>
                  <a:schemeClr val="accent1">
                    <a:lumMod val="50000"/>
                  </a:schemeClr>
                </a:solidFill>
              </a:rPr>
              <a:t> funding (</a:t>
            </a:r>
            <a:r>
              <a:rPr lang="it-IT" dirty="0" err="1">
                <a:solidFill>
                  <a:schemeClr val="accent1">
                    <a:lumMod val="50000"/>
                  </a:schemeClr>
                </a:solidFill>
              </a:rPr>
              <a:t>involvement</a:t>
            </a:r>
            <a:r>
              <a:rPr lang="it-IT" dirty="0">
                <a:solidFill>
                  <a:schemeClr val="accent1">
                    <a:lumMod val="50000"/>
                  </a:schemeClr>
                </a:solidFill>
              </a:rPr>
              <a:t> of an US fund and </a:t>
            </a:r>
            <a:r>
              <a:rPr lang="it-IT" dirty="0" err="1">
                <a:solidFill>
                  <a:schemeClr val="accent1">
                    <a:lumMod val="50000"/>
                  </a:schemeClr>
                </a:solidFill>
              </a:rPr>
              <a:t>synergical</a:t>
            </a:r>
            <a:r>
              <a:rPr lang="it-IT" dirty="0">
                <a:solidFill>
                  <a:schemeClr val="accent1">
                    <a:lumMod val="50000"/>
                  </a:schemeClr>
                </a:solidFill>
              </a:rPr>
              <a:t> </a:t>
            </a:r>
            <a:r>
              <a:rPr lang="it-IT" dirty="0" err="1">
                <a:solidFill>
                  <a:schemeClr val="accent1">
                    <a:lumMod val="50000"/>
                  </a:schemeClr>
                </a:solidFill>
              </a:rPr>
              <a:t>professionals</a:t>
            </a:r>
            <a:r>
              <a:rPr lang="it-IT" dirty="0">
                <a:solidFill>
                  <a:schemeClr val="accent1">
                    <a:lumMod val="50000"/>
                  </a:schemeClr>
                </a:solidFill>
              </a:rPr>
              <a:t> in the field)</a:t>
            </a:r>
          </a:p>
          <a:p>
            <a:endParaRPr lang="it-IT" sz="2000" b="1" dirty="0">
              <a:solidFill>
                <a:schemeClr val="accent1">
                  <a:lumMod val="50000"/>
                </a:schemeClr>
              </a:solidFill>
            </a:endParaRPr>
          </a:p>
          <a:p>
            <a:pPr marL="285750" indent="-285750">
              <a:buFont typeface="Arial" panose="020B0604020202020204" pitchFamily="34" charset="0"/>
              <a:buChar char="•"/>
            </a:pPr>
            <a:endParaRPr lang="it-IT" dirty="0">
              <a:solidFill>
                <a:schemeClr val="accent1">
                  <a:lumMod val="50000"/>
                </a:schemeClr>
              </a:solidFill>
            </a:endParaRPr>
          </a:p>
          <a:p>
            <a:endParaRPr lang="it-IT" sz="2000" b="1" dirty="0">
              <a:solidFill>
                <a:schemeClr val="accent1">
                  <a:lumMod val="50000"/>
                </a:schemeClr>
              </a:solidFill>
            </a:endParaRPr>
          </a:p>
          <a:p>
            <a:r>
              <a:rPr lang="it-IT" sz="2000" b="1" u="sng" dirty="0" err="1">
                <a:solidFill>
                  <a:schemeClr val="accent1">
                    <a:lumMod val="50000"/>
                  </a:schemeClr>
                </a:solidFill>
              </a:rPr>
              <a:t>Collaborations</a:t>
            </a:r>
            <a:r>
              <a:rPr lang="it-IT" sz="2000" b="1" u="sng" dirty="0">
                <a:solidFill>
                  <a:schemeClr val="accent1">
                    <a:lumMod val="50000"/>
                  </a:schemeClr>
                </a:solidFill>
              </a:rPr>
              <a:t>:</a:t>
            </a:r>
          </a:p>
          <a:p>
            <a:endParaRPr lang="it-IT" sz="2000" b="1" u="sng" dirty="0">
              <a:solidFill>
                <a:schemeClr val="accent1">
                  <a:lumMod val="50000"/>
                </a:schemeClr>
              </a:solidFill>
            </a:endParaRPr>
          </a:p>
          <a:p>
            <a:endParaRPr lang="it-IT" sz="2000" b="1" dirty="0">
              <a:solidFill>
                <a:schemeClr val="accent1">
                  <a:lumMod val="50000"/>
                </a:schemeClr>
              </a:solidFill>
            </a:endParaRPr>
          </a:p>
          <a:p>
            <a:endParaRPr lang="it-IT" sz="2000" b="1" dirty="0">
              <a:solidFill>
                <a:schemeClr val="accent1">
                  <a:lumMod val="50000"/>
                </a:schemeClr>
              </a:solidFill>
            </a:endParaRPr>
          </a:p>
        </p:txBody>
      </p:sp>
      <p:pic>
        <p:nvPicPr>
          <p:cNvPr id="6" name="Immagine 5">
            <a:extLst>
              <a:ext uri="{FF2B5EF4-FFF2-40B4-BE49-F238E27FC236}">
                <a16:creationId xmlns:a16="http://schemas.microsoft.com/office/drawing/2014/main" id="{28DEF6E8-1A25-5D25-992A-0E287110D993}"/>
              </a:ext>
            </a:extLst>
          </p:cNvPr>
          <p:cNvPicPr>
            <a:picLocks noChangeAspect="1"/>
          </p:cNvPicPr>
          <p:nvPr/>
        </p:nvPicPr>
        <p:blipFill rotWithShape="1">
          <a:blip r:embed="rId2"/>
          <a:srcRect l="9034" t="17206" r="28547" b="22436"/>
          <a:stretch/>
        </p:blipFill>
        <p:spPr>
          <a:xfrm>
            <a:off x="257379" y="3002163"/>
            <a:ext cx="4049119" cy="2202428"/>
          </a:xfrm>
          <a:prstGeom prst="rect">
            <a:avLst/>
          </a:prstGeom>
        </p:spPr>
      </p:pic>
      <p:pic>
        <p:nvPicPr>
          <p:cNvPr id="9" name="Immagine 8">
            <a:extLst>
              <a:ext uri="{FF2B5EF4-FFF2-40B4-BE49-F238E27FC236}">
                <a16:creationId xmlns:a16="http://schemas.microsoft.com/office/drawing/2014/main" id="{26851AD6-C1C6-87A0-047B-CAD676FC14D7}"/>
              </a:ext>
            </a:extLst>
          </p:cNvPr>
          <p:cNvPicPr>
            <a:picLocks noChangeAspect="1"/>
          </p:cNvPicPr>
          <p:nvPr/>
        </p:nvPicPr>
        <p:blipFill>
          <a:blip r:embed="rId3"/>
          <a:stretch>
            <a:fillRect/>
          </a:stretch>
        </p:blipFill>
        <p:spPr>
          <a:xfrm>
            <a:off x="4766653" y="3326927"/>
            <a:ext cx="2857500" cy="790575"/>
          </a:xfrm>
          <a:prstGeom prst="rect">
            <a:avLst/>
          </a:prstGeom>
        </p:spPr>
      </p:pic>
      <p:pic>
        <p:nvPicPr>
          <p:cNvPr id="10" name="Immagine 9">
            <a:extLst>
              <a:ext uri="{FF2B5EF4-FFF2-40B4-BE49-F238E27FC236}">
                <a16:creationId xmlns:a16="http://schemas.microsoft.com/office/drawing/2014/main" id="{2BE4D700-2084-59D1-AB7D-93802611F454}"/>
              </a:ext>
            </a:extLst>
          </p:cNvPr>
          <p:cNvPicPr>
            <a:picLocks noChangeAspect="1"/>
          </p:cNvPicPr>
          <p:nvPr/>
        </p:nvPicPr>
        <p:blipFill>
          <a:blip r:embed="rId4"/>
          <a:stretch>
            <a:fillRect/>
          </a:stretch>
        </p:blipFill>
        <p:spPr>
          <a:xfrm>
            <a:off x="8046683" y="2856071"/>
            <a:ext cx="4000500" cy="1490047"/>
          </a:xfrm>
          <a:prstGeom prst="rect">
            <a:avLst/>
          </a:prstGeom>
        </p:spPr>
      </p:pic>
      <p:pic>
        <p:nvPicPr>
          <p:cNvPr id="11" name="Immagine 10">
            <a:extLst>
              <a:ext uri="{FF2B5EF4-FFF2-40B4-BE49-F238E27FC236}">
                <a16:creationId xmlns:a16="http://schemas.microsoft.com/office/drawing/2014/main" id="{83D2DA84-2718-4C09-1363-CFF101853FB9}"/>
              </a:ext>
            </a:extLst>
          </p:cNvPr>
          <p:cNvPicPr>
            <a:picLocks noChangeAspect="1"/>
          </p:cNvPicPr>
          <p:nvPr/>
        </p:nvPicPr>
        <p:blipFill>
          <a:blip r:embed="rId5"/>
          <a:stretch>
            <a:fillRect/>
          </a:stretch>
        </p:blipFill>
        <p:spPr>
          <a:xfrm>
            <a:off x="4992089" y="4424737"/>
            <a:ext cx="2158113" cy="562818"/>
          </a:xfrm>
          <a:prstGeom prst="rect">
            <a:avLst/>
          </a:prstGeom>
        </p:spPr>
      </p:pic>
      <p:pic>
        <p:nvPicPr>
          <p:cNvPr id="12" name="Immagine 11">
            <a:extLst>
              <a:ext uri="{FF2B5EF4-FFF2-40B4-BE49-F238E27FC236}">
                <a16:creationId xmlns:a16="http://schemas.microsoft.com/office/drawing/2014/main" id="{4F76097D-4AF6-459A-A30D-58E4516FB03B}"/>
              </a:ext>
            </a:extLst>
          </p:cNvPr>
          <p:cNvPicPr>
            <a:picLocks noChangeAspect="1"/>
          </p:cNvPicPr>
          <p:nvPr/>
        </p:nvPicPr>
        <p:blipFill rotWithShape="1">
          <a:blip r:embed="rId6"/>
          <a:srcRect r="68307"/>
          <a:stretch/>
        </p:blipFill>
        <p:spPr>
          <a:xfrm>
            <a:off x="10267063" y="4599630"/>
            <a:ext cx="1780120" cy="775849"/>
          </a:xfrm>
          <a:prstGeom prst="rect">
            <a:avLst/>
          </a:prstGeom>
        </p:spPr>
      </p:pic>
      <p:pic>
        <p:nvPicPr>
          <p:cNvPr id="13" name="Immagine 12">
            <a:extLst>
              <a:ext uri="{FF2B5EF4-FFF2-40B4-BE49-F238E27FC236}">
                <a16:creationId xmlns:a16="http://schemas.microsoft.com/office/drawing/2014/main" id="{98545F32-8A7D-D262-8D7B-996C3389A312}"/>
              </a:ext>
            </a:extLst>
          </p:cNvPr>
          <p:cNvPicPr>
            <a:picLocks noChangeAspect="1"/>
          </p:cNvPicPr>
          <p:nvPr/>
        </p:nvPicPr>
        <p:blipFill>
          <a:blip r:embed="rId7"/>
          <a:stretch>
            <a:fillRect/>
          </a:stretch>
        </p:blipFill>
        <p:spPr>
          <a:xfrm>
            <a:off x="7824771" y="4562120"/>
            <a:ext cx="1780121" cy="759995"/>
          </a:xfrm>
          <a:prstGeom prst="rect">
            <a:avLst/>
          </a:prstGeom>
        </p:spPr>
      </p:pic>
      <p:pic>
        <p:nvPicPr>
          <p:cNvPr id="14" name="Immagine 13" descr="Immagine che contiene logo&#10;&#10;Descrizione generata automaticamente">
            <a:extLst>
              <a:ext uri="{FF2B5EF4-FFF2-40B4-BE49-F238E27FC236}">
                <a16:creationId xmlns:a16="http://schemas.microsoft.com/office/drawing/2014/main" id="{84E96E0B-070E-6B7B-D6DF-6A8A4A4E98F3}"/>
              </a:ext>
            </a:extLst>
          </p:cNvPr>
          <p:cNvPicPr>
            <a:picLocks noChangeAspect="1"/>
          </p:cNvPicPr>
          <p:nvPr/>
        </p:nvPicPr>
        <p:blipFill rotWithShape="1">
          <a:blip r:embed="rId8"/>
          <a:srcRect l="26494" t="20725" r="48560" b="29275"/>
          <a:stretch/>
        </p:blipFill>
        <p:spPr>
          <a:xfrm>
            <a:off x="10475359" y="92023"/>
            <a:ext cx="1623244" cy="1830127"/>
          </a:xfrm>
          <a:prstGeom prst="rect">
            <a:avLst/>
          </a:prstGeom>
        </p:spPr>
      </p:pic>
      <p:pic>
        <p:nvPicPr>
          <p:cNvPr id="2" name="Immagine 1">
            <a:extLst>
              <a:ext uri="{FF2B5EF4-FFF2-40B4-BE49-F238E27FC236}">
                <a16:creationId xmlns:a16="http://schemas.microsoft.com/office/drawing/2014/main" id="{0B45F791-BFEC-FFF9-C674-3766874B3BAA}"/>
              </a:ext>
            </a:extLst>
          </p:cNvPr>
          <p:cNvPicPr>
            <a:picLocks noChangeAspect="1"/>
          </p:cNvPicPr>
          <p:nvPr/>
        </p:nvPicPr>
        <p:blipFill>
          <a:blip r:embed="rId9"/>
          <a:stretch>
            <a:fillRect/>
          </a:stretch>
        </p:blipFill>
        <p:spPr>
          <a:xfrm>
            <a:off x="4981067" y="5175129"/>
            <a:ext cx="2031834" cy="882578"/>
          </a:xfrm>
          <a:prstGeom prst="rect">
            <a:avLst/>
          </a:prstGeom>
        </p:spPr>
      </p:pic>
      <p:pic>
        <p:nvPicPr>
          <p:cNvPr id="3" name="Picture 4">
            <a:extLst>
              <a:ext uri="{FF2B5EF4-FFF2-40B4-BE49-F238E27FC236}">
                <a16:creationId xmlns:a16="http://schemas.microsoft.com/office/drawing/2014/main" id="{C064953F-4912-9C1A-C770-0FDEFF0128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5589" y="5416013"/>
            <a:ext cx="1454325" cy="1276226"/>
          </a:xfrm>
          <a:prstGeom prst="rect">
            <a:avLst/>
          </a:prstGeom>
        </p:spPr>
      </p:pic>
      <p:pic>
        <p:nvPicPr>
          <p:cNvPr id="1026" name="Picture 2">
            <a:extLst>
              <a:ext uri="{FF2B5EF4-FFF2-40B4-BE49-F238E27FC236}">
                <a16:creationId xmlns:a16="http://schemas.microsoft.com/office/drawing/2014/main" id="{499E2F77-84A0-07F1-B9AB-AAE6D71559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40997" y="2084789"/>
            <a:ext cx="1704104" cy="68164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Logo Innerspace">
            <a:extLst>
              <a:ext uri="{FF2B5EF4-FFF2-40B4-BE49-F238E27FC236}">
                <a16:creationId xmlns:a16="http://schemas.microsoft.com/office/drawing/2014/main" id="{503F1B2A-8666-BD5E-90B8-393F41C3EA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5" name="Immagine 14">
            <a:extLst>
              <a:ext uri="{FF2B5EF4-FFF2-40B4-BE49-F238E27FC236}">
                <a16:creationId xmlns:a16="http://schemas.microsoft.com/office/drawing/2014/main" id="{649E82C6-86C4-F18C-B12D-EB2D61AE8B6B}"/>
              </a:ext>
            </a:extLst>
          </p:cNvPr>
          <p:cNvPicPr>
            <a:picLocks noChangeAspect="1"/>
          </p:cNvPicPr>
          <p:nvPr/>
        </p:nvPicPr>
        <p:blipFill rotWithShape="1">
          <a:blip r:embed="rId12"/>
          <a:srcRect l="5000" t="15298" r="50000" b="63010"/>
          <a:stretch/>
        </p:blipFill>
        <p:spPr>
          <a:xfrm>
            <a:off x="449822" y="5671526"/>
            <a:ext cx="2821987" cy="765200"/>
          </a:xfrm>
          <a:prstGeom prst="rect">
            <a:avLst/>
          </a:prstGeom>
        </p:spPr>
      </p:pic>
      <p:sp>
        <p:nvSpPr>
          <p:cNvPr id="7" name="TextBox 2">
            <a:extLst>
              <a:ext uri="{FF2B5EF4-FFF2-40B4-BE49-F238E27FC236}">
                <a16:creationId xmlns:a16="http://schemas.microsoft.com/office/drawing/2014/main" id="{2AD51658-CFEA-D00D-A79F-5A708C98B26D}"/>
              </a:ext>
            </a:extLst>
          </p:cNvPr>
          <p:cNvSpPr txBox="1"/>
          <p:nvPr/>
        </p:nvSpPr>
        <p:spPr>
          <a:xfrm>
            <a:off x="8458040" y="5538118"/>
            <a:ext cx="3759131" cy="1200329"/>
          </a:xfrm>
          <a:prstGeom prst="rect">
            <a:avLst/>
          </a:prstGeom>
          <a:noFill/>
        </p:spPr>
        <p:txBody>
          <a:bodyPr wrap="square">
            <a:spAutoFit/>
          </a:bodyPr>
          <a:lstStyle/>
          <a:p>
            <a:r>
              <a:rPr lang="it-IT" dirty="0">
                <a:solidFill>
                  <a:schemeClr val="accent1">
                    <a:lumMod val="50000"/>
                  </a:schemeClr>
                </a:solidFill>
              </a:rPr>
              <a:t>... And a wide array of teachers and trainers with outstanding professional record in major multi-national companies!</a:t>
            </a:r>
          </a:p>
        </p:txBody>
      </p:sp>
      <p:pic>
        <p:nvPicPr>
          <p:cNvPr id="16" name="Immagine 15">
            <a:extLst>
              <a:ext uri="{FF2B5EF4-FFF2-40B4-BE49-F238E27FC236}">
                <a16:creationId xmlns:a16="http://schemas.microsoft.com/office/drawing/2014/main" id="{11BB5A3D-E4EA-4E40-6A3F-7B3C17AEEF00}"/>
              </a:ext>
            </a:extLst>
          </p:cNvPr>
          <p:cNvPicPr>
            <a:picLocks noChangeAspect="1"/>
          </p:cNvPicPr>
          <p:nvPr/>
        </p:nvPicPr>
        <p:blipFill rotWithShape="1">
          <a:blip r:embed="rId13"/>
          <a:srcRect l="2500" t="18760" r="77581" b="64041"/>
          <a:stretch/>
        </p:blipFill>
        <p:spPr>
          <a:xfrm>
            <a:off x="5744189" y="6151725"/>
            <a:ext cx="1406013" cy="682861"/>
          </a:xfrm>
          <a:prstGeom prst="rect">
            <a:avLst/>
          </a:prstGeom>
        </p:spPr>
      </p:pic>
    </p:spTree>
    <p:extLst>
      <p:ext uri="{BB962C8B-B14F-4D97-AF65-F5344CB8AC3E}">
        <p14:creationId xmlns:p14="http://schemas.microsoft.com/office/powerpoint/2010/main" val="1106475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ACC05246F452F4AA943D0567DC5114E" ma:contentTypeVersion="6" ma:contentTypeDescription="Creare un nuovo documento." ma:contentTypeScope="" ma:versionID="95173f683faa01792feea78de3e06c3c">
  <xsd:schema xmlns:xsd="http://www.w3.org/2001/XMLSchema" xmlns:xs="http://www.w3.org/2001/XMLSchema" xmlns:p="http://schemas.microsoft.com/office/2006/metadata/properties" xmlns:ns2="9752382d-1dbe-45c4-a5be-bf971e698b99" xmlns:ns3="324efffe-21b3-44c6-a155-8fc3c3e8edcd" targetNamespace="http://schemas.microsoft.com/office/2006/metadata/properties" ma:root="true" ma:fieldsID="5aacabce45adb5adb1946f5a5d5fd9c7" ns2:_="" ns3:_="">
    <xsd:import namespace="9752382d-1dbe-45c4-a5be-bf971e698b99"/>
    <xsd:import namespace="324efffe-21b3-44c6-a155-8fc3c3e8ed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2382d-1dbe-45c4-a5be-bf971e698b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efffe-21b3-44c6-a155-8fc3c3e8edcd"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43DD11-615C-410D-9AF8-4CD08F189544}"/>
</file>

<file path=customXml/itemProps2.xml><?xml version="1.0" encoding="utf-8"?>
<ds:datastoreItem xmlns:ds="http://schemas.openxmlformats.org/officeDocument/2006/customXml" ds:itemID="{C3891447-60C9-4045-BEB7-932A6A056569}"/>
</file>

<file path=customXml/itemProps3.xml><?xml version="1.0" encoding="utf-8"?>
<ds:datastoreItem xmlns:ds="http://schemas.openxmlformats.org/officeDocument/2006/customXml" ds:itemID="{9523DF7D-E00F-459E-B1B2-42ED0D6FD524}"/>
</file>

<file path=docProps/app.xml><?xml version="1.0" encoding="utf-8"?>
<Properties xmlns="http://schemas.openxmlformats.org/officeDocument/2006/extended-properties" xmlns:vt="http://schemas.openxmlformats.org/officeDocument/2006/docPropsVTypes">
  <Template/>
  <TotalTime>0</TotalTime>
  <Words>522</Words>
  <Application>Microsoft Office PowerPoint</Application>
  <PresentationFormat>Widescreen</PresentationFormat>
  <Paragraphs>116</Paragraphs>
  <Slides>7</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vt:i4>
      </vt:variant>
    </vt:vector>
  </HeadingPairs>
  <TitlesOfParts>
    <vt:vector size="14" baseType="lpstr">
      <vt:lpstr>Arial</vt:lpstr>
      <vt:lpstr>Calibri</vt:lpstr>
      <vt:lpstr>Calibri Light</vt:lpstr>
      <vt:lpstr>Noto Sans Symbols</vt:lpstr>
      <vt:lpstr>Trebuchet MS</vt:lpstr>
      <vt:lpstr>Wingdings</vt:lpstr>
      <vt:lpstr>Tema di Office</vt:lpstr>
      <vt:lpstr>Presentazione standard di PowerPoint</vt:lpstr>
      <vt:lpstr>PROBLEMS:</vt:lpstr>
      <vt:lpstr>SOLUTION:</vt:lpstr>
      <vt:lpstr>CURRENT AVAILABLE TECHNOLOGY</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BBTrain Bespoke Biotech Training</dc:title>
  <dc:creator>Leonardo Sibilio</dc:creator>
  <cp:lastModifiedBy>leonardo sibilio</cp:lastModifiedBy>
  <cp:revision>83</cp:revision>
  <dcterms:modified xsi:type="dcterms:W3CDTF">2023-04-19T17:01:24Z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0x010100EACC05246F452F4AA943D0567DC5114E</vt:lpwstr>
  </property>
</Properties>
</file>