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68" r:id="rId3"/>
    <p:sldId id="269" r:id="rId4"/>
    <p:sldId id="270" r:id="rId5"/>
    <p:sldId id="283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D3D8"/>
    <a:srgbClr val="E44554"/>
    <a:srgbClr val="E490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6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13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openxmlformats.org/officeDocument/2006/relationships/customXml" Target="../customXml/item2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ustomXml" Target="../customXml/item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B28221-F4EE-4D27-033F-175FF671CF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6165593-6E20-0F7E-3A7D-F907754AA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BF304CF-35F7-250C-C2E8-3D1E57C4F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93EF9-F720-4CCA-A18C-6F56B5691D8C}" type="datetimeFigureOut">
              <a:rPr lang="it-IT" smtClean="0"/>
              <a:t>19/04/2023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6106FDF-6F69-84EA-1738-331AEDA7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1CA4FA2-460A-DD5E-7894-4C75B35D2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0852-E5F8-4BA0-855E-A648E10870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0190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6CD9CD-7851-DB90-C13A-8EC168803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1215515-024E-F08C-D678-DFF9C9C9B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D0465ED-35B6-A6DC-96F2-54E3CDF6D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93EF9-F720-4CCA-A18C-6F56B5691D8C}" type="datetimeFigureOut">
              <a:rPr lang="it-IT" smtClean="0"/>
              <a:t>19/04/2023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4D7532-5531-8986-4A49-66D4CB630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6567EC-91CF-8FAC-1BC3-6853924E1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0852-E5F8-4BA0-855E-A648E10870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1597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8A9A5A1-4F6D-B9EF-D5A5-10F04C652E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5D60882-08E7-92C3-E115-3A1D16DA5E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2588290-8F81-2E4A-00B5-FD616EB3C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93EF9-F720-4CCA-A18C-6F56B5691D8C}" type="datetimeFigureOut">
              <a:rPr lang="it-IT" smtClean="0"/>
              <a:t>19/04/2023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C64CD41-0C50-316C-ECA6-51AD72C22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C9F98E-43FE-F86C-4CBF-55709EE98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0852-E5F8-4BA0-855E-A648E10870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7429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C1072B-F3B1-602F-7D78-3A96FD712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1B3390-D5C7-7D91-7E00-6A9C881A6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7ACF4F-84A2-FC11-593D-84C42E6CF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93EF9-F720-4CCA-A18C-6F56B5691D8C}" type="datetimeFigureOut">
              <a:rPr lang="it-IT" smtClean="0"/>
              <a:t>19/04/2023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6099FBB-F3CE-6887-DFD5-F4F9E75EC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5315D18-D02C-88C0-A627-228886E1D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0852-E5F8-4BA0-855E-A648E10870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6209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01810B-92AD-28A5-3D07-232B1AA2C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421800E-09DC-A57C-198B-46C98C6CB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FF6B85F-2C4A-E875-6C49-D17B76D80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93EF9-F720-4CCA-A18C-6F56B5691D8C}" type="datetimeFigureOut">
              <a:rPr lang="it-IT" smtClean="0"/>
              <a:t>19/04/2023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F620CE3-F787-3D3B-E4D0-91ACBE14A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76C9228-5575-F0E8-7B43-1F8C74FCA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0852-E5F8-4BA0-855E-A648E10870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478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11448E-07B6-43A0-B7AD-99E8F4344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AE6AD4-2D06-EC04-93FE-E88ED4D952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F82B444-D109-1F50-A582-61BF280837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00C57D7-994E-67E4-D9F9-6A0A01336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93EF9-F720-4CCA-A18C-6F56B5691D8C}" type="datetimeFigureOut">
              <a:rPr lang="it-IT" smtClean="0"/>
              <a:t>19/04/2023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8F237C2-3608-2F21-5CF7-27521BBBC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3A301D2-F4B8-6AE8-F328-90FA8B773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0852-E5F8-4BA0-855E-A648E10870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887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917252-3983-38DA-87A6-3DACFFB25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B4D5CA8-FC3B-255B-3A70-5FF235122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AC6A505-C79A-ACC1-1F89-8DF8CB31F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4EE6CE0-4CE1-50AE-9420-D6F1FFAA5A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9574B58-1017-7F9A-01EF-D3A04701A7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61EE455-5474-3C6B-932C-AE7DDB1B9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93EF9-F720-4CCA-A18C-6F56B5691D8C}" type="datetimeFigureOut">
              <a:rPr lang="it-IT" smtClean="0"/>
              <a:t>19/04/2023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9BB4A9C-4174-3F91-BDEE-2B32DC985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197E916-C1F1-7C01-7E08-7271D9234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0852-E5F8-4BA0-855E-A648E10870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8628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7D5840-99F9-51C6-850E-636444AA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C16EA5F-2F28-A976-E93C-85684ECDE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93EF9-F720-4CCA-A18C-6F56B5691D8C}" type="datetimeFigureOut">
              <a:rPr lang="it-IT" smtClean="0"/>
              <a:t>19/04/2023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61C6AC8-6CA4-196F-7A68-1604C31B4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5E5F38C-B7C7-3777-4C64-FE8009DFD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0852-E5F8-4BA0-855E-A648E10870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345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55BA1AE-92F7-C463-C73C-02DC6A0B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93EF9-F720-4CCA-A18C-6F56B5691D8C}" type="datetimeFigureOut">
              <a:rPr lang="it-IT" smtClean="0"/>
              <a:t>19/04/2023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D6BA18E-F2BE-AF0F-D632-3ED3F2D13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6A8957A-926F-469E-05EA-EC54534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0852-E5F8-4BA0-855E-A648E10870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579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720823-9C42-8014-8DE2-1034B3BB4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6A06D20-BBB4-E078-14EA-5409300C1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BDDD549-C895-7980-3449-2844E22464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D3AD698-11FE-74E1-0668-F8FB7B804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93EF9-F720-4CCA-A18C-6F56B5691D8C}" type="datetimeFigureOut">
              <a:rPr lang="it-IT" smtClean="0"/>
              <a:t>19/04/2023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215C73E-57D0-F95C-7CCC-2F75BFDA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98A2E9A-0EF6-DE76-445E-2BB448E54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0852-E5F8-4BA0-855E-A648E10870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2545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07D39B-4A43-16AE-F7C0-91E750737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7044EC5-3F9E-4C53-C60E-3E74C82A8A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13BD071-E462-B4B2-EF24-3B585AF1E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F8948D7-B84D-B4CF-2F0B-B13B3CFE0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93EF9-F720-4CCA-A18C-6F56B5691D8C}" type="datetimeFigureOut">
              <a:rPr lang="it-IT" smtClean="0"/>
              <a:t>19/04/2023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189A414-23A0-EDED-CEF3-DA5215065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AC66558-F72C-A81B-2E9D-23EEF1473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0852-E5F8-4BA0-855E-A648E10870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7568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642F7BA-91A3-2688-CF0C-E60712B16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8AAA5FF-160A-4DAD-8C5B-42B68AC271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3F9EF3-4B31-A58C-3253-53EE99E2E6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93EF9-F720-4CCA-A18C-6F56B5691D8C}" type="datetimeFigureOut">
              <a:rPr lang="it-IT" smtClean="0"/>
              <a:t>19/04/2023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B5C691C-80D4-80DD-5C15-A1F98FB4FF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8FE8375-C48F-733D-233B-B3CC9ABC1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10852-E5F8-4BA0-855E-A648E10870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1691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tecla.gasperi@uniroma3.it" TargetMode="External"/><Relationship Id="rId5" Type="http://schemas.openxmlformats.org/officeDocument/2006/relationships/hyperlink" Target="mailto:viviana.trezza@uniroma3.it" TargetMode="External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magine 10" descr="Immagine che contiene persona, interno, preparazione, tavolo&#10;&#10;Descrizione generata automaticamente">
            <a:extLst>
              <a:ext uri="{FF2B5EF4-FFF2-40B4-BE49-F238E27FC236}">
                <a16:creationId xmlns:a16="http://schemas.microsoft.com/office/drawing/2014/main" id="{55F6B796-D5D9-C32D-FB44-89386A5C02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" t="7881" r="15083" b="7866"/>
          <a:stretch/>
        </p:blipFill>
        <p:spPr>
          <a:xfrm>
            <a:off x="2320488" y="0"/>
            <a:ext cx="9881030" cy="6871964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EF8A8020-F098-C67B-7906-AE7D82E847D0}"/>
              </a:ext>
            </a:extLst>
          </p:cNvPr>
          <p:cNvSpPr txBox="1">
            <a:spLocks/>
          </p:cNvSpPr>
          <p:nvPr/>
        </p:nvSpPr>
        <p:spPr>
          <a:xfrm>
            <a:off x="5931026" y="2124496"/>
            <a:ext cx="6207317" cy="8467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200"/>
              </a:spcAft>
              <a:defRPr/>
            </a:pPr>
            <a:r>
              <a:rPr lang="en-US" altLang="it-IT" sz="5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Laurea</a:t>
            </a:r>
            <a:r>
              <a:rPr lang="en-US" altLang="it-IT" sz="5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 </a:t>
            </a:r>
            <a:r>
              <a:rPr lang="en-US" altLang="it-IT" sz="5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Magistrale</a:t>
            </a:r>
            <a:r>
              <a:rPr lang="en-US" altLang="it-IT" sz="5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FDFD9D-5557-D5DD-AAF7-B5ED9EB1E6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67" r="-585"/>
          <a:stretch/>
        </p:blipFill>
        <p:spPr>
          <a:xfrm>
            <a:off x="-1971920" y="-257775"/>
            <a:ext cx="7902946" cy="7373550"/>
          </a:xfrm>
          <a:prstGeom prst="flowChartDelay">
            <a:avLst/>
          </a:prstGeom>
          <a:effectLst>
            <a:softEdge rad="230536"/>
          </a:effectLst>
        </p:spPr>
      </p:pic>
      <p:pic>
        <p:nvPicPr>
          <p:cNvPr id="8" name="Immagine 1">
            <a:extLst>
              <a:ext uri="{FF2B5EF4-FFF2-40B4-BE49-F238E27FC236}">
                <a16:creationId xmlns:a16="http://schemas.microsoft.com/office/drawing/2014/main" id="{8DB54EA4-8C25-7FDB-42EA-8425D6D9D6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672" y="138463"/>
            <a:ext cx="2310899" cy="77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Didattica Integrata On-Line">
            <a:extLst>
              <a:ext uri="{FF2B5EF4-FFF2-40B4-BE49-F238E27FC236}">
                <a16:creationId xmlns:a16="http://schemas.microsoft.com/office/drawing/2014/main" id="{E4BF113A-978B-9AB4-B886-7E2013EEE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73" y="45852"/>
            <a:ext cx="1914470" cy="95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5D1F5C-2CA2-2E78-8581-2B98C01734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0692" y="12466"/>
            <a:ext cx="1364653" cy="1026219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496182A8-3FE0-E023-1F0B-0BBBC5022613}"/>
              </a:ext>
            </a:extLst>
          </p:cNvPr>
          <p:cNvSpPr txBox="1">
            <a:spLocks/>
          </p:cNvSpPr>
          <p:nvPr/>
        </p:nvSpPr>
        <p:spPr>
          <a:xfrm>
            <a:off x="6978472" y="3175449"/>
            <a:ext cx="3956486" cy="6181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200"/>
              </a:spcAft>
              <a:defRPr/>
            </a:pPr>
            <a:r>
              <a:rPr lang="en-US" altLang="it-IT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a </a:t>
            </a:r>
            <a:r>
              <a:rPr lang="en-US" altLang="it-IT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ciclo</a:t>
            </a:r>
            <a:r>
              <a:rPr lang="en-US" altLang="it-IT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 </a:t>
            </a:r>
            <a:r>
              <a:rPr lang="en-US" altLang="it-IT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unico</a:t>
            </a:r>
            <a:r>
              <a:rPr lang="en-US" altLang="it-IT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 in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FF0A34F6-198F-F711-F3D3-C0D5FA08DC5F}"/>
              </a:ext>
            </a:extLst>
          </p:cNvPr>
          <p:cNvSpPr txBox="1">
            <a:spLocks/>
          </p:cNvSpPr>
          <p:nvPr/>
        </p:nvSpPr>
        <p:spPr>
          <a:xfrm>
            <a:off x="5775087" y="3903424"/>
            <a:ext cx="6207317" cy="12943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it-IT" sz="8000" b="1" cap="small" dirty="0" err="1">
                <a:solidFill>
                  <a:srgbClr val="C00000"/>
                </a:solidFill>
                <a:effectLst>
                  <a:outerShdw dist="38100" dir="10800000" algn="r" rotWithShape="0">
                    <a:srgbClr val="C00000">
                      <a:alpha val="40000"/>
                    </a:srgbClr>
                  </a:outerShdw>
                </a:effectLst>
                <a:ea typeface="+mj-ea"/>
                <a:cs typeface="+mj-cs"/>
              </a:rPr>
              <a:t>Farmacia</a:t>
            </a:r>
            <a:endParaRPr lang="en-US" altLang="it-IT" sz="8000" b="1" cap="small" dirty="0">
              <a:solidFill>
                <a:srgbClr val="C00000"/>
              </a:solidFill>
              <a:effectLst>
                <a:outerShdw dist="38100" dir="10800000" algn="r" rotWithShape="0">
                  <a:srgbClr val="C00000">
                    <a:alpha val="40000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1AB5D0B6-E381-54D4-FA89-751DE6EA43E0}"/>
              </a:ext>
            </a:extLst>
          </p:cNvPr>
          <p:cNvSpPr txBox="1">
            <a:spLocks/>
          </p:cNvSpPr>
          <p:nvPr/>
        </p:nvSpPr>
        <p:spPr>
          <a:xfrm>
            <a:off x="5775086" y="6236677"/>
            <a:ext cx="6207317" cy="4828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200"/>
              </a:spcAft>
              <a:defRPr/>
            </a:pPr>
            <a:r>
              <a:rPr lang="en-US" altLang="it-IT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Roma, 20 Aprile 2023</a:t>
            </a:r>
          </a:p>
        </p:txBody>
      </p:sp>
    </p:spTree>
    <p:extLst>
      <p:ext uri="{BB962C8B-B14F-4D97-AF65-F5344CB8AC3E}">
        <p14:creationId xmlns:p14="http://schemas.microsoft.com/office/powerpoint/2010/main" val="244830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D1B3AEC-AA03-A1A7-8A86-34CE629A3E5E}"/>
              </a:ext>
            </a:extLst>
          </p:cNvPr>
          <p:cNvCxnSpPr>
            <a:cxnSpLocks/>
          </p:cNvCxnSpPr>
          <p:nvPr/>
        </p:nvCxnSpPr>
        <p:spPr>
          <a:xfrm>
            <a:off x="0" y="468000"/>
            <a:ext cx="2340000" cy="0"/>
          </a:xfrm>
          <a:prstGeom prst="line">
            <a:avLst/>
          </a:prstGeom>
          <a:ln w="4762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44000">
                  <a:srgbClr val="E4909D"/>
                </a:gs>
                <a:gs pos="75000">
                  <a:srgbClr val="E44554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0DB828-0ECE-8C4D-EDA1-FB2416AB9AC6}"/>
              </a:ext>
            </a:extLst>
          </p:cNvPr>
          <p:cNvCxnSpPr>
            <a:cxnSpLocks/>
          </p:cNvCxnSpPr>
          <p:nvPr/>
        </p:nvCxnSpPr>
        <p:spPr>
          <a:xfrm flipH="1">
            <a:off x="9852000" y="468000"/>
            <a:ext cx="2340000" cy="0"/>
          </a:xfrm>
          <a:prstGeom prst="line">
            <a:avLst/>
          </a:prstGeom>
          <a:ln w="4762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44000">
                  <a:srgbClr val="E4909D"/>
                </a:gs>
                <a:gs pos="75000">
                  <a:srgbClr val="E44554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9EC4053-883C-0AAC-4363-23DEF7C087F6}"/>
              </a:ext>
            </a:extLst>
          </p:cNvPr>
          <p:cNvCxnSpPr>
            <a:cxnSpLocks/>
          </p:cNvCxnSpPr>
          <p:nvPr/>
        </p:nvCxnSpPr>
        <p:spPr>
          <a:xfrm flipH="1">
            <a:off x="9843241" y="6209848"/>
            <a:ext cx="216587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D4877C0-683A-8828-3389-FDB7BA0BD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0454" y="6264984"/>
            <a:ext cx="901700" cy="571500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11D19FFA-EFBB-4FDA-97F1-2354CE7C13B5}"/>
              </a:ext>
            </a:extLst>
          </p:cNvPr>
          <p:cNvSpPr txBox="1">
            <a:spLocks/>
          </p:cNvSpPr>
          <p:nvPr/>
        </p:nvSpPr>
        <p:spPr>
          <a:xfrm>
            <a:off x="2406438" y="70336"/>
            <a:ext cx="7395671" cy="75233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it-IT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Aspetti</a:t>
            </a:r>
            <a:r>
              <a:rPr lang="en-US" altLang="it-IT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 </a:t>
            </a:r>
            <a:r>
              <a:rPr lang="en-US" altLang="it-IT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innovativi</a:t>
            </a:r>
            <a:r>
              <a:rPr lang="en-US" altLang="it-IT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 del </a:t>
            </a:r>
            <a:r>
              <a:rPr lang="en-US" altLang="it-IT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corso</a:t>
            </a:r>
            <a:endParaRPr lang="en-US" altLang="it-IT" sz="4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02219B8-A1FB-35BE-65F1-E7DD3793606F}"/>
              </a:ext>
            </a:extLst>
          </p:cNvPr>
          <p:cNvSpPr txBox="1"/>
          <p:nvPr/>
        </p:nvSpPr>
        <p:spPr>
          <a:xfrm>
            <a:off x="660836" y="1044200"/>
            <a:ext cx="92801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Percorso formativo altamente interdisciplinare </a:t>
            </a:r>
          </a:p>
        </p:txBody>
      </p:sp>
      <p:grpSp>
        <p:nvGrpSpPr>
          <p:cNvPr id="5" name="Group 68">
            <a:extLst>
              <a:ext uri="{FF2B5EF4-FFF2-40B4-BE49-F238E27FC236}">
                <a16:creationId xmlns:a16="http://schemas.microsoft.com/office/drawing/2014/main" id="{B2C0DA6A-ADE1-1BA5-CEA3-EE5D07B42580}"/>
              </a:ext>
            </a:extLst>
          </p:cNvPr>
          <p:cNvGrpSpPr>
            <a:grpSpLocks noChangeAspect="1"/>
          </p:cNvGrpSpPr>
          <p:nvPr/>
        </p:nvGrpSpPr>
        <p:grpSpPr>
          <a:xfrm rot="19920000" flipH="1">
            <a:off x="328595" y="1197953"/>
            <a:ext cx="195456" cy="287910"/>
            <a:chOff x="6981349" y="7189352"/>
            <a:chExt cx="2382356" cy="4632908"/>
          </a:xfrm>
        </p:grpSpPr>
        <p:sp>
          <p:nvSpPr>
            <p:cNvPr id="21" name="Isosceles Triangle 69">
              <a:extLst>
                <a:ext uri="{FF2B5EF4-FFF2-40B4-BE49-F238E27FC236}">
                  <a16:creationId xmlns:a16="http://schemas.microsoft.com/office/drawing/2014/main" id="{3AA8518E-8D5D-8BCF-2D3E-826AF2FB3943}"/>
                </a:ext>
              </a:extLst>
            </p:cNvPr>
            <p:cNvSpPr/>
            <p:nvPr/>
          </p:nvSpPr>
          <p:spPr>
            <a:xfrm flipV="1">
              <a:off x="8022595" y="9505806"/>
              <a:ext cx="299865" cy="2316454"/>
            </a:xfrm>
            <a:prstGeom prst="triangle">
              <a:avLst/>
            </a:prstGeom>
            <a:solidFill>
              <a:schemeClr val="bg1">
                <a:lumMod val="75000"/>
                <a:alpha val="64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70">
              <a:extLst>
                <a:ext uri="{FF2B5EF4-FFF2-40B4-BE49-F238E27FC236}">
                  <a16:creationId xmlns:a16="http://schemas.microsoft.com/office/drawing/2014/main" id="{8D4FDC1C-B931-FBDE-D5F8-E303685BC7C9}"/>
                </a:ext>
              </a:extLst>
            </p:cNvPr>
            <p:cNvSpPr/>
            <p:nvPr/>
          </p:nvSpPr>
          <p:spPr>
            <a:xfrm>
              <a:off x="6981349" y="8905612"/>
              <a:ext cx="2382356" cy="1200388"/>
            </a:xfrm>
            <a:prstGeom prst="ellipse">
              <a:avLst/>
            </a:prstGeom>
            <a:gradFill flip="none" rotWithShape="1">
              <a:gsLst>
                <a:gs pos="6000">
                  <a:srgbClr val="A60000"/>
                </a:gs>
                <a:gs pos="45000">
                  <a:srgbClr val="FF0000"/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an 71">
              <a:extLst>
                <a:ext uri="{FF2B5EF4-FFF2-40B4-BE49-F238E27FC236}">
                  <a16:creationId xmlns:a16="http://schemas.microsoft.com/office/drawing/2014/main" id="{1339B007-B4FB-87A8-CC4D-9FDB67CB4BCD}"/>
                </a:ext>
              </a:extLst>
            </p:cNvPr>
            <p:cNvSpPr/>
            <p:nvPr/>
          </p:nvSpPr>
          <p:spPr>
            <a:xfrm>
              <a:off x="7625757" y="7774128"/>
              <a:ext cx="1093540" cy="1731678"/>
            </a:xfrm>
            <a:prstGeom prst="can">
              <a:avLst/>
            </a:prstGeom>
            <a:gradFill flip="none" rotWithShape="1">
              <a:gsLst>
                <a:gs pos="6000">
                  <a:srgbClr val="A60000"/>
                </a:gs>
                <a:gs pos="45000">
                  <a:srgbClr val="FF0000"/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72">
              <a:extLst>
                <a:ext uri="{FF2B5EF4-FFF2-40B4-BE49-F238E27FC236}">
                  <a16:creationId xmlns:a16="http://schemas.microsoft.com/office/drawing/2014/main" id="{ADA90C51-E5C8-83C6-A417-5221A3805BC5}"/>
                </a:ext>
              </a:extLst>
            </p:cNvPr>
            <p:cNvSpPr/>
            <p:nvPr/>
          </p:nvSpPr>
          <p:spPr>
            <a:xfrm>
              <a:off x="7143745" y="7189352"/>
              <a:ext cx="2057565" cy="1200388"/>
            </a:xfrm>
            <a:prstGeom prst="ellipse">
              <a:avLst/>
            </a:prstGeom>
            <a:gradFill flip="none" rotWithShape="1">
              <a:gsLst>
                <a:gs pos="6000">
                  <a:srgbClr val="A60000"/>
                </a:gs>
                <a:gs pos="45000">
                  <a:srgbClr val="FF0000"/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88103428-D8B9-5C31-01DE-E897D2D9C3C1}"/>
              </a:ext>
            </a:extLst>
          </p:cNvPr>
          <p:cNvSpPr txBox="1"/>
          <p:nvPr/>
        </p:nvSpPr>
        <p:spPr>
          <a:xfrm>
            <a:off x="593863" y="3429000"/>
            <a:ext cx="60946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Due Percorsi Formativi: </a:t>
            </a:r>
          </a:p>
        </p:txBody>
      </p:sp>
      <p:grpSp>
        <p:nvGrpSpPr>
          <p:cNvPr id="27" name="Group 68">
            <a:extLst>
              <a:ext uri="{FF2B5EF4-FFF2-40B4-BE49-F238E27FC236}">
                <a16:creationId xmlns:a16="http://schemas.microsoft.com/office/drawing/2014/main" id="{5B20188F-80AC-776E-C818-EE90C473EB6F}"/>
              </a:ext>
            </a:extLst>
          </p:cNvPr>
          <p:cNvGrpSpPr>
            <a:grpSpLocks noChangeAspect="1"/>
          </p:cNvGrpSpPr>
          <p:nvPr/>
        </p:nvGrpSpPr>
        <p:grpSpPr>
          <a:xfrm rot="19920000" flipH="1">
            <a:off x="340357" y="3508185"/>
            <a:ext cx="195456" cy="287910"/>
            <a:chOff x="6981349" y="7189352"/>
            <a:chExt cx="2382356" cy="4632908"/>
          </a:xfrm>
        </p:grpSpPr>
        <p:sp>
          <p:nvSpPr>
            <p:cNvPr id="28" name="Isosceles Triangle 69">
              <a:extLst>
                <a:ext uri="{FF2B5EF4-FFF2-40B4-BE49-F238E27FC236}">
                  <a16:creationId xmlns:a16="http://schemas.microsoft.com/office/drawing/2014/main" id="{13B0F965-6D6B-9083-FE04-698D27D90E30}"/>
                </a:ext>
              </a:extLst>
            </p:cNvPr>
            <p:cNvSpPr/>
            <p:nvPr/>
          </p:nvSpPr>
          <p:spPr>
            <a:xfrm flipV="1">
              <a:off x="8022595" y="9505806"/>
              <a:ext cx="299865" cy="2316454"/>
            </a:xfrm>
            <a:prstGeom prst="triangle">
              <a:avLst/>
            </a:prstGeom>
            <a:solidFill>
              <a:schemeClr val="bg1">
                <a:lumMod val="75000"/>
                <a:alpha val="64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70">
              <a:extLst>
                <a:ext uri="{FF2B5EF4-FFF2-40B4-BE49-F238E27FC236}">
                  <a16:creationId xmlns:a16="http://schemas.microsoft.com/office/drawing/2014/main" id="{1F2745E3-1C1D-14AE-73A5-2F652DE7C1C0}"/>
                </a:ext>
              </a:extLst>
            </p:cNvPr>
            <p:cNvSpPr/>
            <p:nvPr/>
          </p:nvSpPr>
          <p:spPr>
            <a:xfrm>
              <a:off x="6981349" y="8905612"/>
              <a:ext cx="2382356" cy="1200388"/>
            </a:xfrm>
            <a:prstGeom prst="ellipse">
              <a:avLst/>
            </a:prstGeom>
            <a:gradFill flip="none" rotWithShape="1">
              <a:gsLst>
                <a:gs pos="6000">
                  <a:srgbClr val="A60000"/>
                </a:gs>
                <a:gs pos="45000">
                  <a:srgbClr val="FF0000"/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an 71">
              <a:extLst>
                <a:ext uri="{FF2B5EF4-FFF2-40B4-BE49-F238E27FC236}">
                  <a16:creationId xmlns:a16="http://schemas.microsoft.com/office/drawing/2014/main" id="{0EA783DE-4F6B-EAB4-E978-66EEC2010C61}"/>
                </a:ext>
              </a:extLst>
            </p:cNvPr>
            <p:cNvSpPr/>
            <p:nvPr/>
          </p:nvSpPr>
          <p:spPr>
            <a:xfrm>
              <a:off x="7625757" y="7774128"/>
              <a:ext cx="1093540" cy="1731678"/>
            </a:xfrm>
            <a:prstGeom prst="can">
              <a:avLst/>
            </a:prstGeom>
            <a:gradFill flip="none" rotWithShape="1">
              <a:gsLst>
                <a:gs pos="6000">
                  <a:srgbClr val="A60000"/>
                </a:gs>
                <a:gs pos="45000">
                  <a:srgbClr val="FF0000"/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72">
              <a:extLst>
                <a:ext uri="{FF2B5EF4-FFF2-40B4-BE49-F238E27FC236}">
                  <a16:creationId xmlns:a16="http://schemas.microsoft.com/office/drawing/2014/main" id="{C8116345-F2C6-40AC-81C5-726663962316}"/>
                </a:ext>
              </a:extLst>
            </p:cNvPr>
            <p:cNvSpPr/>
            <p:nvPr/>
          </p:nvSpPr>
          <p:spPr>
            <a:xfrm>
              <a:off x="7143745" y="7189352"/>
              <a:ext cx="2057565" cy="1200388"/>
            </a:xfrm>
            <a:prstGeom prst="ellipse">
              <a:avLst/>
            </a:prstGeom>
            <a:gradFill flip="none" rotWithShape="1">
              <a:gsLst>
                <a:gs pos="6000">
                  <a:srgbClr val="A60000"/>
                </a:gs>
                <a:gs pos="45000">
                  <a:srgbClr val="FF0000"/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4" name="Connettore diritto 12">
            <a:extLst>
              <a:ext uri="{FF2B5EF4-FFF2-40B4-BE49-F238E27FC236}">
                <a16:creationId xmlns:a16="http://schemas.microsoft.com/office/drawing/2014/main" id="{D1DC680F-FAAF-A58F-6854-AE559FD36513}"/>
              </a:ext>
            </a:extLst>
          </p:cNvPr>
          <p:cNvCxnSpPr>
            <a:cxnSpLocks/>
          </p:cNvCxnSpPr>
          <p:nvPr/>
        </p:nvCxnSpPr>
        <p:spPr>
          <a:xfrm>
            <a:off x="954866" y="1832387"/>
            <a:ext cx="749058" cy="0"/>
          </a:xfrm>
          <a:prstGeom prst="line">
            <a:avLst/>
          </a:prstGeom>
          <a:ln w="38100">
            <a:solidFill>
              <a:srgbClr val="C00000"/>
            </a:solidFill>
            <a:tailEnd type="oval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15">
            <a:extLst>
              <a:ext uri="{FF2B5EF4-FFF2-40B4-BE49-F238E27FC236}">
                <a16:creationId xmlns:a16="http://schemas.microsoft.com/office/drawing/2014/main" id="{FDBBCF9D-8176-7B38-AB64-1E015C9DC5EB}"/>
              </a:ext>
            </a:extLst>
          </p:cNvPr>
          <p:cNvSpPr txBox="1"/>
          <p:nvPr/>
        </p:nvSpPr>
        <p:spPr>
          <a:xfrm>
            <a:off x="1831100" y="1566958"/>
            <a:ext cx="98307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ea typeface="+mj-ea"/>
                <a:cs typeface="+mj-cs"/>
              </a:rPr>
              <a:t>Avanzata preparazione scientifica non solo negli aspetti chimici, biologici e tecnologici del farmaco e dei prodotti per la salute, ma anche negli aspetti normativi, economici e gestionali che ne regolano l’utilizzo nella società moderna</a:t>
            </a:r>
          </a:p>
        </p:txBody>
      </p:sp>
      <p:cxnSp>
        <p:nvCxnSpPr>
          <p:cNvPr id="36" name="Connettore diritto 12">
            <a:extLst>
              <a:ext uri="{FF2B5EF4-FFF2-40B4-BE49-F238E27FC236}">
                <a16:creationId xmlns:a16="http://schemas.microsoft.com/office/drawing/2014/main" id="{69CA1E25-9928-BC40-7EDC-D0F0396D7C4A}"/>
              </a:ext>
            </a:extLst>
          </p:cNvPr>
          <p:cNvCxnSpPr>
            <a:cxnSpLocks/>
          </p:cNvCxnSpPr>
          <p:nvPr/>
        </p:nvCxnSpPr>
        <p:spPr>
          <a:xfrm>
            <a:off x="830429" y="4199480"/>
            <a:ext cx="749058" cy="0"/>
          </a:xfrm>
          <a:prstGeom prst="line">
            <a:avLst/>
          </a:prstGeom>
          <a:ln w="38100">
            <a:solidFill>
              <a:srgbClr val="C00000"/>
            </a:solidFill>
            <a:tailEnd type="oval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15">
            <a:extLst>
              <a:ext uri="{FF2B5EF4-FFF2-40B4-BE49-F238E27FC236}">
                <a16:creationId xmlns:a16="http://schemas.microsoft.com/office/drawing/2014/main" id="{5F8EC6C2-DADE-F95D-D4F4-6E6A2A128DA9}"/>
              </a:ext>
            </a:extLst>
          </p:cNvPr>
          <p:cNvSpPr txBox="1"/>
          <p:nvPr/>
        </p:nvSpPr>
        <p:spPr>
          <a:xfrm>
            <a:off x="1831100" y="3952214"/>
            <a:ext cx="62453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400" dirty="0">
                <a:ea typeface="+mj-ea"/>
                <a:cs typeface="+mj-cs"/>
              </a:rPr>
              <a:t>Farmacia Territoriale</a:t>
            </a:r>
          </a:p>
        </p:txBody>
      </p:sp>
      <p:cxnSp>
        <p:nvCxnSpPr>
          <p:cNvPr id="38" name="Connettore diritto 12">
            <a:extLst>
              <a:ext uri="{FF2B5EF4-FFF2-40B4-BE49-F238E27FC236}">
                <a16:creationId xmlns:a16="http://schemas.microsoft.com/office/drawing/2014/main" id="{B1104DFE-18E2-B1D9-0920-AAB380C3C63F}"/>
              </a:ext>
            </a:extLst>
          </p:cNvPr>
          <p:cNvCxnSpPr>
            <a:cxnSpLocks/>
          </p:cNvCxnSpPr>
          <p:nvPr/>
        </p:nvCxnSpPr>
        <p:spPr>
          <a:xfrm>
            <a:off x="1896569" y="5528731"/>
            <a:ext cx="749058" cy="0"/>
          </a:xfrm>
          <a:prstGeom prst="line">
            <a:avLst/>
          </a:prstGeom>
          <a:ln w="38100">
            <a:solidFill>
              <a:srgbClr val="C00000"/>
            </a:solidFill>
            <a:tailEnd type="oval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sellaDiTesto 15">
            <a:extLst>
              <a:ext uri="{FF2B5EF4-FFF2-40B4-BE49-F238E27FC236}">
                <a16:creationId xmlns:a16="http://schemas.microsoft.com/office/drawing/2014/main" id="{A0AC2F3F-BF60-6EA2-B80F-B8113DEF67F0}"/>
              </a:ext>
            </a:extLst>
          </p:cNvPr>
          <p:cNvSpPr txBox="1"/>
          <p:nvPr/>
        </p:nvSpPr>
        <p:spPr>
          <a:xfrm>
            <a:off x="2880462" y="5281465"/>
            <a:ext cx="62453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400" dirty="0">
                <a:ea typeface="+mj-ea"/>
                <a:cs typeface="+mj-cs"/>
              </a:rPr>
              <a:t>Ricerca e Sviluppo</a:t>
            </a:r>
          </a:p>
        </p:txBody>
      </p:sp>
      <p:pic>
        <p:nvPicPr>
          <p:cNvPr id="40" name="Picture 8" descr="Settori di mercato | Meccatronica Italia">
            <a:extLst>
              <a:ext uri="{FF2B5EF4-FFF2-40B4-BE49-F238E27FC236}">
                <a16:creationId xmlns:a16="http://schemas.microsoft.com/office/drawing/2014/main" id="{DFC9CB4D-87DF-266C-9FF9-7FE7C2B93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1328" y="4413879"/>
            <a:ext cx="2426233" cy="1614549"/>
          </a:xfrm>
          <a:prstGeom prst="rect">
            <a:avLst/>
          </a:prstGeom>
          <a:noFill/>
        </p:spPr>
      </p:pic>
      <p:pic>
        <p:nvPicPr>
          <p:cNvPr id="41" name="Immagine 40" descr="Immagine che contiene testo, persona, interno, mano&#10;&#10;Descrizione generata automaticamente">
            <a:extLst>
              <a:ext uri="{FF2B5EF4-FFF2-40B4-BE49-F238E27FC236}">
                <a16:creationId xmlns:a16="http://schemas.microsoft.com/office/drawing/2014/main" id="{D0CFD7BF-EBFC-3E57-A07E-49A1C214C8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961" y="3398216"/>
            <a:ext cx="2402205" cy="156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834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D1B3AEC-AA03-A1A7-8A86-34CE629A3E5E}"/>
              </a:ext>
            </a:extLst>
          </p:cNvPr>
          <p:cNvCxnSpPr>
            <a:cxnSpLocks/>
          </p:cNvCxnSpPr>
          <p:nvPr/>
        </p:nvCxnSpPr>
        <p:spPr>
          <a:xfrm>
            <a:off x="0" y="468000"/>
            <a:ext cx="2340000" cy="0"/>
          </a:xfrm>
          <a:prstGeom prst="line">
            <a:avLst/>
          </a:prstGeom>
          <a:ln w="4762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44000">
                  <a:srgbClr val="E4909D"/>
                </a:gs>
                <a:gs pos="75000">
                  <a:srgbClr val="E44554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0DB828-0ECE-8C4D-EDA1-FB2416AB9AC6}"/>
              </a:ext>
            </a:extLst>
          </p:cNvPr>
          <p:cNvCxnSpPr>
            <a:cxnSpLocks/>
          </p:cNvCxnSpPr>
          <p:nvPr/>
        </p:nvCxnSpPr>
        <p:spPr>
          <a:xfrm flipH="1">
            <a:off x="9852000" y="468000"/>
            <a:ext cx="2340000" cy="0"/>
          </a:xfrm>
          <a:prstGeom prst="line">
            <a:avLst/>
          </a:prstGeom>
          <a:ln w="4762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44000">
                  <a:srgbClr val="E4909D"/>
                </a:gs>
                <a:gs pos="75000">
                  <a:srgbClr val="E44554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D4877C0-683A-8828-3389-FDB7BA0BD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0454" y="6264984"/>
            <a:ext cx="901700" cy="571500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11D19FFA-EFBB-4FDA-97F1-2354CE7C13B5}"/>
              </a:ext>
            </a:extLst>
          </p:cNvPr>
          <p:cNvSpPr txBox="1">
            <a:spLocks/>
          </p:cNvSpPr>
          <p:nvPr/>
        </p:nvSpPr>
        <p:spPr>
          <a:xfrm>
            <a:off x="2398164" y="87903"/>
            <a:ext cx="7395671" cy="75233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it-IT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Farmacia</a:t>
            </a:r>
            <a:r>
              <a:rPr lang="en-US" altLang="it-IT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 </a:t>
            </a:r>
            <a:r>
              <a:rPr lang="en-US" altLang="it-IT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Territoriale</a:t>
            </a:r>
            <a:endParaRPr lang="en-US" altLang="it-IT" sz="4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9A2BF1E-9AA2-43C7-0754-133CEFD5BAD8}"/>
              </a:ext>
            </a:extLst>
          </p:cNvPr>
          <p:cNvGrpSpPr/>
          <p:nvPr/>
        </p:nvGrpSpPr>
        <p:grpSpPr>
          <a:xfrm>
            <a:off x="471546" y="1068858"/>
            <a:ext cx="3103330" cy="2006631"/>
            <a:chOff x="471546" y="1068858"/>
            <a:chExt cx="3103330" cy="2006631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3D92E2AF-0BB3-B55D-38CA-9AD6E9C4533E}"/>
                </a:ext>
              </a:extLst>
            </p:cNvPr>
            <p:cNvSpPr/>
            <p:nvPr/>
          </p:nvSpPr>
          <p:spPr>
            <a:xfrm>
              <a:off x="471546" y="1068858"/>
              <a:ext cx="2933951" cy="1863058"/>
            </a:xfrm>
            <a:prstGeom prst="roundRect">
              <a:avLst>
                <a:gd name="adj" fmla="val 10000"/>
              </a:avLst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A206032-6E80-C04C-2386-4907ECBD5E2D}"/>
                </a:ext>
              </a:extLst>
            </p:cNvPr>
            <p:cNvSpPr/>
            <p:nvPr/>
          </p:nvSpPr>
          <p:spPr>
            <a:xfrm>
              <a:off x="640925" y="1212431"/>
              <a:ext cx="2933951" cy="1863058"/>
            </a:xfrm>
            <a:custGeom>
              <a:avLst/>
              <a:gdLst>
                <a:gd name="connsiteX0" fmla="*/ 0 w 3227330"/>
                <a:gd name="connsiteY0" fmla="*/ 204935 h 2049354"/>
                <a:gd name="connsiteX1" fmla="*/ 204935 w 3227330"/>
                <a:gd name="connsiteY1" fmla="*/ 0 h 2049354"/>
                <a:gd name="connsiteX2" fmla="*/ 3022395 w 3227330"/>
                <a:gd name="connsiteY2" fmla="*/ 0 h 2049354"/>
                <a:gd name="connsiteX3" fmla="*/ 3227330 w 3227330"/>
                <a:gd name="connsiteY3" fmla="*/ 204935 h 2049354"/>
                <a:gd name="connsiteX4" fmla="*/ 3227330 w 3227330"/>
                <a:gd name="connsiteY4" fmla="*/ 1844419 h 2049354"/>
                <a:gd name="connsiteX5" fmla="*/ 3022395 w 3227330"/>
                <a:gd name="connsiteY5" fmla="*/ 2049354 h 2049354"/>
                <a:gd name="connsiteX6" fmla="*/ 204935 w 3227330"/>
                <a:gd name="connsiteY6" fmla="*/ 2049354 h 2049354"/>
                <a:gd name="connsiteX7" fmla="*/ 0 w 3227330"/>
                <a:gd name="connsiteY7" fmla="*/ 1844419 h 2049354"/>
                <a:gd name="connsiteX8" fmla="*/ 0 w 3227330"/>
                <a:gd name="connsiteY8" fmla="*/ 204935 h 204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7330" h="2049354">
                  <a:moveTo>
                    <a:pt x="0" y="204935"/>
                  </a:moveTo>
                  <a:cubicBezTo>
                    <a:pt x="0" y="91753"/>
                    <a:pt x="91753" y="0"/>
                    <a:pt x="204935" y="0"/>
                  </a:cubicBezTo>
                  <a:lnTo>
                    <a:pt x="3022395" y="0"/>
                  </a:lnTo>
                  <a:cubicBezTo>
                    <a:pt x="3135577" y="0"/>
                    <a:pt x="3227330" y="91753"/>
                    <a:pt x="3227330" y="204935"/>
                  </a:cubicBezTo>
                  <a:lnTo>
                    <a:pt x="3227330" y="1844419"/>
                  </a:lnTo>
                  <a:cubicBezTo>
                    <a:pt x="3227330" y="1957601"/>
                    <a:pt x="3135577" y="2049354"/>
                    <a:pt x="3022395" y="2049354"/>
                  </a:cubicBezTo>
                  <a:lnTo>
                    <a:pt x="204935" y="2049354"/>
                  </a:lnTo>
                  <a:cubicBezTo>
                    <a:pt x="91753" y="2049354"/>
                    <a:pt x="0" y="1957601"/>
                    <a:pt x="0" y="1844419"/>
                  </a:cubicBezTo>
                  <a:lnTo>
                    <a:pt x="0" y="204935"/>
                  </a:lnTo>
                  <a:close/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604" tIns="128604" rIns="128604" bIns="128604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800" b="1" kern="1200" dirty="0"/>
                <a:t>Farmacista Moderno </a:t>
              </a: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800" b="1" kern="1200" dirty="0"/>
                <a:t>della Farmacia dei Servizi</a:t>
              </a:r>
              <a:endParaRPr lang="en-US" sz="1800" b="1" kern="1200" dirty="0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54FDD8B5-D41C-5017-70ED-274499ED41CB}"/>
              </a:ext>
            </a:extLst>
          </p:cNvPr>
          <p:cNvGrpSpPr/>
          <p:nvPr/>
        </p:nvGrpSpPr>
        <p:grpSpPr>
          <a:xfrm>
            <a:off x="4529756" y="1068858"/>
            <a:ext cx="3103330" cy="2006631"/>
            <a:chOff x="4529758" y="1068858"/>
            <a:chExt cx="3103330" cy="2006631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83C9C84C-B3B0-7923-FE3B-7BA0FFFCA3AC}"/>
                </a:ext>
              </a:extLst>
            </p:cNvPr>
            <p:cNvSpPr/>
            <p:nvPr/>
          </p:nvSpPr>
          <p:spPr>
            <a:xfrm>
              <a:off x="4529758" y="1068858"/>
              <a:ext cx="2933951" cy="1863058"/>
            </a:xfrm>
            <a:prstGeom prst="roundRect">
              <a:avLst>
                <a:gd name="adj" fmla="val 10000"/>
              </a:avLst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8877BE8A-0917-1AD0-395C-81163253FCB9}"/>
                </a:ext>
              </a:extLst>
            </p:cNvPr>
            <p:cNvSpPr/>
            <p:nvPr/>
          </p:nvSpPr>
          <p:spPr>
            <a:xfrm>
              <a:off x="4699137" y="1212431"/>
              <a:ext cx="2933951" cy="1863058"/>
            </a:xfrm>
            <a:custGeom>
              <a:avLst/>
              <a:gdLst>
                <a:gd name="connsiteX0" fmla="*/ 0 w 3227330"/>
                <a:gd name="connsiteY0" fmla="*/ 204935 h 2049354"/>
                <a:gd name="connsiteX1" fmla="*/ 204935 w 3227330"/>
                <a:gd name="connsiteY1" fmla="*/ 0 h 2049354"/>
                <a:gd name="connsiteX2" fmla="*/ 3022395 w 3227330"/>
                <a:gd name="connsiteY2" fmla="*/ 0 h 2049354"/>
                <a:gd name="connsiteX3" fmla="*/ 3227330 w 3227330"/>
                <a:gd name="connsiteY3" fmla="*/ 204935 h 2049354"/>
                <a:gd name="connsiteX4" fmla="*/ 3227330 w 3227330"/>
                <a:gd name="connsiteY4" fmla="*/ 1844419 h 2049354"/>
                <a:gd name="connsiteX5" fmla="*/ 3022395 w 3227330"/>
                <a:gd name="connsiteY5" fmla="*/ 2049354 h 2049354"/>
                <a:gd name="connsiteX6" fmla="*/ 204935 w 3227330"/>
                <a:gd name="connsiteY6" fmla="*/ 2049354 h 2049354"/>
                <a:gd name="connsiteX7" fmla="*/ 0 w 3227330"/>
                <a:gd name="connsiteY7" fmla="*/ 1844419 h 2049354"/>
                <a:gd name="connsiteX8" fmla="*/ 0 w 3227330"/>
                <a:gd name="connsiteY8" fmla="*/ 204935 h 204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7330" h="2049354">
                  <a:moveTo>
                    <a:pt x="0" y="204935"/>
                  </a:moveTo>
                  <a:cubicBezTo>
                    <a:pt x="0" y="91753"/>
                    <a:pt x="91753" y="0"/>
                    <a:pt x="204935" y="0"/>
                  </a:cubicBezTo>
                  <a:lnTo>
                    <a:pt x="3022395" y="0"/>
                  </a:lnTo>
                  <a:cubicBezTo>
                    <a:pt x="3135577" y="0"/>
                    <a:pt x="3227330" y="91753"/>
                    <a:pt x="3227330" y="204935"/>
                  </a:cubicBezTo>
                  <a:lnTo>
                    <a:pt x="3227330" y="1844419"/>
                  </a:lnTo>
                  <a:cubicBezTo>
                    <a:pt x="3227330" y="1957601"/>
                    <a:pt x="3135577" y="2049354"/>
                    <a:pt x="3022395" y="2049354"/>
                  </a:cubicBezTo>
                  <a:lnTo>
                    <a:pt x="204935" y="2049354"/>
                  </a:lnTo>
                  <a:cubicBezTo>
                    <a:pt x="91753" y="2049354"/>
                    <a:pt x="0" y="1957601"/>
                    <a:pt x="0" y="1844419"/>
                  </a:cubicBezTo>
                  <a:lnTo>
                    <a:pt x="0" y="204935"/>
                  </a:lnTo>
                  <a:close/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604" tIns="128604" rIns="128604" bIns="128604" numCol="1" spcCol="1270" anchor="ctr" anchorCtr="0">
              <a:noAutofit/>
            </a:bodyPr>
            <a:lstStyle/>
            <a:p>
              <a:pPr lvl="0" algn="just" defTabSz="800100">
                <a:spcBef>
                  <a:spcPct val="0"/>
                </a:spcBef>
                <a:spcAft>
                  <a:spcPts val="600"/>
                </a:spcAft>
              </a:pPr>
              <a:r>
                <a:rPr lang="it-IT" sz="1800" kern="1200" dirty="0"/>
                <a:t>Competenze in:</a:t>
              </a:r>
            </a:p>
            <a:p>
              <a:pPr marL="144463" lvl="0" indent="-144463" algn="just" defTabSz="800100">
                <a:spcBef>
                  <a:spcPct val="0"/>
                </a:spcBef>
                <a:spcAft>
                  <a:spcPts val="600"/>
                </a:spcAft>
                <a:buFont typeface="Wingdings" pitchFamily="2" charset="2"/>
                <a:buChar char="ü"/>
              </a:pPr>
              <a:r>
                <a:rPr lang="it-IT" sz="1800" kern="1200" dirty="0"/>
                <a:t>Diritto sanitario</a:t>
              </a:r>
              <a:endParaRPr lang="it-IT" dirty="0"/>
            </a:p>
            <a:p>
              <a:pPr marL="144463" lvl="0" indent="-144463" algn="just" defTabSz="800100">
                <a:spcBef>
                  <a:spcPct val="0"/>
                </a:spcBef>
                <a:spcAft>
                  <a:spcPts val="600"/>
                </a:spcAft>
                <a:buFont typeface="Wingdings" pitchFamily="2" charset="2"/>
                <a:buChar char="ü"/>
              </a:pPr>
              <a:r>
                <a:rPr lang="it-IT" sz="1800" kern="1200" dirty="0"/>
                <a:t>Gestione aziendale </a:t>
              </a:r>
            </a:p>
            <a:p>
              <a:pPr marL="144463" lvl="0" indent="-144463" algn="just" defTabSz="800100">
                <a:spcBef>
                  <a:spcPct val="0"/>
                </a:spcBef>
                <a:spcAft>
                  <a:spcPts val="600"/>
                </a:spcAft>
                <a:buFont typeface="Wingdings" pitchFamily="2" charset="2"/>
                <a:buChar char="ü"/>
              </a:pPr>
              <a:r>
                <a:rPr lang="it-IT" dirty="0"/>
                <a:t>Farmacia dei servizi</a:t>
              </a:r>
              <a:endParaRPr lang="en-US" sz="1800" kern="1200" dirty="0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75D1D23-7447-433D-8817-07911F2A8D44}"/>
              </a:ext>
            </a:extLst>
          </p:cNvPr>
          <p:cNvGrpSpPr/>
          <p:nvPr/>
        </p:nvGrpSpPr>
        <p:grpSpPr>
          <a:xfrm>
            <a:off x="8587967" y="1068858"/>
            <a:ext cx="3132482" cy="2006631"/>
            <a:chOff x="8115698" y="1068858"/>
            <a:chExt cx="3132482" cy="2006631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21DC8838-A21A-8FB5-BCA2-46533D28A1BF}"/>
                </a:ext>
              </a:extLst>
            </p:cNvPr>
            <p:cNvSpPr/>
            <p:nvPr/>
          </p:nvSpPr>
          <p:spPr>
            <a:xfrm>
              <a:off x="8115698" y="1068858"/>
              <a:ext cx="2933951" cy="1863058"/>
            </a:xfrm>
            <a:prstGeom prst="roundRect">
              <a:avLst>
                <a:gd name="adj" fmla="val 10000"/>
              </a:avLst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7E7F6ABE-843A-0FEE-9618-559AFF0F6694}"/>
                </a:ext>
              </a:extLst>
            </p:cNvPr>
            <p:cNvSpPr/>
            <p:nvPr/>
          </p:nvSpPr>
          <p:spPr>
            <a:xfrm>
              <a:off x="8314229" y="1212431"/>
              <a:ext cx="2933951" cy="1863058"/>
            </a:xfrm>
            <a:custGeom>
              <a:avLst/>
              <a:gdLst>
                <a:gd name="connsiteX0" fmla="*/ 0 w 3227330"/>
                <a:gd name="connsiteY0" fmla="*/ 204935 h 2049354"/>
                <a:gd name="connsiteX1" fmla="*/ 204935 w 3227330"/>
                <a:gd name="connsiteY1" fmla="*/ 0 h 2049354"/>
                <a:gd name="connsiteX2" fmla="*/ 3022395 w 3227330"/>
                <a:gd name="connsiteY2" fmla="*/ 0 h 2049354"/>
                <a:gd name="connsiteX3" fmla="*/ 3227330 w 3227330"/>
                <a:gd name="connsiteY3" fmla="*/ 204935 h 2049354"/>
                <a:gd name="connsiteX4" fmla="*/ 3227330 w 3227330"/>
                <a:gd name="connsiteY4" fmla="*/ 1844419 h 2049354"/>
                <a:gd name="connsiteX5" fmla="*/ 3022395 w 3227330"/>
                <a:gd name="connsiteY5" fmla="*/ 2049354 h 2049354"/>
                <a:gd name="connsiteX6" fmla="*/ 204935 w 3227330"/>
                <a:gd name="connsiteY6" fmla="*/ 2049354 h 2049354"/>
                <a:gd name="connsiteX7" fmla="*/ 0 w 3227330"/>
                <a:gd name="connsiteY7" fmla="*/ 1844419 h 2049354"/>
                <a:gd name="connsiteX8" fmla="*/ 0 w 3227330"/>
                <a:gd name="connsiteY8" fmla="*/ 204935 h 204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7330" h="2049354">
                  <a:moveTo>
                    <a:pt x="0" y="204935"/>
                  </a:moveTo>
                  <a:cubicBezTo>
                    <a:pt x="0" y="91753"/>
                    <a:pt x="91753" y="0"/>
                    <a:pt x="204935" y="0"/>
                  </a:cubicBezTo>
                  <a:lnTo>
                    <a:pt x="3022395" y="0"/>
                  </a:lnTo>
                  <a:cubicBezTo>
                    <a:pt x="3135577" y="0"/>
                    <a:pt x="3227330" y="91753"/>
                    <a:pt x="3227330" y="204935"/>
                  </a:cubicBezTo>
                  <a:lnTo>
                    <a:pt x="3227330" y="1844419"/>
                  </a:lnTo>
                  <a:cubicBezTo>
                    <a:pt x="3227330" y="1957601"/>
                    <a:pt x="3135577" y="2049354"/>
                    <a:pt x="3022395" y="2049354"/>
                  </a:cubicBezTo>
                  <a:lnTo>
                    <a:pt x="204935" y="2049354"/>
                  </a:lnTo>
                  <a:cubicBezTo>
                    <a:pt x="91753" y="2049354"/>
                    <a:pt x="0" y="1957601"/>
                    <a:pt x="0" y="1844419"/>
                  </a:cubicBezTo>
                  <a:lnTo>
                    <a:pt x="0" y="204935"/>
                  </a:lnTo>
                  <a:close/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8000" tIns="128604" rIns="251999" bIns="128604" numCol="1" spcCol="1270" anchor="ctr" anchorCtr="0">
              <a:noAutofit/>
            </a:bodyPr>
            <a:lstStyle/>
            <a:p>
              <a:pPr marL="9525" lvl="0" algn="just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tabLst>
                  <a:tab pos="2568575" algn="l"/>
                </a:tabLst>
              </a:pPr>
              <a:r>
                <a:rPr lang="it-IT" sz="1800" kern="1200" dirty="0"/>
                <a:t>Costante ed efficace interazione con medico e con paziente, per il quale il farmacista rappresenta il primo livello di presidio medico. </a:t>
              </a:r>
              <a:endParaRPr lang="en-US" sz="1800" kern="1200" dirty="0"/>
            </a:p>
          </p:txBody>
        </p:sp>
      </p:grpSp>
      <p:pic>
        <p:nvPicPr>
          <p:cNvPr id="28" name="Immagine 20" descr="Immagine che contiene testo, persona, interno, mano&#10;&#10;Descrizione generata automaticamente">
            <a:extLst>
              <a:ext uri="{FF2B5EF4-FFF2-40B4-BE49-F238E27FC236}">
                <a16:creationId xmlns:a16="http://schemas.microsoft.com/office/drawing/2014/main" id="{81AE3DC4-A30D-00FC-86E0-0A71358A8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559" y="3811216"/>
            <a:ext cx="3047893" cy="1991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367A7CF-BE10-213D-DB1C-22D8786B2FC7}"/>
              </a:ext>
            </a:extLst>
          </p:cNvPr>
          <p:cNvCxnSpPr>
            <a:cxnSpLocks/>
          </p:cNvCxnSpPr>
          <p:nvPr/>
        </p:nvCxnSpPr>
        <p:spPr>
          <a:xfrm flipH="1">
            <a:off x="9843241" y="6209848"/>
            <a:ext cx="216587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reeform 42">
            <a:extLst>
              <a:ext uri="{FF2B5EF4-FFF2-40B4-BE49-F238E27FC236}">
                <a16:creationId xmlns:a16="http://schemas.microsoft.com/office/drawing/2014/main" id="{D5D3A133-8093-7D07-4261-BF5D982F7732}"/>
              </a:ext>
            </a:extLst>
          </p:cNvPr>
          <p:cNvSpPr/>
          <p:nvPr/>
        </p:nvSpPr>
        <p:spPr>
          <a:xfrm>
            <a:off x="1726797" y="4497926"/>
            <a:ext cx="1319174" cy="1132337"/>
          </a:xfrm>
          <a:custGeom>
            <a:avLst/>
            <a:gdLst>
              <a:gd name="connsiteX0" fmla="*/ 0 w 1319174"/>
              <a:gd name="connsiteY0" fmla="*/ 566169 h 1132337"/>
              <a:gd name="connsiteX1" fmla="*/ 283084 w 1319174"/>
              <a:gd name="connsiteY1" fmla="*/ 0 h 1132337"/>
              <a:gd name="connsiteX2" fmla="*/ 1036090 w 1319174"/>
              <a:gd name="connsiteY2" fmla="*/ 0 h 1132337"/>
              <a:gd name="connsiteX3" fmla="*/ 1319174 w 1319174"/>
              <a:gd name="connsiteY3" fmla="*/ 566169 h 1132337"/>
              <a:gd name="connsiteX4" fmla="*/ 1036090 w 1319174"/>
              <a:gd name="connsiteY4" fmla="*/ 1132337 h 1132337"/>
              <a:gd name="connsiteX5" fmla="*/ 283084 w 1319174"/>
              <a:gd name="connsiteY5" fmla="*/ 1132337 h 1132337"/>
              <a:gd name="connsiteX6" fmla="*/ 0 w 1319174"/>
              <a:gd name="connsiteY6" fmla="*/ 566169 h 113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9174" h="1132337">
                <a:moveTo>
                  <a:pt x="0" y="566169"/>
                </a:moveTo>
                <a:lnTo>
                  <a:pt x="283084" y="0"/>
                </a:lnTo>
                <a:lnTo>
                  <a:pt x="1036090" y="0"/>
                </a:lnTo>
                <a:lnTo>
                  <a:pt x="1319174" y="566169"/>
                </a:lnTo>
                <a:lnTo>
                  <a:pt x="1036090" y="1132337"/>
                </a:lnTo>
                <a:lnTo>
                  <a:pt x="283084" y="1132337"/>
                </a:lnTo>
                <a:lnTo>
                  <a:pt x="0" y="566169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4293" tIns="188058" rIns="204293" bIns="188058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r>
              <a:rPr lang="it-IT" sz="1400" kern="1200" dirty="0"/>
              <a:t>Analisi di prima istanza</a:t>
            </a:r>
            <a:endParaRPr lang="en-GB" sz="1400" kern="1200" dirty="0"/>
          </a:p>
        </p:txBody>
      </p:sp>
      <p:sp>
        <p:nvSpPr>
          <p:cNvPr id="45" name="Hexagon 44">
            <a:extLst>
              <a:ext uri="{FF2B5EF4-FFF2-40B4-BE49-F238E27FC236}">
                <a16:creationId xmlns:a16="http://schemas.microsoft.com/office/drawing/2014/main" id="{DA63823D-4223-CF65-DBD9-036961B911B6}"/>
              </a:ext>
            </a:extLst>
          </p:cNvPr>
          <p:cNvSpPr/>
          <p:nvPr/>
        </p:nvSpPr>
        <p:spPr>
          <a:xfrm>
            <a:off x="592129" y="3872036"/>
            <a:ext cx="1319174" cy="1132337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6071D32A-CFC0-B5AE-8BB3-7B7914C65D36}"/>
              </a:ext>
            </a:extLst>
          </p:cNvPr>
          <p:cNvSpPr/>
          <p:nvPr/>
        </p:nvSpPr>
        <p:spPr>
          <a:xfrm>
            <a:off x="2862279" y="3868611"/>
            <a:ext cx="1319174" cy="1132337"/>
          </a:xfrm>
          <a:custGeom>
            <a:avLst/>
            <a:gdLst>
              <a:gd name="connsiteX0" fmla="*/ 0 w 1319174"/>
              <a:gd name="connsiteY0" fmla="*/ 566169 h 1132337"/>
              <a:gd name="connsiteX1" fmla="*/ 283084 w 1319174"/>
              <a:gd name="connsiteY1" fmla="*/ 0 h 1132337"/>
              <a:gd name="connsiteX2" fmla="*/ 1036090 w 1319174"/>
              <a:gd name="connsiteY2" fmla="*/ 0 h 1132337"/>
              <a:gd name="connsiteX3" fmla="*/ 1319174 w 1319174"/>
              <a:gd name="connsiteY3" fmla="*/ 566169 h 1132337"/>
              <a:gd name="connsiteX4" fmla="*/ 1036090 w 1319174"/>
              <a:gd name="connsiteY4" fmla="*/ 1132337 h 1132337"/>
              <a:gd name="connsiteX5" fmla="*/ 283084 w 1319174"/>
              <a:gd name="connsiteY5" fmla="*/ 1132337 h 1132337"/>
              <a:gd name="connsiteX6" fmla="*/ 0 w 1319174"/>
              <a:gd name="connsiteY6" fmla="*/ 566169 h 113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9174" h="1132337">
                <a:moveTo>
                  <a:pt x="0" y="566169"/>
                </a:moveTo>
                <a:lnTo>
                  <a:pt x="283084" y="0"/>
                </a:lnTo>
                <a:lnTo>
                  <a:pt x="1036090" y="0"/>
                </a:lnTo>
                <a:lnTo>
                  <a:pt x="1319174" y="566169"/>
                </a:lnTo>
                <a:lnTo>
                  <a:pt x="1036090" y="1132337"/>
                </a:lnTo>
                <a:lnTo>
                  <a:pt x="283084" y="1132337"/>
                </a:lnTo>
                <a:lnTo>
                  <a:pt x="0" y="566169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4293" tIns="188058" rIns="204293" bIns="188058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r>
              <a:rPr lang="it-IT" sz="1400" kern="1200" dirty="0"/>
              <a:t>Diritto delle professioni sanitarie</a:t>
            </a:r>
            <a:endParaRPr lang="en-GB" sz="1400" kern="1200" dirty="0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6157F77F-970D-2F32-8E9D-A739FDD9FE04}"/>
              </a:ext>
            </a:extLst>
          </p:cNvPr>
          <p:cNvSpPr/>
          <p:nvPr/>
        </p:nvSpPr>
        <p:spPr>
          <a:xfrm>
            <a:off x="1726797" y="3246147"/>
            <a:ext cx="1319174" cy="1132337"/>
          </a:xfrm>
          <a:custGeom>
            <a:avLst/>
            <a:gdLst>
              <a:gd name="connsiteX0" fmla="*/ 0 w 1319174"/>
              <a:gd name="connsiteY0" fmla="*/ 566169 h 1132337"/>
              <a:gd name="connsiteX1" fmla="*/ 283084 w 1319174"/>
              <a:gd name="connsiteY1" fmla="*/ 0 h 1132337"/>
              <a:gd name="connsiteX2" fmla="*/ 1036090 w 1319174"/>
              <a:gd name="connsiteY2" fmla="*/ 0 h 1132337"/>
              <a:gd name="connsiteX3" fmla="*/ 1319174 w 1319174"/>
              <a:gd name="connsiteY3" fmla="*/ 566169 h 1132337"/>
              <a:gd name="connsiteX4" fmla="*/ 1036090 w 1319174"/>
              <a:gd name="connsiteY4" fmla="*/ 1132337 h 1132337"/>
              <a:gd name="connsiteX5" fmla="*/ 283084 w 1319174"/>
              <a:gd name="connsiteY5" fmla="*/ 1132337 h 1132337"/>
              <a:gd name="connsiteX6" fmla="*/ 0 w 1319174"/>
              <a:gd name="connsiteY6" fmla="*/ 566169 h 113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9174" h="1132337">
                <a:moveTo>
                  <a:pt x="0" y="566169"/>
                </a:moveTo>
                <a:lnTo>
                  <a:pt x="283084" y="0"/>
                </a:lnTo>
                <a:lnTo>
                  <a:pt x="1036090" y="0"/>
                </a:lnTo>
                <a:lnTo>
                  <a:pt x="1319174" y="566169"/>
                </a:lnTo>
                <a:lnTo>
                  <a:pt x="1036090" y="1132337"/>
                </a:lnTo>
                <a:lnTo>
                  <a:pt x="283084" y="1132337"/>
                </a:lnTo>
                <a:lnTo>
                  <a:pt x="0" y="566169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4293" tIns="188058" rIns="204293" bIns="188058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r>
              <a:rPr lang="it-IT" sz="1400" kern="1200" dirty="0"/>
              <a:t>Diritto della salute</a:t>
            </a:r>
            <a:endParaRPr lang="en-GB" sz="1400" kern="1200" dirty="0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54BFF42A-F4D1-4462-A309-E93AE27496F9}"/>
              </a:ext>
            </a:extLst>
          </p:cNvPr>
          <p:cNvSpPr/>
          <p:nvPr/>
        </p:nvSpPr>
        <p:spPr>
          <a:xfrm>
            <a:off x="3999540" y="3242939"/>
            <a:ext cx="1319174" cy="1132337"/>
          </a:xfrm>
          <a:custGeom>
            <a:avLst/>
            <a:gdLst>
              <a:gd name="connsiteX0" fmla="*/ 0 w 1319174"/>
              <a:gd name="connsiteY0" fmla="*/ 566169 h 1132337"/>
              <a:gd name="connsiteX1" fmla="*/ 283084 w 1319174"/>
              <a:gd name="connsiteY1" fmla="*/ 0 h 1132337"/>
              <a:gd name="connsiteX2" fmla="*/ 1036090 w 1319174"/>
              <a:gd name="connsiteY2" fmla="*/ 0 h 1132337"/>
              <a:gd name="connsiteX3" fmla="*/ 1319174 w 1319174"/>
              <a:gd name="connsiteY3" fmla="*/ 566169 h 1132337"/>
              <a:gd name="connsiteX4" fmla="*/ 1036090 w 1319174"/>
              <a:gd name="connsiteY4" fmla="*/ 1132337 h 1132337"/>
              <a:gd name="connsiteX5" fmla="*/ 283084 w 1319174"/>
              <a:gd name="connsiteY5" fmla="*/ 1132337 h 1132337"/>
              <a:gd name="connsiteX6" fmla="*/ 0 w 1319174"/>
              <a:gd name="connsiteY6" fmla="*/ 566169 h 113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9174" h="1132337">
                <a:moveTo>
                  <a:pt x="0" y="566169"/>
                </a:moveTo>
                <a:lnTo>
                  <a:pt x="283084" y="0"/>
                </a:lnTo>
                <a:lnTo>
                  <a:pt x="1036090" y="0"/>
                </a:lnTo>
                <a:lnTo>
                  <a:pt x="1319174" y="566169"/>
                </a:lnTo>
                <a:lnTo>
                  <a:pt x="1036090" y="1132337"/>
                </a:lnTo>
                <a:lnTo>
                  <a:pt x="283084" y="1132337"/>
                </a:lnTo>
                <a:lnTo>
                  <a:pt x="0" y="566169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4293" tIns="188058" rIns="204293" bIns="188058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1400" kern="1200" dirty="0"/>
              <a:t>Diritto del farmaco e dei dispositivi </a:t>
            </a:r>
            <a:endParaRPr lang="en-GB" sz="1400" kern="1200" dirty="0"/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10DD7F09-F950-44D1-8150-F7BB80288FFA}"/>
              </a:ext>
            </a:extLst>
          </p:cNvPr>
          <p:cNvSpPr/>
          <p:nvPr/>
        </p:nvSpPr>
        <p:spPr>
          <a:xfrm>
            <a:off x="6213715" y="4454011"/>
            <a:ext cx="1319174" cy="1132337"/>
          </a:xfrm>
          <a:custGeom>
            <a:avLst/>
            <a:gdLst>
              <a:gd name="connsiteX0" fmla="*/ 0 w 1319174"/>
              <a:gd name="connsiteY0" fmla="*/ 566169 h 1132337"/>
              <a:gd name="connsiteX1" fmla="*/ 283084 w 1319174"/>
              <a:gd name="connsiteY1" fmla="*/ 0 h 1132337"/>
              <a:gd name="connsiteX2" fmla="*/ 1036090 w 1319174"/>
              <a:gd name="connsiteY2" fmla="*/ 0 h 1132337"/>
              <a:gd name="connsiteX3" fmla="*/ 1319174 w 1319174"/>
              <a:gd name="connsiteY3" fmla="*/ 566169 h 1132337"/>
              <a:gd name="connsiteX4" fmla="*/ 1036090 w 1319174"/>
              <a:gd name="connsiteY4" fmla="*/ 1132337 h 1132337"/>
              <a:gd name="connsiteX5" fmla="*/ 283084 w 1319174"/>
              <a:gd name="connsiteY5" fmla="*/ 1132337 h 1132337"/>
              <a:gd name="connsiteX6" fmla="*/ 0 w 1319174"/>
              <a:gd name="connsiteY6" fmla="*/ 566169 h 113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9174" h="1132337">
                <a:moveTo>
                  <a:pt x="0" y="566169"/>
                </a:moveTo>
                <a:lnTo>
                  <a:pt x="283084" y="0"/>
                </a:lnTo>
                <a:lnTo>
                  <a:pt x="1036090" y="0"/>
                </a:lnTo>
                <a:lnTo>
                  <a:pt x="1319174" y="566169"/>
                </a:lnTo>
                <a:lnTo>
                  <a:pt x="1036090" y="1132337"/>
                </a:lnTo>
                <a:lnTo>
                  <a:pt x="283084" y="1132337"/>
                </a:lnTo>
                <a:lnTo>
                  <a:pt x="0" y="566169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4293" tIns="188058" rIns="204293" bIns="188058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r>
              <a:rPr lang="it-IT" sz="1200" kern="1200" dirty="0"/>
              <a:t>Prevenzione dei rischi per la salute e la sicurezza dei lavoratori</a:t>
            </a:r>
            <a:endParaRPr lang="en-GB" sz="1200" kern="1200" dirty="0"/>
          </a:p>
        </p:txBody>
      </p:sp>
      <p:sp>
        <p:nvSpPr>
          <p:cNvPr id="63" name="Freeform 62">
            <a:extLst>
              <a:ext uri="{FF2B5EF4-FFF2-40B4-BE49-F238E27FC236}">
                <a16:creationId xmlns:a16="http://schemas.microsoft.com/office/drawing/2014/main" id="{8C6ABCE7-D352-AE84-03E0-393D63D1B186}"/>
              </a:ext>
            </a:extLst>
          </p:cNvPr>
          <p:cNvSpPr/>
          <p:nvPr/>
        </p:nvSpPr>
        <p:spPr>
          <a:xfrm>
            <a:off x="5099191" y="3855704"/>
            <a:ext cx="1319174" cy="1132337"/>
          </a:xfrm>
          <a:custGeom>
            <a:avLst/>
            <a:gdLst>
              <a:gd name="connsiteX0" fmla="*/ 0 w 1319174"/>
              <a:gd name="connsiteY0" fmla="*/ 566169 h 1132337"/>
              <a:gd name="connsiteX1" fmla="*/ 283084 w 1319174"/>
              <a:gd name="connsiteY1" fmla="*/ 0 h 1132337"/>
              <a:gd name="connsiteX2" fmla="*/ 1036090 w 1319174"/>
              <a:gd name="connsiteY2" fmla="*/ 0 h 1132337"/>
              <a:gd name="connsiteX3" fmla="*/ 1319174 w 1319174"/>
              <a:gd name="connsiteY3" fmla="*/ 566169 h 1132337"/>
              <a:gd name="connsiteX4" fmla="*/ 1036090 w 1319174"/>
              <a:gd name="connsiteY4" fmla="*/ 1132337 h 1132337"/>
              <a:gd name="connsiteX5" fmla="*/ 283084 w 1319174"/>
              <a:gd name="connsiteY5" fmla="*/ 1132337 h 1132337"/>
              <a:gd name="connsiteX6" fmla="*/ 0 w 1319174"/>
              <a:gd name="connsiteY6" fmla="*/ 566169 h 113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9174" h="1132337">
                <a:moveTo>
                  <a:pt x="0" y="566169"/>
                </a:moveTo>
                <a:lnTo>
                  <a:pt x="283084" y="0"/>
                </a:lnTo>
                <a:lnTo>
                  <a:pt x="1036090" y="0"/>
                </a:lnTo>
                <a:lnTo>
                  <a:pt x="1319174" y="566169"/>
                </a:lnTo>
                <a:lnTo>
                  <a:pt x="1036090" y="1132337"/>
                </a:lnTo>
                <a:lnTo>
                  <a:pt x="283084" y="1132337"/>
                </a:lnTo>
                <a:lnTo>
                  <a:pt x="0" y="566169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4293" tIns="188058" rIns="204293" bIns="188058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r>
              <a:rPr lang="it-IT" sz="1400" kern="1200" dirty="0"/>
              <a:t>Psicologia</a:t>
            </a:r>
            <a:endParaRPr lang="en-GB" sz="1400" kern="1200" dirty="0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D2FDB8FD-CB76-D181-1464-3F6584B5EECC}"/>
              </a:ext>
            </a:extLst>
          </p:cNvPr>
          <p:cNvSpPr/>
          <p:nvPr/>
        </p:nvSpPr>
        <p:spPr>
          <a:xfrm>
            <a:off x="2861466" y="5083195"/>
            <a:ext cx="1319174" cy="1132337"/>
          </a:xfrm>
          <a:custGeom>
            <a:avLst/>
            <a:gdLst>
              <a:gd name="connsiteX0" fmla="*/ 0 w 1319174"/>
              <a:gd name="connsiteY0" fmla="*/ 566169 h 1132337"/>
              <a:gd name="connsiteX1" fmla="*/ 283084 w 1319174"/>
              <a:gd name="connsiteY1" fmla="*/ 0 h 1132337"/>
              <a:gd name="connsiteX2" fmla="*/ 1036090 w 1319174"/>
              <a:gd name="connsiteY2" fmla="*/ 0 h 1132337"/>
              <a:gd name="connsiteX3" fmla="*/ 1319174 w 1319174"/>
              <a:gd name="connsiteY3" fmla="*/ 566169 h 1132337"/>
              <a:gd name="connsiteX4" fmla="*/ 1036090 w 1319174"/>
              <a:gd name="connsiteY4" fmla="*/ 1132337 h 1132337"/>
              <a:gd name="connsiteX5" fmla="*/ 283084 w 1319174"/>
              <a:gd name="connsiteY5" fmla="*/ 1132337 h 1132337"/>
              <a:gd name="connsiteX6" fmla="*/ 0 w 1319174"/>
              <a:gd name="connsiteY6" fmla="*/ 566169 h 113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9174" h="1132337">
                <a:moveTo>
                  <a:pt x="0" y="566169"/>
                </a:moveTo>
                <a:lnTo>
                  <a:pt x="283084" y="0"/>
                </a:lnTo>
                <a:lnTo>
                  <a:pt x="1036090" y="0"/>
                </a:lnTo>
                <a:lnTo>
                  <a:pt x="1319174" y="566169"/>
                </a:lnTo>
                <a:lnTo>
                  <a:pt x="1036090" y="1132337"/>
                </a:lnTo>
                <a:lnTo>
                  <a:pt x="283084" y="1132337"/>
                </a:lnTo>
                <a:lnTo>
                  <a:pt x="0" y="566169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4293" tIns="188058" rIns="204293" bIns="188058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r>
              <a:rPr lang="it-IT" sz="1400" kern="1200" dirty="0"/>
              <a:t>Marketing</a:t>
            </a:r>
            <a:endParaRPr lang="en-GB" sz="1400" kern="1200" dirty="0"/>
          </a:p>
        </p:txBody>
      </p:sp>
      <p:sp>
        <p:nvSpPr>
          <p:cNvPr id="75" name="Freeform 74">
            <a:extLst>
              <a:ext uri="{FF2B5EF4-FFF2-40B4-BE49-F238E27FC236}">
                <a16:creationId xmlns:a16="http://schemas.microsoft.com/office/drawing/2014/main" id="{E5D26498-BF82-2A7A-4B8E-16A8D5BBF0DF}"/>
              </a:ext>
            </a:extLst>
          </p:cNvPr>
          <p:cNvSpPr/>
          <p:nvPr/>
        </p:nvSpPr>
        <p:spPr>
          <a:xfrm>
            <a:off x="3993136" y="4457040"/>
            <a:ext cx="1319174" cy="1132337"/>
          </a:xfrm>
          <a:custGeom>
            <a:avLst/>
            <a:gdLst>
              <a:gd name="connsiteX0" fmla="*/ 0 w 1319174"/>
              <a:gd name="connsiteY0" fmla="*/ 566169 h 1132337"/>
              <a:gd name="connsiteX1" fmla="*/ 283084 w 1319174"/>
              <a:gd name="connsiteY1" fmla="*/ 0 h 1132337"/>
              <a:gd name="connsiteX2" fmla="*/ 1036090 w 1319174"/>
              <a:gd name="connsiteY2" fmla="*/ 0 h 1132337"/>
              <a:gd name="connsiteX3" fmla="*/ 1319174 w 1319174"/>
              <a:gd name="connsiteY3" fmla="*/ 566169 h 1132337"/>
              <a:gd name="connsiteX4" fmla="*/ 1036090 w 1319174"/>
              <a:gd name="connsiteY4" fmla="*/ 1132337 h 1132337"/>
              <a:gd name="connsiteX5" fmla="*/ 283084 w 1319174"/>
              <a:gd name="connsiteY5" fmla="*/ 1132337 h 1132337"/>
              <a:gd name="connsiteX6" fmla="*/ 0 w 1319174"/>
              <a:gd name="connsiteY6" fmla="*/ 566169 h 113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9174" h="1132337">
                <a:moveTo>
                  <a:pt x="0" y="566169"/>
                </a:moveTo>
                <a:lnTo>
                  <a:pt x="283084" y="0"/>
                </a:lnTo>
                <a:lnTo>
                  <a:pt x="1036090" y="0"/>
                </a:lnTo>
                <a:lnTo>
                  <a:pt x="1319174" y="566169"/>
                </a:lnTo>
                <a:lnTo>
                  <a:pt x="1036090" y="1132337"/>
                </a:lnTo>
                <a:lnTo>
                  <a:pt x="283084" y="1132337"/>
                </a:lnTo>
                <a:lnTo>
                  <a:pt x="0" y="566169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4293" tIns="188058" rIns="204293" bIns="188058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r>
              <a:rPr lang="it-IT" sz="1400" kern="1200" dirty="0">
                <a:latin typeface="Calibri" panose="020F0502020204030204" pitchFamily="34" charset="0"/>
                <a:ea typeface="Calibri" panose="020F0502020204030204" pitchFamily="34" charset="0"/>
              </a:rPr>
              <a:t>Fisiologia e Biochimica della nutrizione</a:t>
            </a:r>
            <a:endParaRPr lang="en-GB" sz="1400" kern="1200" dirty="0"/>
          </a:p>
        </p:txBody>
      </p:sp>
      <p:sp>
        <p:nvSpPr>
          <p:cNvPr id="77" name="Hexagon 76">
            <a:extLst>
              <a:ext uri="{FF2B5EF4-FFF2-40B4-BE49-F238E27FC236}">
                <a16:creationId xmlns:a16="http://schemas.microsoft.com/office/drawing/2014/main" id="{A3D77209-DF8D-8D04-0114-4613695754E9}"/>
              </a:ext>
            </a:extLst>
          </p:cNvPr>
          <p:cNvSpPr/>
          <p:nvPr/>
        </p:nvSpPr>
        <p:spPr>
          <a:xfrm>
            <a:off x="6198842" y="3271184"/>
            <a:ext cx="1319174" cy="1132337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8000" r="-18000"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9" name="Freeform 78">
            <a:extLst>
              <a:ext uri="{FF2B5EF4-FFF2-40B4-BE49-F238E27FC236}">
                <a16:creationId xmlns:a16="http://schemas.microsoft.com/office/drawing/2014/main" id="{9B6CF046-1BA2-7305-CC1C-9EFA140F35A4}"/>
              </a:ext>
            </a:extLst>
          </p:cNvPr>
          <p:cNvSpPr/>
          <p:nvPr/>
        </p:nvSpPr>
        <p:spPr>
          <a:xfrm>
            <a:off x="5116337" y="5023209"/>
            <a:ext cx="1319174" cy="1132337"/>
          </a:xfrm>
          <a:custGeom>
            <a:avLst/>
            <a:gdLst>
              <a:gd name="connsiteX0" fmla="*/ 0 w 1319174"/>
              <a:gd name="connsiteY0" fmla="*/ 566169 h 1132337"/>
              <a:gd name="connsiteX1" fmla="*/ 283084 w 1319174"/>
              <a:gd name="connsiteY1" fmla="*/ 0 h 1132337"/>
              <a:gd name="connsiteX2" fmla="*/ 1036090 w 1319174"/>
              <a:gd name="connsiteY2" fmla="*/ 0 h 1132337"/>
              <a:gd name="connsiteX3" fmla="*/ 1319174 w 1319174"/>
              <a:gd name="connsiteY3" fmla="*/ 566169 h 1132337"/>
              <a:gd name="connsiteX4" fmla="*/ 1036090 w 1319174"/>
              <a:gd name="connsiteY4" fmla="*/ 1132337 h 1132337"/>
              <a:gd name="connsiteX5" fmla="*/ 283084 w 1319174"/>
              <a:gd name="connsiteY5" fmla="*/ 1132337 h 1132337"/>
              <a:gd name="connsiteX6" fmla="*/ 0 w 1319174"/>
              <a:gd name="connsiteY6" fmla="*/ 566169 h 113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9174" h="1132337">
                <a:moveTo>
                  <a:pt x="0" y="566169"/>
                </a:moveTo>
                <a:lnTo>
                  <a:pt x="283084" y="0"/>
                </a:lnTo>
                <a:lnTo>
                  <a:pt x="1036090" y="0"/>
                </a:lnTo>
                <a:lnTo>
                  <a:pt x="1319174" y="566169"/>
                </a:lnTo>
                <a:lnTo>
                  <a:pt x="1036090" y="1132337"/>
                </a:lnTo>
                <a:lnTo>
                  <a:pt x="283084" y="1132337"/>
                </a:lnTo>
                <a:lnTo>
                  <a:pt x="0" y="566169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4293" tIns="188058" rIns="204293" bIns="188058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r>
              <a:rPr lang="it-IT" sz="1400" kern="1200" dirty="0"/>
              <a:t>Igiene</a:t>
            </a:r>
            <a:endParaRPr lang="en-GB" sz="1400" kern="1200" dirty="0"/>
          </a:p>
        </p:txBody>
      </p:sp>
      <p:sp>
        <p:nvSpPr>
          <p:cNvPr id="2" name="Freeform 50">
            <a:extLst>
              <a:ext uri="{FF2B5EF4-FFF2-40B4-BE49-F238E27FC236}">
                <a16:creationId xmlns:a16="http://schemas.microsoft.com/office/drawing/2014/main" id="{08A7C024-6AAD-EBA3-A8D4-7483D81E90AA}"/>
              </a:ext>
            </a:extLst>
          </p:cNvPr>
          <p:cNvSpPr/>
          <p:nvPr/>
        </p:nvSpPr>
        <p:spPr>
          <a:xfrm>
            <a:off x="640925" y="5118098"/>
            <a:ext cx="1319174" cy="1132337"/>
          </a:xfrm>
          <a:custGeom>
            <a:avLst/>
            <a:gdLst>
              <a:gd name="connsiteX0" fmla="*/ 0 w 1319174"/>
              <a:gd name="connsiteY0" fmla="*/ 566169 h 1132337"/>
              <a:gd name="connsiteX1" fmla="*/ 283084 w 1319174"/>
              <a:gd name="connsiteY1" fmla="*/ 0 h 1132337"/>
              <a:gd name="connsiteX2" fmla="*/ 1036090 w 1319174"/>
              <a:gd name="connsiteY2" fmla="*/ 0 h 1132337"/>
              <a:gd name="connsiteX3" fmla="*/ 1319174 w 1319174"/>
              <a:gd name="connsiteY3" fmla="*/ 566169 h 1132337"/>
              <a:gd name="connsiteX4" fmla="*/ 1036090 w 1319174"/>
              <a:gd name="connsiteY4" fmla="*/ 1132337 h 1132337"/>
              <a:gd name="connsiteX5" fmla="*/ 283084 w 1319174"/>
              <a:gd name="connsiteY5" fmla="*/ 1132337 h 1132337"/>
              <a:gd name="connsiteX6" fmla="*/ 0 w 1319174"/>
              <a:gd name="connsiteY6" fmla="*/ 566169 h 113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9174" h="1132337">
                <a:moveTo>
                  <a:pt x="0" y="566169"/>
                </a:moveTo>
                <a:lnTo>
                  <a:pt x="283084" y="0"/>
                </a:lnTo>
                <a:lnTo>
                  <a:pt x="1036090" y="0"/>
                </a:lnTo>
                <a:lnTo>
                  <a:pt x="1319174" y="566169"/>
                </a:lnTo>
                <a:lnTo>
                  <a:pt x="1036090" y="1132337"/>
                </a:lnTo>
                <a:lnTo>
                  <a:pt x="283084" y="1132337"/>
                </a:lnTo>
                <a:lnTo>
                  <a:pt x="0" y="566169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4293" tIns="188058" rIns="204293" bIns="188058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r>
              <a:rPr lang="it-IT" sz="1400" kern="1200" dirty="0"/>
              <a:t>Virologia</a:t>
            </a:r>
            <a:endParaRPr lang="en-GB" sz="1400" kern="1200" dirty="0"/>
          </a:p>
        </p:txBody>
      </p:sp>
      <p:sp>
        <p:nvSpPr>
          <p:cNvPr id="4" name="Freeform 50">
            <a:extLst>
              <a:ext uri="{FF2B5EF4-FFF2-40B4-BE49-F238E27FC236}">
                <a16:creationId xmlns:a16="http://schemas.microsoft.com/office/drawing/2014/main" id="{B3CA64E3-9E0B-B29C-B882-1E15A7DCFD6B}"/>
              </a:ext>
            </a:extLst>
          </p:cNvPr>
          <p:cNvSpPr/>
          <p:nvPr/>
        </p:nvSpPr>
        <p:spPr>
          <a:xfrm>
            <a:off x="3915497" y="5663097"/>
            <a:ext cx="1465983" cy="1132337"/>
          </a:xfrm>
          <a:custGeom>
            <a:avLst/>
            <a:gdLst>
              <a:gd name="connsiteX0" fmla="*/ 0 w 1319174"/>
              <a:gd name="connsiteY0" fmla="*/ 566169 h 1132337"/>
              <a:gd name="connsiteX1" fmla="*/ 283084 w 1319174"/>
              <a:gd name="connsiteY1" fmla="*/ 0 h 1132337"/>
              <a:gd name="connsiteX2" fmla="*/ 1036090 w 1319174"/>
              <a:gd name="connsiteY2" fmla="*/ 0 h 1132337"/>
              <a:gd name="connsiteX3" fmla="*/ 1319174 w 1319174"/>
              <a:gd name="connsiteY3" fmla="*/ 566169 h 1132337"/>
              <a:gd name="connsiteX4" fmla="*/ 1036090 w 1319174"/>
              <a:gd name="connsiteY4" fmla="*/ 1132337 h 1132337"/>
              <a:gd name="connsiteX5" fmla="*/ 283084 w 1319174"/>
              <a:gd name="connsiteY5" fmla="*/ 1132337 h 1132337"/>
              <a:gd name="connsiteX6" fmla="*/ 0 w 1319174"/>
              <a:gd name="connsiteY6" fmla="*/ 566169 h 113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9174" h="1132337">
                <a:moveTo>
                  <a:pt x="0" y="566169"/>
                </a:moveTo>
                <a:lnTo>
                  <a:pt x="283084" y="0"/>
                </a:lnTo>
                <a:lnTo>
                  <a:pt x="1036090" y="0"/>
                </a:lnTo>
                <a:lnTo>
                  <a:pt x="1319174" y="566169"/>
                </a:lnTo>
                <a:lnTo>
                  <a:pt x="1036090" y="1132337"/>
                </a:lnTo>
                <a:lnTo>
                  <a:pt x="283084" y="1132337"/>
                </a:lnTo>
                <a:lnTo>
                  <a:pt x="0" y="566169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4293" tIns="188058" rIns="204293" bIns="188058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r>
              <a:rPr lang="it-IT" sz="1200" dirty="0"/>
              <a:t>Analisi economica dell’ordinamento farmaceutico</a:t>
            </a:r>
            <a:endParaRPr lang="en-GB" sz="1200" dirty="0"/>
          </a:p>
        </p:txBody>
      </p:sp>
      <p:sp>
        <p:nvSpPr>
          <p:cNvPr id="5" name="Freeform 54">
            <a:extLst>
              <a:ext uri="{FF2B5EF4-FFF2-40B4-BE49-F238E27FC236}">
                <a16:creationId xmlns:a16="http://schemas.microsoft.com/office/drawing/2014/main" id="{C807FF4E-BB17-AD02-3DB2-94C412B37800}"/>
              </a:ext>
            </a:extLst>
          </p:cNvPr>
          <p:cNvSpPr/>
          <p:nvPr/>
        </p:nvSpPr>
        <p:spPr>
          <a:xfrm>
            <a:off x="1764126" y="5663096"/>
            <a:ext cx="1319174" cy="1132337"/>
          </a:xfrm>
          <a:custGeom>
            <a:avLst/>
            <a:gdLst>
              <a:gd name="connsiteX0" fmla="*/ 0 w 1319174"/>
              <a:gd name="connsiteY0" fmla="*/ 566169 h 1132337"/>
              <a:gd name="connsiteX1" fmla="*/ 283084 w 1319174"/>
              <a:gd name="connsiteY1" fmla="*/ 0 h 1132337"/>
              <a:gd name="connsiteX2" fmla="*/ 1036090 w 1319174"/>
              <a:gd name="connsiteY2" fmla="*/ 0 h 1132337"/>
              <a:gd name="connsiteX3" fmla="*/ 1319174 w 1319174"/>
              <a:gd name="connsiteY3" fmla="*/ 566169 h 1132337"/>
              <a:gd name="connsiteX4" fmla="*/ 1036090 w 1319174"/>
              <a:gd name="connsiteY4" fmla="*/ 1132337 h 1132337"/>
              <a:gd name="connsiteX5" fmla="*/ 283084 w 1319174"/>
              <a:gd name="connsiteY5" fmla="*/ 1132337 h 1132337"/>
              <a:gd name="connsiteX6" fmla="*/ 0 w 1319174"/>
              <a:gd name="connsiteY6" fmla="*/ 566169 h 113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9174" h="1132337">
                <a:moveTo>
                  <a:pt x="0" y="566169"/>
                </a:moveTo>
                <a:lnTo>
                  <a:pt x="283084" y="0"/>
                </a:lnTo>
                <a:lnTo>
                  <a:pt x="1036090" y="0"/>
                </a:lnTo>
                <a:lnTo>
                  <a:pt x="1319174" y="566169"/>
                </a:lnTo>
                <a:lnTo>
                  <a:pt x="1036090" y="1132337"/>
                </a:lnTo>
                <a:lnTo>
                  <a:pt x="283084" y="1132337"/>
                </a:lnTo>
                <a:lnTo>
                  <a:pt x="0" y="566169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4293" tIns="188058" rIns="204293" bIns="188058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1400" kern="1200" dirty="0"/>
              <a:t>Nutrienti di origine vegetale</a:t>
            </a:r>
            <a:endParaRPr lang="en-GB" sz="1400" kern="1200" dirty="0"/>
          </a:p>
        </p:txBody>
      </p:sp>
    </p:spTree>
    <p:extLst>
      <p:ext uri="{BB962C8B-B14F-4D97-AF65-F5344CB8AC3E}">
        <p14:creationId xmlns:p14="http://schemas.microsoft.com/office/powerpoint/2010/main" val="798722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D1B3AEC-AA03-A1A7-8A86-34CE629A3E5E}"/>
              </a:ext>
            </a:extLst>
          </p:cNvPr>
          <p:cNvCxnSpPr>
            <a:cxnSpLocks/>
          </p:cNvCxnSpPr>
          <p:nvPr/>
        </p:nvCxnSpPr>
        <p:spPr>
          <a:xfrm>
            <a:off x="0" y="468000"/>
            <a:ext cx="2340000" cy="0"/>
          </a:xfrm>
          <a:prstGeom prst="line">
            <a:avLst/>
          </a:prstGeom>
          <a:ln w="4762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44000">
                  <a:srgbClr val="E4909D"/>
                </a:gs>
                <a:gs pos="75000">
                  <a:srgbClr val="E44554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0DB828-0ECE-8C4D-EDA1-FB2416AB9AC6}"/>
              </a:ext>
            </a:extLst>
          </p:cNvPr>
          <p:cNvCxnSpPr>
            <a:cxnSpLocks/>
          </p:cNvCxnSpPr>
          <p:nvPr/>
        </p:nvCxnSpPr>
        <p:spPr>
          <a:xfrm flipH="1">
            <a:off x="9852000" y="468000"/>
            <a:ext cx="2340000" cy="0"/>
          </a:xfrm>
          <a:prstGeom prst="line">
            <a:avLst/>
          </a:prstGeom>
          <a:ln w="4762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44000">
                  <a:srgbClr val="E4909D"/>
                </a:gs>
                <a:gs pos="75000">
                  <a:srgbClr val="E44554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D4877C0-683A-8828-3389-FDB7BA0BD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0454" y="6264984"/>
            <a:ext cx="901700" cy="571500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11D19FFA-EFBB-4FDA-97F1-2354CE7C13B5}"/>
              </a:ext>
            </a:extLst>
          </p:cNvPr>
          <p:cNvSpPr txBox="1">
            <a:spLocks/>
          </p:cNvSpPr>
          <p:nvPr/>
        </p:nvSpPr>
        <p:spPr>
          <a:xfrm>
            <a:off x="2398164" y="67807"/>
            <a:ext cx="7395671" cy="75233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it-IT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Ricerca</a:t>
            </a:r>
            <a:r>
              <a:rPr lang="en-US" altLang="it-IT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 e </a:t>
            </a:r>
            <a:r>
              <a:rPr lang="en-US" altLang="it-IT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Sviluppo</a:t>
            </a:r>
            <a:endParaRPr lang="en-US" altLang="it-IT" sz="4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9A2BF1E-9AA2-43C7-0754-133CEFD5BAD8}"/>
              </a:ext>
            </a:extLst>
          </p:cNvPr>
          <p:cNvGrpSpPr/>
          <p:nvPr/>
        </p:nvGrpSpPr>
        <p:grpSpPr>
          <a:xfrm>
            <a:off x="471546" y="1068858"/>
            <a:ext cx="3103330" cy="2006631"/>
            <a:chOff x="471546" y="1068858"/>
            <a:chExt cx="3103330" cy="2006631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3D92E2AF-0BB3-B55D-38CA-9AD6E9C4533E}"/>
                </a:ext>
              </a:extLst>
            </p:cNvPr>
            <p:cNvSpPr/>
            <p:nvPr/>
          </p:nvSpPr>
          <p:spPr>
            <a:xfrm>
              <a:off x="471546" y="1068858"/>
              <a:ext cx="2933951" cy="1863058"/>
            </a:xfrm>
            <a:prstGeom prst="roundRect">
              <a:avLst>
                <a:gd name="adj" fmla="val 10000"/>
              </a:avLst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A206032-6E80-C04C-2386-4907ECBD5E2D}"/>
                </a:ext>
              </a:extLst>
            </p:cNvPr>
            <p:cNvSpPr/>
            <p:nvPr/>
          </p:nvSpPr>
          <p:spPr>
            <a:xfrm>
              <a:off x="640925" y="1212431"/>
              <a:ext cx="2933951" cy="1863058"/>
            </a:xfrm>
            <a:custGeom>
              <a:avLst/>
              <a:gdLst>
                <a:gd name="connsiteX0" fmla="*/ 0 w 3227330"/>
                <a:gd name="connsiteY0" fmla="*/ 204935 h 2049354"/>
                <a:gd name="connsiteX1" fmla="*/ 204935 w 3227330"/>
                <a:gd name="connsiteY1" fmla="*/ 0 h 2049354"/>
                <a:gd name="connsiteX2" fmla="*/ 3022395 w 3227330"/>
                <a:gd name="connsiteY2" fmla="*/ 0 h 2049354"/>
                <a:gd name="connsiteX3" fmla="*/ 3227330 w 3227330"/>
                <a:gd name="connsiteY3" fmla="*/ 204935 h 2049354"/>
                <a:gd name="connsiteX4" fmla="*/ 3227330 w 3227330"/>
                <a:gd name="connsiteY4" fmla="*/ 1844419 h 2049354"/>
                <a:gd name="connsiteX5" fmla="*/ 3022395 w 3227330"/>
                <a:gd name="connsiteY5" fmla="*/ 2049354 h 2049354"/>
                <a:gd name="connsiteX6" fmla="*/ 204935 w 3227330"/>
                <a:gd name="connsiteY6" fmla="*/ 2049354 h 2049354"/>
                <a:gd name="connsiteX7" fmla="*/ 0 w 3227330"/>
                <a:gd name="connsiteY7" fmla="*/ 1844419 h 2049354"/>
                <a:gd name="connsiteX8" fmla="*/ 0 w 3227330"/>
                <a:gd name="connsiteY8" fmla="*/ 204935 h 204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7330" h="2049354">
                  <a:moveTo>
                    <a:pt x="0" y="204935"/>
                  </a:moveTo>
                  <a:cubicBezTo>
                    <a:pt x="0" y="91753"/>
                    <a:pt x="91753" y="0"/>
                    <a:pt x="204935" y="0"/>
                  </a:cubicBezTo>
                  <a:lnTo>
                    <a:pt x="3022395" y="0"/>
                  </a:lnTo>
                  <a:cubicBezTo>
                    <a:pt x="3135577" y="0"/>
                    <a:pt x="3227330" y="91753"/>
                    <a:pt x="3227330" y="204935"/>
                  </a:cubicBezTo>
                  <a:lnTo>
                    <a:pt x="3227330" y="1844419"/>
                  </a:lnTo>
                  <a:cubicBezTo>
                    <a:pt x="3227330" y="1957601"/>
                    <a:pt x="3135577" y="2049354"/>
                    <a:pt x="3022395" y="2049354"/>
                  </a:cubicBezTo>
                  <a:lnTo>
                    <a:pt x="204935" y="2049354"/>
                  </a:lnTo>
                  <a:cubicBezTo>
                    <a:pt x="91753" y="2049354"/>
                    <a:pt x="0" y="1957601"/>
                    <a:pt x="0" y="1844419"/>
                  </a:cubicBezTo>
                  <a:lnTo>
                    <a:pt x="0" y="204935"/>
                  </a:lnTo>
                  <a:close/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000" tIns="128604" rIns="251999" bIns="128604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it-IT" sz="1800" b="1" kern="1200" dirty="0"/>
                <a:t>Esperti in</a:t>
              </a: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it-IT" sz="1800" b="1" kern="1200" dirty="0"/>
                <a:t> Ricerca e Sviluppo del Farmaco e dei Prodotti della salute</a:t>
              </a:r>
              <a:endParaRPr lang="en-US" sz="1800" kern="1200" dirty="0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54FDD8B5-D41C-5017-70ED-274499ED41CB}"/>
              </a:ext>
            </a:extLst>
          </p:cNvPr>
          <p:cNvGrpSpPr/>
          <p:nvPr/>
        </p:nvGrpSpPr>
        <p:grpSpPr>
          <a:xfrm>
            <a:off x="4529756" y="1068858"/>
            <a:ext cx="3103330" cy="2006631"/>
            <a:chOff x="4529758" y="1068858"/>
            <a:chExt cx="3103330" cy="2006631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83C9C84C-B3B0-7923-FE3B-7BA0FFFCA3AC}"/>
                </a:ext>
              </a:extLst>
            </p:cNvPr>
            <p:cNvSpPr/>
            <p:nvPr/>
          </p:nvSpPr>
          <p:spPr>
            <a:xfrm>
              <a:off x="4529758" y="1068858"/>
              <a:ext cx="2933951" cy="1863058"/>
            </a:xfrm>
            <a:prstGeom prst="roundRect">
              <a:avLst>
                <a:gd name="adj" fmla="val 10000"/>
              </a:avLst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8877BE8A-0917-1AD0-395C-81163253FCB9}"/>
                </a:ext>
              </a:extLst>
            </p:cNvPr>
            <p:cNvSpPr/>
            <p:nvPr/>
          </p:nvSpPr>
          <p:spPr>
            <a:xfrm>
              <a:off x="4699137" y="1212431"/>
              <a:ext cx="2933951" cy="1863058"/>
            </a:xfrm>
            <a:custGeom>
              <a:avLst/>
              <a:gdLst>
                <a:gd name="connsiteX0" fmla="*/ 0 w 3227330"/>
                <a:gd name="connsiteY0" fmla="*/ 204935 h 2049354"/>
                <a:gd name="connsiteX1" fmla="*/ 204935 w 3227330"/>
                <a:gd name="connsiteY1" fmla="*/ 0 h 2049354"/>
                <a:gd name="connsiteX2" fmla="*/ 3022395 w 3227330"/>
                <a:gd name="connsiteY2" fmla="*/ 0 h 2049354"/>
                <a:gd name="connsiteX3" fmla="*/ 3227330 w 3227330"/>
                <a:gd name="connsiteY3" fmla="*/ 204935 h 2049354"/>
                <a:gd name="connsiteX4" fmla="*/ 3227330 w 3227330"/>
                <a:gd name="connsiteY4" fmla="*/ 1844419 h 2049354"/>
                <a:gd name="connsiteX5" fmla="*/ 3022395 w 3227330"/>
                <a:gd name="connsiteY5" fmla="*/ 2049354 h 2049354"/>
                <a:gd name="connsiteX6" fmla="*/ 204935 w 3227330"/>
                <a:gd name="connsiteY6" fmla="*/ 2049354 h 2049354"/>
                <a:gd name="connsiteX7" fmla="*/ 0 w 3227330"/>
                <a:gd name="connsiteY7" fmla="*/ 1844419 h 2049354"/>
                <a:gd name="connsiteX8" fmla="*/ 0 w 3227330"/>
                <a:gd name="connsiteY8" fmla="*/ 204935 h 204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7330" h="2049354">
                  <a:moveTo>
                    <a:pt x="0" y="204935"/>
                  </a:moveTo>
                  <a:cubicBezTo>
                    <a:pt x="0" y="91753"/>
                    <a:pt x="91753" y="0"/>
                    <a:pt x="204935" y="0"/>
                  </a:cubicBezTo>
                  <a:lnTo>
                    <a:pt x="3022395" y="0"/>
                  </a:lnTo>
                  <a:cubicBezTo>
                    <a:pt x="3135577" y="0"/>
                    <a:pt x="3227330" y="91753"/>
                    <a:pt x="3227330" y="204935"/>
                  </a:cubicBezTo>
                  <a:lnTo>
                    <a:pt x="3227330" y="1844419"/>
                  </a:lnTo>
                  <a:cubicBezTo>
                    <a:pt x="3227330" y="1957601"/>
                    <a:pt x="3135577" y="2049354"/>
                    <a:pt x="3022395" y="2049354"/>
                  </a:cubicBezTo>
                  <a:lnTo>
                    <a:pt x="204935" y="2049354"/>
                  </a:lnTo>
                  <a:cubicBezTo>
                    <a:pt x="91753" y="2049354"/>
                    <a:pt x="0" y="1957601"/>
                    <a:pt x="0" y="1844419"/>
                  </a:cubicBezTo>
                  <a:lnTo>
                    <a:pt x="0" y="204935"/>
                  </a:lnTo>
                  <a:close/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604" tIns="128604" rIns="251999" bIns="128604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800" kern="1200" dirty="0"/>
                <a:t>Competenze approfondite in tutte le fasi della ricerca in ambito farmaceutico, nutraceutico, cosmetico e dispositivi medici</a:t>
              </a:r>
              <a:endParaRPr lang="en-US" sz="1800" kern="1200" dirty="0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75D1D23-7447-433D-8817-07911F2A8D44}"/>
              </a:ext>
            </a:extLst>
          </p:cNvPr>
          <p:cNvGrpSpPr/>
          <p:nvPr/>
        </p:nvGrpSpPr>
        <p:grpSpPr>
          <a:xfrm>
            <a:off x="8587967" y="1068858"/>
            <a:ext cx="3132482" cy="2006631"/>
            <a:chOff x="8115698" y="1068858"/>
            <a:chExt cx="3132482" cy="2006631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21DC8838-A21A-8FB5-BCA2-46533D28A1BF}"/>
                </a:ext>
              </a:extLst>
            </p:cNvPr>
            <p:cNvSpPr/>
            <p:nvPr/>
          </p:nvSpPr>
          <p:spPr>
            <a:xfrm>
              <a:off x="8115698" y="1068858"/>
              <a:ext cx="2933951" cy="1863058"/>
            </a:xfrm>
            <a:prstGeom prst="roundRect">
              <a:avLst>
                <a:gd name="adj" fmla="val 10000"/>
              </a:avLst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7E7F6ABE-843A-0FEE-9618-559AFF0F6694}"/>
                </a:ext>
              </a:extLst>
            </p:cNvPr>
            <p:cNvSpPr/>
            <p:nvPr/>
          </p:nvSpPr>
          <p:spPr>
            <a:xfrm>
              <a:off x="8314229" y="1212431"/>
              <a:ext cx="2933951" cy="1863058"/>
            </a:xfrm>
            <a:custGeom>
              <a:avLst/>
              <a:gdLst>
                <a:gd name="connsiteX0" fmla="*/ 0 w 3227330"/>
                <a:gd name="connsiteY0" fmla="*/ 204935 h 2049354"/>
                <a:gd name="connsiteX1" fmla="*/ 204935 w 3227330"/>
                <a:gd name="connsiteY1" fmla="*/ 0 h 2049354"/>
                <a:gd name="connsiteX2" fmla="*/ 3022395 w 3227330"/>
                <a:gd name="connsiteY2" fmla="*/ 0 h 2049354"/>
                <a:gd name="connsiteX3" fmla="*/ 3227330 w 3227330"/>
                <a:gd name="connsiteY3" fmla="*/ 204935 h 2049354"/>
                <a:gd name="connsiteX4" fmla="*/ 3227330 w 3227330"/>
                <a:gd name="connsiteY4" fmla="*/ 1844419 h 2049354"/>
                <a:gd name="connsiteX5" fmla="*/ 3022395 w 3227330"/>
                <a:gd name="connsiteY5" fmla="*/ 2049354 h 2049354"/>
                <a:gd name="connsiteX6" fmla="*/ 204935 w 3227330"/>
                <a:gd name="connsiteY6" fmla="*/ 2049354 h 2049354"/>
                <a:gd name="connsiteX7" fmla="*/ 0 w 3227330"/>
                <a:gd name="connsiteY7" fmla="*/ 1844419 h 2049354"/>
                <a:gd name="connsiteX8" fmla="*/ 0 w 3227330"/>
                <a:gd name="connsiteY8" fmla="*/ 204935 h 204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7330" h="2049354">
                  <a:moveTo>
                    <a:pt x="0" y="204935"/>
                  </a:moveTo>
                  <a:cubicBezTo>
                    <a:pt x="0" y="91753"/>
                    <a:pt x="91753" y="0"/>
                    <a:pt x="204935" y="0"/>
                  </a:cubicBezTo>
                  <a:lnTo>
                    <a:pt x="3022395" y="0"/>
                  </a:lnTo>
                  <a:cubicBezTo>
                    <a:pt x="3135577" y="0"/>
                    <a:pt x="3227330" y="91753"/>
                    <a:pt x="3227330" y="204935"/>
                  </a:cubicBezTo>
                  <a:lnTo>
                    <a:pt x="3227330" y="1844419"/>
                  </a:lnTo>
                  <a:cubicBezTo>
                    <a:pt x="3227330" y="1957601"/>
                    <a:pt x="3135577" y="2049354"/>
                    <a:pt x="3022395" y="2049354"/>
                  </a:cubicBezTo>
                  <a:lnTo>
                    <a:pt x="204935" y="2049354"/>
                  </a:lnTo>
                  <a:cubicBezTo>
                    <a:pt x="91753" y="2049354"/>
                    <a:pt x="0" y="1957601"/>
                    <a:pt x="0" y="1844419"/>
                  </a:cubicBezTo>
                  <a:lnTo>
                    <a:pt x="0" y="204935"/>
                  </a:lnTo>
                  <a:close/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8000" tIns="128604" rIns="251999" bIns="128604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800" kern="1200" dirty="0"/>
                <a:t>Posizioni di responsabilità in tutti gli ambiti di ricerca,  sviluppo, produzione e controllo di medicinali, prodotti della salute e dispositivi medici</a:t>
              </a:r>
              <a:endParaRPr lang="en-US" sz="1800" kern="1200" dirty="0"/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367A7CF-BE10-213D-DB1C-22D8786B2FC7}"/>
              </a:ext>
            </a:extLst>
          </p:cNvPr>
          <p:cNvCxnSpPr>
            <a:cxnSpLocks/>
          </p:cNvCxnSpPr>
          <p:nvPr/>
        </p:nvCxnSpPr>
        <p:spPr>
          <a:xfrm flipH="1">
            <a:off x="9843241" y="6209848"/>
            <a:ext cx="216587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8" descr="Settori di mercato | Meccatronica Italia">
            <a:extLst>
              <a:ext uri="{FF2B5EF4-FFF2-40B4-BE49-F238E27FC236}">
                <a16:creationId xmlns:a16="http://schemas.microsoft.com/office/drawing/2014/main" id="{3EF0926D-4B5E-A796-1A40-A53B685D1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67725" y="3853089"/>
            <a:ext cx="2974796" cy="19795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BB95AFE2-2FD5-9AAF-8310-41114F7B20C7}"/>
              </a:ext>
            </a:extLst>
          </p:cNvPr>
          <p:cNvSpPr>
            <a:spLocks noChangeAspect="1"/>
          </p:cNvSpPr>
          <p:nvPr/>
        </p:nvSpPr>
        <p:spPr>
          <a:xfrm>
            <a:off x="622182" y="4674513"/>
            <a:ext cx="1451091" cy="1245571"/>
          </a:xfrm>
          <a:custGeom>
            <a:avLst/>
            <a:gdLst>
              <a:gd name="connsiteX0" fmla="*/ 0 w 1319174"/>
              <a:gd name="connsiteY0" fmla="*/ 566169 h 1132337"/>
              <a:gd name="connsiteX1" fmla="*/ 283084 w 1319174"/>
              <a:gd name="connsiteY1" fmla="*/ 0 h 1132337"/>
              <a:gd name="connsiteX2" fmla="*/ 1036090 w 1319174"/>
              <a:gd name="connsiteY2" fmla="*/ 0 h 1132337"/>
              <a:gd name="connsiteX3" fmla="*/ 1319174 w 1319174"/>
              <a:gd name="connsiteY3" fmla="*/ 566169 h 1132337"/>
              <a:gd name="connsiteX4" fmla="*/ 1036090 w 1319174"/>
              <a:gd name="connsiteY4" fmla="*/ 1132337 h 1132337"/>
              <a:gd name="connsiteX5" fmla="*/ 283084 w 1319174"/>
              <a:gd name="connsiteY5" fmla="*/ 1132337 h 1132337"/>
              <a:gd name="connsiteX6" fmla="*/ 0 w 1319174"/>
              <a:gd name="connsiteY6" fmla="*/ 566169 h 113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9174" h="1132337">
                <a:moveTo>
                  <a:pt x="0" y="566169"/>
                </a:moveTo>
                <a:lnTo>
                  <a:pt x="283084" y="0"/>
                </a:lnTo>
                <a:lnTo>
                  <a:pt x="1036090" y="0"/>
                </a:lnTo>
                <a:lnTo>
                  <a:pt x="1319174" y="566169"/>
                </a:lnTo>
                <a:lnTo>
                  <a:pt x="1036090" y="1132337"/>
                </a:lnTo>
                <a:lnTo>
                  <a:pt x="283084" y="1132337"/>
                </a:lnTo>
                <a:lnTo>
                  <a:pt x="0" y="566169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4293" tIns="186788" rIns="204293" bIns="186788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r>
              <a:rPr lang="it-IT" sz="1200" kern="1200" dirty="0"/>
              <a:t>Biotecnologie molecolari</a:t>
            </a:r>
            <a:endParaRPr lang="en-GB" sz="1200" kern="1200" dirty="0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59795D1B-3FBA-9F15-265F-0BE087C63BD8}"/>
              </a:ext>
            </a:extLst>
          </p:cNvPr>
          <p:cNvSpPr>
            <a:spLocks noChangeAspect="1"/>
          </p:cNvSpPr>
          <p:nvPr/>
        </p:nvSpPr>
        <p:spPr>
          <a:xfrm>
            <a:off x="612134" y="3368335"/>
            <a:ext cx="1451091" cy="1245571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00" r="-14000"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42F62B19-45B0-F27E-4F5A-8CCFC47D05E9}"/>
              </a:ext>
            </a:extLst>
          </p:cNvPr>
          <p:cNvSpPr>
            <a:spLocks noChangeAspect="1"/>
          </p:cNvSpPr>
          <p:nvPr/>
        </p:nvSpPr>
        <p:spPr>
          <a:xfrm>
            <a:off x="3054781" y="3285906"/>
            <a:ext cx="1451091" cy="1245571"/>
          </a:xfrm>
          <a:custGeom>
            <a:avLst/>
            <a:gdLst>
              <a:gd name="connsiteX0" fmla="*/ 0 w 1319174"/>
              <a:gd name="connsiteY0" fmla="*/ 566169 h 1132337"/>
              <a:gd name="connsiteX1" fmla="*/ 283084 w 1319174"/>
              <a:gd name="connsiteY1" fmla="*/ 0 h 1132337"/>
              <a:gd name="connsiteX2" fmla="*/ 1036090 w 1319174"/>
              <a:gd name="connsiteY2" fmla="*/ 0 h 1132337"/>
              <a:gd name="connsiteX3" fmla="*/ 1319174 w 1319174"/>
              <a:gd name="connsiteY3" fmla="*/ 566169 h 1132337"/>
              <a:gd name="connsiteX4" fmla="*/ 1036090 w 1319174"/>
              <a:gd name="connsiteY4" fmla="*/ 1132337 h 1132337"/>
              <a:gd name="connsiteX5" fmla="*/ 283084 w 1319174"/>
              <a:gd name="connsiteY5" fmla="*/ 1132337 h 1132337"/>
              <a:gd name="connsiteX6" fmla="*/ 0 w 1319174"/>
              <a:gd name="connsiteY6" fmla="*/ 566169 h 113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9174" h="1132337">
                <a:moveTo>
                  <a:pt x="0" y="566169"/>
                </a:moveTo>
                <a:lnTo>
                  <a:pt x="283084" y="0"/>
                </a:lnTo>
                <a:lnTo>
                  <a:pt x="1036090" y="0"/>
                </a:lnTo>
                <a:lnTo>
                  <a:pt x="1319174" y="566169"/>
                </a:lnTo>
                <a:lnTo>
                  <a:pt x="1036090" y="1132337"/>
                </a:lnTo>
                <a:lnTo>
                  <a:pt x="283084" y="1132337"/>
                </a:lnTo>
                <a:lnTo>
                  <a:pt x="0" y="566169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4293" tIns="186788" rIns="204293" bIns="186788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r>
              <a:rPr lang="it-IT" sz="1200" kern="1200" dirty="0"/>
              <a:t>Laboratorio dei Nanomateriali per le biotecnologie</a:t>
            </a:r>
            <a:endParaRPr lang="en-GB" sz="1200" kern="1200" dirty="0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4EE67E7C-01DE-ECF6-8388-CCF58CA53576}"/>
              </a:ext>
            </a:extLst>
          </p:cNvPr>
          <p:cNvSpPr>
            <a:spLocks noChangeAspect="1"/>
          </p:cNvSpPr>
          <p:nvPr/>
        </p:nvSpPr>
        <p:spPr>
          <a:xfrm>
            <a:off x="4292200" y="3896630"/>
            <a:ext cx="1451092" cy="1245571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000" r="-30000"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78BEB9D9-DBC5-3601-F6AA-79053A3F3B1F}"/>
              </a:ext>
            </a:extLst>
          </p:cNvPr>
          <p:cNvSpPr>
            <a:spLocks noChangeAspect="1"/>
          </p:cNvSpPr>
          <p:nvPr/>
        </p:nvSpPr>
        <p:spPr>
          <a:xfrm>
            <a:off x="1836732" y="4011217"/>
            <a:ext cx="1451091" cy="1245571"/>
          </a:xfrm>
          <a:custGeom>
            <a:avLst/>
            <a:gdLst>
              <a:gd name="connsiteX0" fmla="*/ 0 w 1319174"/>
              <a:gd name="connsiteY0" fmla="*/ 566169 h 1132337"/>
              <a:gd name="connsiteX1" fmla="*/ 283084 w 1319174"/>
              <a:gd name="connsiteY1" fmla="*/ 0 h 1132337"/>
              <a:gd name="connsiteX2" fmla="*/ 1036090 w 1319174"/>
              <a:gd name="connsiteY2" fmla="*/ 0 h 1132337"/>
              <a:gd name="connsiteX3" fmla="*/ 1319174 w 1319174"/>
              <a:gd name="connsiteY3" fmla="*/ 566169 h 1132337"/>
              <a:gd name="connsiteX4" fmla="*/ 1036090 w 1319174"/>
              <a:gd name="connsiteY4" fmla="*/ 1132337 h 1132337"/>
              <a:gd name="connsiteX5" fmla="*/ 283084 w 1319174"/>
              <a:gd name="connsiteY5" fmla="*/ 1132337 h 1132337"/>
              <a:gd name="connsiteX6" fmla="*/ 0 w 1319174"/>
              <a:gd name="connsiteY6" fmla="*/ 566169 h 113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9174" h="1132337">
                <a:moveTo>
                  <a:pt x="0" y="566169"/>
                </a:moveTo>
                <a:lnTo>
                  <a:pt x="283084" y="0"/>
                </a:lnTo>
                <a:lnTo>
                  <a:pt x="1036090" y="0"/>
                </a:lnTo>
                <a:lnTo>
                  <a:pt x="1319174" y="566169"/>
                </a:lnTo>
                <a:lnTo>
                  <a:pt x="1036090" y="1132337"/>
                </a:lnTo>
                <a:lnTo>
                  <a:pt x="283084" y="1132337"/>
                </a:lnTo>
                <a:lnTo>
                  <a:pt x="0" y="566169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4293" tIns="186788" rIns="204293" bIns="186788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r>
              <a:rPr lang="it-IT" sz="1200" kern="1200" dirty="0"/>
              <a:t>Nanomateriali per il Drug Delivery</a:t>
            </a:r>
            <a:endParaRPr lang="en-GB" sz="1200" kern="1200" dirty="0"/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4883B890-DFA5-223B-DFCF-19E0080CBF2E}"/>
              </a:ext>
            </a:extLst>
          </p:cNvPr>
          <p:cNvSpPr>
            <a:spLocks noChangeAspect="1"/>
          </p:cNvSpPr>
          <p:nvPr/>
        </p:nvSpPr>
        <p:spPr>
          <a:xfrm>
            <a:off x="1836877" y="5312645"/>
            <a:ext cx="1450800" cy="124532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000" r="-27000"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E5D7F83F-A7C1-C43C-B500-778688CA02CD}"/>
              </a:ext>
            </a:extLst>
          </p:cNvPr>
          <p:cNvSpPr>
            <a:spLocks noChangeAspect="1"/>
          </p:cNvSpPr>
          <p:nvPr/>
        </p:nvSpPr>
        <p:spPr>
          <a:xfrm>
            <a:off x="4292201" y="5207883"/>
            <a:ext cx="1451091" cy="1245571"/>
          </a:xfrm>
          <a:custGeom>
            <a:avLst/>
            <a:gdLst>
              <a:gd name="connsiteX0" fmla="*/ 0 w 1319174"/>
              <a:gd name="connsiteY0" fmla="*/ 566169 h 1132337"/>
              <a:gd name="connsiteX1" fmla="*/ 283084 w 1319174"/>
              <a:gd name="connsiteY1" fmla="*/ 0 h 1132337"/>
              <a:gd name="connsiteX2" fmla="*/ 1036090 w 1319174"/>
              <a:gd name="connsiteY2" fmla="*/ 0 h 1132337"/>
              <a:gd name="connsiteX3" fmla="*/ 1319174 w 1319174"/>
              <a:gd name="connsiteY3" fmla="*/ 566169 h 1132337"/>
              <a:gd name="connsiteX4" fmla="*/ 1036090 w 1319174"/>
              <a:gd name="connsiteY4" fmla="*/ 1132337 h 1132337"/>
              <a:gd name="connsiteX5" fmla="*/ 283084 w 1319174"/>
              <a:gd name="connsiteY5" fmla="*/ 1132337 h 1132337"/>
              <a:gd name="connsiteX6" fmla="*/ 0 w 1319174"/>
              <a:gd name="connsiteY6" fmla="*/ 566169 h 113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9174" h="1132337">
                <a:moveTo>
                  <a:pt x="0" y="566169"/>
                </a:moveTo>
                <a:lnTo>
                  <a:pt x="283084" y="0"/>
                </a:lnTo>
                <a:lnTo>
                  <a:pt x="1036090" y="0"/>
                </a:lnTo>
                <a:lnTo>
                  <a:pt x="1319174" y="566169"/>
                </a:lnTo>
                <a:lnTo>
                  <a:pt x="1036090" y="1132337"/>
                </a:lnTo>
                <a:lnTo>
                  <a:pt x="283084" y="1132337"/>
                </a:lnTo>
                <a:lnTo>
                  <a:pt x="0" y="566169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4293" tIns="186788" rIns="204293" bIns="186788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r>
              <a:rPr lang="it-IT" sz="1200" kern="1200" dirty="0"/>
              <a:t>Biotecnologie microbiche applicate all’industria del farmaco e degli alimenti</a:t>
            </a:r>
            <a:endParaRPr lang="en-GB" sz="1200" kern="1200" dirty="0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B664DB13-CFA4-BF05-5927-D39579677A4B}"/>
              </a:ext>
            </a:extLst>
          </p:cNvPr>
          <p:cNvSpPr>
            <a:spLocks noChangeAspect="1"/>
          </p:cNvSpPr>
          <p:nvPr/>
        </p:nvSpPr>
        <p:spPr>
          <a:xfrm>
            <a:off x="5516205" y="3229149"/>
            <a:ext cx="1451092" cy="1245571"/>
          </a:xfrm>
          <a:custGeom>
            <a:avLst/>
            <a:gdLst>
              <a:gd name="connsiteX0" fmla="*/ 0 w 1319174"/>
              <a:gd name="connsiteY0" fmla="*/ 566169 h 1132337"/>
              <a:gd name="connsiteX1" fmla="*/ 283084 w 1319174"/>
              <a:gd name="connsiteY1" fmla="*/ 0 h 1132337"/>
              <a:gd name="connsiteX2" fmla="*/ 1036090 w 1319174"/>
              <a:gd name="connsiteY2" fmla="*/ 0 h 1132337"/>
              <a:gd name="connsiteX3" fmla="*/ 1319174 w 1319174"/>
              <a:gd name="connsiteY3" fmla="*/ 566169 h 1132337"/>
              <a:gd name="connsiteX4" fmla="*/ 1036090 w 1319174"/>
              <a:gd name="connsiteY4" fmla="*/ 1132337 h 1132337"/>
              <a:gd name="connsiteX5" fmla="*/ 283084 w 1319174"/>
              <a:gd name="connsiteY5" fmla="*/ 1132337 h 1132337"/>
              <a:gd name="connsiteX6" fmla="*/ 0 w 1319174"/>
              <a:gd name="connsiteY6" fmla="*/ 566169 h 113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9174" h="1132337">
                <a:moveTo>
                  <a:pt x="0" y="566169"/>
                </a:moveTo>
                <a:lnTo>
                  <a:pt x="283084" y="0"/>
                </a:lnTo>
                <a:lnTo>
                  <a:pt x="1036090" y="0"/>
                </a:lnTo>
                <a:lnTo>
                  <a:pt x="1319174" y="566169"/>
                </a:lnTo>
                <a:lnTo>
                  <a:pt x="1036090" y="1132337"/>
                </a:lnTo>
                <a:lnTo>
                  <a:pt x="283084" y="1132337"/>
                </a:lnTo>
                <a:lnTo>
                  <a:pt x="0" y="566169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4293" tIns="186788" rIns="204293" bIns="186788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r>
              <a:rPr lang="it-IT" sz="1200" kern="1200" dirty="0"/>
              <a:t>Nanomateriali soffici e Applicazioni farmaceutiche</a:t>
            </a:r>
            <a:endParaRPr lang="en-GB" sz="1200" kern="1200" dirty="0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7BB55592-9CE2-E089-3660-AA98FF9B19C3}"/>
              </a:ext>
            </a:extLst>
          </p:cNvPr>
          <p:cNvSpPr>
            <a:spLocks noChangeAspect="1"/>
          </p:cNvSpPr>
          <p:nvPr/>
        </p:nvSpPr>
        <p:spPr>
          <a:xfrm>
            <a:off x="5516205" y="4549750"/>
            <a:ext cx="1451092" cy="1245571"/>
          </a:xfrm>
          <a:custGeom>
            <a:avLst/>
            <a:gdLst>
              <a:gd name="connsiteX0" fmla="*/ 0 w 1319174"/>
              <a:gd name="connsiteY0" fmla="*/ 566169 h 1132337"/>
              <a:gd name="connsiteX1" fmla="*/ 283084 w 1319174"/>
              <a:gd name="connsiteY1" fmla="*/ 0 h 1132337"/>
              <a:gd name="connsiteX2" fmla="*/ 1036090 w 1319174"/>
              <a:gd name="connsiteY2" fmla="*/ 0 h 1132337"/>
              <a:gd name="connsiteX3" fmla="*/ 1319174 w 1319174"/>
              <a:gd name="connsiteY3" fmla="*/ 566169 h 1132337"/>
              <a:gd name="connsiteX4" fmla="*/ 1036090 w 1319174"/>
              <a:gd name="connsiteY4" fmla="*/ 1132337 h 1132337"/>
              <a:gd name="connsiteX5" fmla="*/ 283084 w 1319174"/>
              <a:gd name="connsiteY5" fmla="*/ 1132337 h 1132337"/>
              <a:gd name="connsiteX6" fmla="*/ 0 w 1319174"/>
              <a:gd name="connsiteY6" fmla="*/ 566169 h 113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9174" h="1132337">
                <a:moveTo>
                  <a:pt x="0" y="566169"/>
                </a:moveTo>
                <a:lnTo>
                  <a:pt x="283084" y="0"/>
                </a:lnTo>
                <a:lnTo>
                  <a:pt x="1036090" y="0"/>
                </a:lnTo>
                <a:lnTo>
                  <a:pt x="1319174" y="566169"/>
                </a:lnTo>
                <a:lnTo>
                  <a:pt x="1036090" y="1132337"/>
                </a:lnTo>
                <a:lnTo>
                  <a:pt x="283084" y="1132337"/>
                </a:lnTo>
                <a:lnTo>
                  <a:pt x="0" y="566169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4293" tIns="186788" rIns="204293" bIns="186788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r>
              <a:rPr lang="it-IT" sz="1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Modelli Sperimentali in Biologia</a:t>
            </a:r>
            <a:endParaRPr lang="en-GB" sz="1200" kern="1200" dirty="0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EEE345A6-80AD-F7C2-B1DA-E414EC7E1359}"/>
              </a:ext>
            </a:extLst>
          </p:cNvPr>
          <p:cNvSpPr>
            <a:spLocks noChangeAspect="1"/>
          </p:cNvSpPr>
          <p:nvPr/>
        </p:nvSpPr>
        <p:spPr>
          <a:xfrm>
            <a:off x="3074877" y="4587111"/>
            <a:ext cx="1451091" cy="1245571"/>
          </a:xfrm>
          <a:custGeom>
            <a:avLst/>
            <a:gdLst>
              <a:gd name="connsiteX0" fmla="*/ 0 w 1319174"/>
              <a:gd name="connsiteY0" fmla="*/ 566169 h 1132337"/>
              <a:gd name="connsiteX1" fmla="*/ 283084 w 1319174"/>
              <a:gd name="connsiteY1" fmla="*/ 0 h 1132337"/>
              <a:gd name="connsiteX2" fmla="*/ 1036090 w 1319174"/>
              <a:gd name="connsiteY2" fmla="*/ 0 h 1132337"/>
              <a:gd name="connsiteX3" fmla="*/ 1319174 w 1319174"/>
              <a:gd name="connsiteY3" fmla="*/ 566169 h 1132337"/>
              <a:gd name="connsiteX4" fmla="*/ 1036090 w 1319174"/>
              <a:gd name="connsiteY4" fmla="*/ 1132337 h 1132337"/>
              <a:gd name="connsiteX5" fmla="*/ 283084 w 1319174"/>
              <a:gd name="connsiteY5" fmla="*/ 1132337 h 1132337"/>
              <a:gd name="connsiteX6" fmla="*/ 0 w 1319174"/>
              <a:gd name="connsiteY6" fmla="*/ 566169 h 113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9174" h="1132337">
                <a:moveTo>
                  <a:pt x="0" y="566169"/>
                </a:moveTo>
                <a:lnTo>
                  <a:pt x="283084" y="0"/>
                </a:lnTo>
                <a:lnTo>
                  <a:pt x="1036090" y="0"/>
                </a:lnTo>
                <a:lnTo>
                  <a:pt x="1319174" y="566169"/>
                </a:lnTo>
                <a:lnTo>
                  <a:pt x="1036090" y="1132337"/>
                </a:lnTo>
                <a:lnTo>
                  <a:pt x="283084" y="1132337"/>
                </a:lnTo>
                <a:lnTo>
                  <a:pt x="0" y="566169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4293" tIns="186788" rIns="204293" bIns="186788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r>
              <a:rPr lang="it-IT" sz="1200" kern="1200" dirty="0">
                <a:latin typeface="Calibri" panose="020F0502020204030204" pitchFamily="34" charset="0"/>
                <a:ea typeface="Calibri" panose="020F0502020204030204" pitchFamily="34" charset="0"/>
              </a:rPr>
              <a:t>Chimica Computazionale nella Progettazione e nella sperimentazione dei Farmaci</a:t>
            </a:r>
            <a:endParaRPr lang="en-GB" sz="1200" kern="1200" dirty="0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F63BBDC7-026A-B96D-A268-47FE19C8F3AD}"/>
              </a:ext>
            </a:extLst>
          </p:cNvPr>
          <p:cNvSpPr>
            <a:spLocks noChangeAspect="1"/>
          </p:cNvSpPr>
          <p:nvPr/>
        </p:nvSpPr>
        <p:spPr>
          <a:xfrm>
            <a:off x="6741593" y="5196500"/>
            <a:ext cx="1451092" cy="1245571"/>
          </a:xfrm>
          <a:custGeom>
            <a:avLst/>
            <a:gdLst>
              <a:gd name="connsiteX0" fmla="*/ 0 w 1319174"/>
              <a:gd name="connsiteY0" fmla="*/ 566169 h 1132337"/>
              <a:gd name="connsiteX1" fmla="*/ 283084 w 1319174"/>
              <a:gd name="connsiteY1" fmla="*/ 0 h 1132337"/>
              <a:gd name="connsiteX2" fmla="*/ 1036090 w 1319174"/>
              <a:gd name="connsiteY2" fmla="*/ 0 h 1132337"/>
              <a:gd name="connsiteX3" fmla="*/ 1319174 w 1319174"/>
              <a:gd name="connsiteY3" fmla="*/ 566169 h 1132337"/>
              <a:gd name="connsiteX4" fmla="*/ 1036090 w 1319174"/>
              <a:gd name="connsiteY4" fmla="*/ 1132337 h 1132337"/>
              <a:gd name="connsiteX5" fmla="*/ 283084 w 1319174"/>
              <a:gd name="connsiteY5" fmla="*/ 1132337 h 1132337"/>
              <a:gd name="connsiteX6" fmla="*/ 0 w 1319174"/>
              <a:gd name="connsiteY6" fmla="*/ 566169 h 113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9174" h="1132337">
                <a:moveTo>
                  <a:pt x="0" y="566169"/>
                </a:moveTo>
                <a:lnTo>
                  <a:pt x="283084" y="0"/>
                </a:lnTo>
                <a:lnTo>
                  <a:pt x="1036090" y="0"/>
                </a:lnTo>
                <a:lnTo>
                  <a:pt x="1319174" y="566169"/>
                </a:lnTo>
                <a:lnTo>
                  <a:pt x="1036090" y="1132337"/>
                </a:lnTo>
                <a:lnTo>
                  <a:pt x="283084" y="1132337"/>
                </a:lnTo>
                <a:lnTo>
                  <a:pt x="0" y="566169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4293" tIns="186788" rIns="204293" bIns="186788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r>
              <a:rPr lang="it-IT" sz="1200" kern="1200" dirty="0"/>
              <a:t>Fisiologia Speciale</a:t>
            </a:r>
            <a:endParaRPr lang="en-GB" sz="1200" kern="1200" dirty="0"/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F993335C-1A81-7853-8B89-30DC7F4D9E67}"/>
              </a:ext>
            </a:extLst>
          </p:cNvPr>
          <p:cNvSpPr>
            <a:spLocks noChangeAspect="1"/>
          </p:cNvSpPr>
          <p:nvPr/>
        </p:nvSpPr>
        <p:spPr>
          <a:xfrm>
            <a:off x="6741593" y="3902925"/>
            <a:ext cx="1451092" cy="1245571"/>
          </a:xfrm>
          <a:custGeom>
            <a:avLst/>
            <a:gdLst>
              <a:gd name="connsiteX0" fmla="*/ 0 w 1319174"/>
              <a:gd name="connsiteY0" fmla="*/ 566169 h 1132337"/>
              <a:gd name="connsiteX1" fmla="*/ 283084 w 1319174"/>
              <a:gd name="connsiteY1" fmla="*/ 0 h 1132337"/>
              <a:gd name="connsiteX2" fmla="*/ 1036090 w 1319174"/>
              <a:gd name="connsiteY2" fmla="*/ 0 h 1132337"/>
              <a:gd name="connsiteX3" fmla="*/ 1319174 w 1319174"/>
              <a:gd name="connsiteY3" fmla="*/ 566169 h 1132337"/>
              <a:gd name="connsiteX4" fmla="*/ 1036090 w 1319174"/>
              <a:gd name="connsiteY4" fmla="*/ 1132337 h 1132337"/>
              <a:gd name="connsiteX5" fmla="*/ 283084 w 1319174"/>
              <a:gd name="connsiteY5" fmla="*/ 1132337 h 1132337"/>
              <a:gd name="connsiteX6" fmla="*/ 0 w 1319174"/>
              <a:gd name="connsiteY6" fmla="*/ 566169 h 113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9174" h="1132337">
                <a:moveTo>
                  <a:pt x="0" y="566169"/>
                </a:moveTo>
                <a:lnTo>
                  <a:pt x="283084" y="0"/>
                </a:lnTo>
                <a:lnTo>
                  <a:pt x="1036090" y="0"/>
                </a:lnTo>
                <a:lnTo>
                  <a:pt x="1319174" y="566169"/>
                </a:lnTo>
                <a:lnTo>
                  <a:pt x="1036090" y="1132337"/>
                </a:lnTo>
                <a:lnTo>
                  <a:pt x="283084" y="1132337"/>
                </a:lnTo>
                <a:lnTo>
                  <a:pt x="0" y="566169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4293" tIns="186788" rIns="204293" bIns="186788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1200" kern="1200" dirty="0"/>
              <a:t>Laboratorio di metodologie Biochimiche e Bioinformatiche</a:t>
            </a:r>
            <a:endParaRPr lang="en-GB" sz="1200" kern="1200" dirty="0"/>
          </a:p>
        </p:txBody>
      </p:sp>
    </p:spTree>
    <p:extLst>
      <p:ext uri="{BB962C8B-B14F-4D97-AF65-F5344CB8AC3E}">
        <p14:creationId xmlns:p14="http://schemas.microsoft.com/office/powerpoint/2010/main" val="568669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D1B3AEC-AA03-A1A7-8A86-34CE629A3E5E}"/>
              </a:ext>
            </a:extLst>
          </p:cNvPr>
          <p:cNvCxnSpPr>
            <a:cxnSpLocks/>
          </p:cNvCxnSpPr>
          <p:nvPr/>
        </p:nvCxnSpPr>
        <p:spPr>
          <a:xfrm>
            <a:off x="0" y="468000"/>
            <a:ext cx="2340000" cy="0"/>
          </a:xfrm>
          <a:prstGeom prst="line">
            <a:avLst/>
          </a:prstGeom>
          <a:ln w="4762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44000">
                  <a:srgbClr val="E4909D"/>
                </a:gs>
                <a:gs pos="75000">
                  <a:srgbClr val="E44554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0DB828-0ECE-8C4D-EDA1-FB2416AB9AC6}"/>
              </a:ext>
            </a:extLst>
          </p:cNvPr>
          <p:cNvCxnSpPr>
            <a:cxnSpLocks/>
          </p:cNvCxnSpPr>
          <p:nvPr/>
        </p:nvCxnSpPr>
        <p:spPr>
          <a:xfrm flipH="1">
            <a:off x="9852000" y="468000"/>
            <a:ext cx="2340000" cy="0"/>
          </a:xfrm>
          <a:prstGeom prst="line">
            <a:avLst/>
          </a:prstGeom>
          <a:ln w="4762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44000">
                  <a:srgbClr val="E4909D"/>
                </a:gs>
                <a:gs pos="75000">
                  <a:srgbClr val="E44554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D4877C0-683A-8828-3389-FDB7BA0BD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0454" y="6264984"/>
            <a:ext cx="901700" cy="571500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11D19FFA-EFBB-4FDA-97F1-2354CE7C13B5}"/>
              </a:ext>
            </a:extLst>
          </p:cNvPr>
          <p:cNvSpPr txBox="1">
            <a:spLocks/>
          </p:cNvSpPr>
          <p:nvPr/>
        </p:nvSpPr>
        <p:spPr>
          <a:xfrm>
            <a:off x="1900039" y="-84927"/>
            <a:ext cx="7735178" cy="78604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it-IT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Cosa </a:t>
            </a:r>
            <a:r>
              <a:rPr lang="en-US" altLang="it-IT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cerchiamo</a:t>
            </a:r>
            <a:endParaRPr lang="en-US" altLang="it-IT" sz="4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42" name="Immagine 27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9021ED4D-907A-C6CA-FA3B-3FFF17AF1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988" y="2442953"/>
            <a:ext cx="2365795" cy="13220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AD67A5B-07DB-C695-9DBD-1ACB3A0D3B32}"/>
              </a:ext>
            </a:extLst>
          </p:cNvPr>
          <p:cNvSpPr txBox="1"/>
          <p:nvPr/>
        </p:nvSpPr>
        <p:spPr>
          <a:xfrm>
            <a:off x="813516" y="722885"/>
            <a:ext cx="115943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ea typeface="+mj-ea"/>
                <a:cs typeface="+mj-cs"/>
              </a:rPr>
              <a:t>Opportunità di alta formazione su tematiche trasversali</a:t>
            </a:r>
          </a:p>
        </p:txBody>
      </p:sp>
      <p:grpSp>
        <p:nvGrpSpPr>
          <p:cNvPr id="8" name="Group 68">
            <a:extLst>
              <a:ext uri="{FF2B5EF4-FFF2-40B4-BE49-F238E27FC236}">
                <a16:creationId xmlns:a16="http://schemas.microsoft.com/office/drawing/2014/main" id="{615F2F20-B83B-B519-6938-8760EB929C6A}"/>
              </a:ext>
            </a:extLst>
          </p:cNvPr>
          <p:cNvGrpSpPr>
            <a:grpSpLocks noChangeAspect="1"/>
          </p:cNvGrpSpPr>
          <p:nvPr/>
        </p:nvGrpSpPr>
        <p:grpSpPr>
          <a:xfrm rot="19920000" flipH="1">
            <a:off x="498734" y="832376"/>
            <a:ext cx="195456" cy="287910"/>
            <a:chOff x="6981349" y="7189352"/>
            <a:chExt cx="2382356" cy="4632908"/>
          </a:xfrm>
        </p:grpSpPr>
        <p:sp>
          <p:nvSpPr>
            <p:cNvPr id="10" name="Isosceles Triangle 69">
              <a:extLst>
                <a:ext uri="{FF2B5EF4-FFF2-40B4-BE49-F238E27FC236}">
                  <a16:creationId xmlns:a16="http://schemas.microsoft.com/office/drawing/2014/main" id="{63D29A7D-FB86-0B44-2EC7-2C7144F4C5F8}"/>
                </a:ext>
              </a:extLst>
            </p:cNvPr>
            <p:cNvSpPr/>
            <p:nvPr/>
          </p:nvSpPr>
          <p:spPr>
            <a:xfrm flipV="1">
              <a:off x="8022595" y="9505806"/>
              <a:ext cx="299865" cy="2316454"/>
            </a:xfrm>
            <a:prstGeom prst="triangle">
              <a:avLst/>
            </a:prstGeom>
            <a:solidFill>
              <a:schemeClr val="bg1">
                <a:lumMod val="75000"/>
                <a:alpha val="64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70">
              <a:extLst>
                <a:ext uri="{FF2B5EF4-FFF2-40B4-BE49-F238E27FC236}">
                  <a16:creationId xmlns:a16="http://schemas.microsoft.com/office/drawing/2014/main" id="{C38DD027-39D7-A21C-0F25-8A1B6AC992E1}"/>
                </a:ext>
              </a:extLst>
            </p:cNvPr>
            <p:cNvSpPr/>
            <p:nvPr/>
          </p:nvSpPr>
          <p:spPr>
            <a:xfrm>
              <a:off x="6981349" y="8905612"/>
              <a:ext cx="2382356" cy="1200388"/>
            </a:xfrm>
            <a:prstGeom prst="ellipse">
              <a:avLst/>
            </a:prstGeom>
            <a:gradFill flip="none" rotWithShape="1">
              <a:gsLst>
                <a:gs pos="6000">
                  <a:srgbClr val="A60000"/>
                </a:gs>
                <a:gs pos="45000">
                  <a:srgbClr val="FF0000"/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an 71">
              <a:extLst>
                <a:ext uri="{FF2B5EF4-FFF2-40B4-BE49-F238E27FC236}">
                  <a16:creationId xmlns:a16="http://schemas.microsoft.com/office/drawing/2014/main" id="{612346AB-D52D-5528-FB9E-8A4E7B15F350}"/>
                </a:ext>
              </a:extLst>
            </p:cNvPr>
            <p:cNvSpPr/>
            <p:nvPr/>
          </p:nvSpPr>
          <p:spPr>
            <a:xfrm>
              <a:off x="7625757" y="7774128"/>
              <a:ext cx="1093540" cy="1731678"/>
            </a:xfrm>
            <a:prstGeom prst="can">
              <a:avLst/>
            </a:prstGeom>
            <a:gradFill flip="none" rotWithShape="1">
              <a:gsLst>
                <a:gs pos="6000">
                  <a:srgbClr val="A60000"/>
                </a:gs>
                <a:gs pos="45000">
                  <a:srgbClr val="FF0000"/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72">
              <a:extLst>
                <a:ext uri="{FF2B5EF4-FFF2-40B4-BE49-F238E27FC236}">
                  <a16:creationId xmlns:a16="http://schemas.microsoft.com/office/drawing/2014/main" id="{D25D2363-F350-9568-9085-385AF8B329A3}"/>
                </a:ext>
              </a:extLst>
            </p:cNvPr>
            <p:cNvSpPr/>
            <p:nvPr/>
          </p:nvSpPr>
          <p:spPr>
            <a:xfrm>
              <a:off x="7143745" y="7189352"/>
              <a:ext cx="2057565" cy="1200388"/>
            </a:xfrm>
            <a:prstGeom prst="ellipse">
              <a:avLst/>
            </a:prstGeom>
            <a:gradFill flip="none" rotWithShape="1">
              <a:gsLst>
                <a:gs pos="6000">
                  <a:srgbClr val="A60000"/>
                </a:gs>
                <a:gs pos="45000">
                  <a:srgbClr val="FF0000"/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46C1F2D-DDAA-D0A2-C62D-6A726122B459}"/>
              </a:ext>
            </a:extLst>
          </p:cNvPr>
          <p:cNvSpPr txBox="1"/>
          <p:nvPr/>
        </p:nvSpPr>
        <p:spPr>
          <a:xfrm>
            <a:off x="813516" y="1870275"/>
            <a:ext cx="87725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ea typeface="+mj-ea"/>
                <a:cs typeface="+mj-cs"/>
              </a:rPr>
              <a:t>Rafforzare la collaborazione con aziende del settore BIO-PHARMA </a:t>
            </a:r>
          </a:p>
        </p:txBody>
      </p:sp>
      <p:grpSp>
        <p:nvGrpSpPr>
          <p:cNvPr id="18" name="Group 68">
            <a:extLst>
              <a:ext uri="{FF2B5EF4-FFF2-40B4-BE49-F238E27FC236}">
                <a16:creationId xmlns:a16="http://schemas.microsoft.com/office/drawing/2014/main" id="{49724B4C-8027-D97C-FF13-62BFE835D409}"/>
              </a:ext>
            </a:extLst>
          </p:cNvPr>
          <p:cNvGrpSpPr>
            <a:grpSpLocks noChangeAspect="1"/>
          </p:cNvGrpSpPr>
          <p:nvPr/>
        </p:nvGrpSpPr>
        <p:grpSpPr>
          <a:xfrm rot="19920000" flipH="1">
            <a:off x="507816" y="1936093"/>
            <a:ext cx="195456" cy="287910"/>
            <a:chOff x="6981349" y="7189352"/>
            <a:chExt cx="2382356" cy="4632908"/>
          </a:xfrm>
        </p:grpSpPr>
        <p:sp>
          <p:nvSpPr>
            <p:cNvPr id="19" name="Isosceles Triangle 69">
              <a:extLst>
                <a:ext uri="{FF2B5EF4-FFF2-40B4-BE49-F238E27FC236}">
                  <a16:creationId xmlns:a16="http://schemas.microsoft.com/office/drawing/2014/main" id="{B841AFC5-B52E-01F0-769A-96785798FD6F}"/>
                </a:ext>
              </a:extLst>
            </p:cNvPr>
            <p:cNvSpPr/>
            <p:nvPr/>
          </p:nvSpPr>
          <p:spPr>
            <a:xfrm flipV="1">
              <a:off x="8022595" y="9505806"/>
              <a:ext cx="299865" cy="2316454"/>
            </a:xfrm>
            <a:prstGeom prst="triangle">
              <a:avLst/>
            </a:prstGeom>
            <a:solidFill>
              <a:schemeClr val="bg1">
                <a:lumMod val="75000"/>
                <a:alpha val="64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70">
              <a:extLst>
                <a:ext uri="{FF2B5EF4-FFF2-40B4-BE49-F238E27FC236}">
                  <a16:creationId xmlns:a16="http://schemas.microsoft.com/office/drawing/2014/main" id="{FF40CD27-9EEB-15AC-CECC-54F5178C879B}"/>
                </a:ext>
              </a:extLst>
            </p:cNvPr>
            <p:cNvSpPr/>
            <p:nvPr/>
          </p:nvSpPr>
          <p:spPr>
            <a:xfrm>
              <a:off x="6981349" y="8905612"/>
              <a:ext cx="2382356" cy="1200388"/>
            </a:xfrm>
            <a:prstGeom prst="ellipse">
              <a:avLst/>
            </a:prstGeom>
            <a:gradFill flip="none" rotWithShape="1">
              <a:gsLst>
                <a:gs pos="6000">
                  <a:srgbClr val="A60000"/>
                </a:gs>
                <a:gs pos="45000">
                  <a:srgbClr val="FF0000"/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an 71">
              <a:extLst>
                <a:ext uri="{FF2B5EF4-FFF2-40B4-BE49-F238E27FC236}">
                  <a16:creationId xmlns:a16="http://schemas.microsoft.com/office/drawing/2014/main" id="{0F2E33CE-4B8A-3C3F-C3EF-C5496B55F7F8}"/>
                </a:ext>
              </a:extLst>
            </p:cNvPr>
            <p:cNvSpPr/>
            <p:nvPr/>
          </p:nvSpPr>
          <p:spPr>
            <a:xfrm>
              <a:off x="7625757" y="7774128"/>
              <a:ext cx="1093540" cy="1731678"/>
            </a:xfrm>
            <a:prstGeom prst="can">
              <a:avLst/>
            </a:prstGeom>
            <a:gradFill flip="none" rotWithShape="1">
              <a:gsLst>
                <a:gs pos="6000">
                  <a:srgbClr val="A60000"/>
                </a:gs>
                <a:gs pos="45000">
                  <a:srgbClr val="FF0000"/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72">
              <a:extLst>
                <a:ext uri="{FF2B5EF4-FFF2-40B4-BE49-F238E27FC236}">
                  <a16:creationId xmlns:a16="http://schemas.microsoft.com/office/drawing/2014/main" id="{99F0B348-80CE-C87D-0EC0-793073D656D7}"/>
                </a:ext>
              </a:extLst>
            </p:cNvPr>
            <p:cNvSpPr/>
            <p:nvPr/>
          </p:nvSpPr>
          <p:spPr>
            <a:xfrm>
              <a:off x="7143745" y="7189352"/>
              <a:ext cx="2057565" cy="1200388"/>
            </a:xfrm>
            <a:prstGeom prst="ellipse">
              <a:avLst/>
            </a:prstGeom>
            <a:gradFill flip="none" rotWithShape="1">
              <a:gsLst>
                <a:gs pos="6000">
                  <a:srgbClr val="A60000"/>
                </a:gs>
                <a:gs pos="45000">
                  <a:srgbClr val="FF0000"/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CasellaDiTesto 15">
            <a:extLst>
              <a:ext uri="{FF2B5EF4-FFF2-40B4-BE49-F238E27FC236}">
                <a16:creationId xmlns:a16="http://schemas.microsoft.com/office/drawing/2014/main" id="{BB03564D-0CFD-D043-88FB-834D9FBF3B19}"/>
              </a:ext>
            </a:extLst>
          </p:cNvPr>
          <p:cNvSpPr txBox="1"/>
          <p:nvPr/>
        </p:nvSpPr>
        <p:spPr>
          <a:xfrm>
            <a:off x="1371568" y="2320413"/>
            <a:ext cx="62453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Partecipazione a bandi di ricerca competitiva</a:t>
            </a:r>
            <a:endParaRPr lang="it-IT" sz="2400" b="1" i="0" u="none" strike="noStrike" dirty="0">
              <a:solidFill>
                <a:srgbClr val="C00000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C4B6A8B-D6DD-8FFC-F9EF-8B6394AB07BB}"/>
              </a:ext>
            </a:extLst>
          </p:cNvPr>
          <p:cNvSpPr txBox="1"/>
          <p:nvPr/>
        </p:nvSpPr>
        <p:spPr>
          <a:xfrm>
            <a:off x="1371568" y="2726799"/>
            <a:ext cx="55844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it-IT" sz="2400" b="1" i="0" u="none" strike="noStrike" dirty="0">
                <a:solidFill>
                  <a:srgbClr val="C00000"/>
                </a:solidFill>
                <a:effectLst/>
                <a:cs typeface="Arial" panose="020B0604020202020204" pitchFamily="34" charset="0"/>
              </a:rPr>
              <a:t>Spin-off &amp; start-up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F1A72EB7-E844-2362-7B36-37C2AB449EA5}"/>
              </a:ext>
            </a:extLst>
          </p:cNvPr>
          <p:cNvSpPr txBox="1"/>
          <p:nvPr/>
        </p:nvSpPr>
        <p:spPr>
          <a:xfrm>
            <a:off x="1371568" y="3183439"/>
            <a:ext cx="53565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Contratti conto terzi</a:t>
            </a:r>
            <a:endParaRPr lang="it-IT" sz="2400" b="1" i="0" u="none" strike="noStrike" dirty="0">
              <a:solidFill>
                <a:srgbClr val="C00000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988642-87E5-EC75-D3C6-D373285EEE36}"/>
              </a:ext>
            </a:extLst>
          </p:cNvPr>
          <p:cNvSpPr txBox="1"/>
          <p:nvPr/>
        </p:nvSpPr>
        <p:spPr>
          <a:xfrm>
            <a:off x="813516" y="1313263"/>
            <a:ext cx="115943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ea typeface="+mj-ea"/>
                <a:cs typeface="+mj-cs"/>
              </a:rPr>
              <a:t>Possibilità di attivare </a:t>
            </a: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tirocini</a:t>
            </a:r>
            <a:r>
              <a:rPr lang="it-IT" sz="2400" dirty="0">
                <a:ea typeface="+mj-ea"/>
                <a:cs typeface="+mj-cs"/>
              </a:rPr>
              <a:t> e </a:t>
            </a: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stage</a:t>
            </a:r>
            <a:r>
              <a:rPr lang="it-IT" sz="2400" dirty="0">
                <a:ea typeface="+mj-ea"/>
                <a:cs typeface="+mj-cs"/>
              </a:rPr>
              <a:t> con aziende del settore BIO-PHARMA </a:t>
            </a:r>
          </a:p>
        </p:txBody>
      </p:sp>
      <p:grpSp>
        <p:nvGrpSpPr>
          <p:cNvPr id="4" name="Group 68">
            <a:extLst>
              <a:ext uri="{FF2B5EF4-FFF2-40B4-BE49-F238E27FC236}">
                <a16:creationId xmlns:a16="http://schemas.microsoft.com/office/drawing/2014/main" id="{3C569AE8-71F2-EC1B-6250-828A6DB86DA8}"/>
              </a:ext>
            </a:extLst>
          </p:cNvPr>
          <p:cNvGrpSpPr>
            <a:grpSpLocks noChangeAspect="1"/>
          </p:cNvGrpSpPr>
          <p:nvPr/>
        </p:nvGrpSpPr>
        <p:grpSpPr>
          <a:xfrm rot="19920000" flipH="1">
            <a:off x="496236" y="1389638"/>
            <a:ext cx="195456" cy="287910"/>
            <a:chOff x="6981349" y="7189352"/>
            <a:chExt cx="2382356" cy="4632908"/>
          </a:xfrm>
        </p:grpSpPr>
        <p:sp>
          <p:nvSpPr>
            <p:cNvPr id="7" name="Isosceles Triangle 69">
              <a:extLst>
                <a:ext uri="{FF2B5EF4-FFF2-40B4-BE49-F238E27FC236}">
                  <a16:creationId xmlns:a16="http://schemas.microsoft.com/office/drawing/2014/main" id="{14C3CB45-FAF0-8164-CD5F-FC8298451D15}"/>
                </a:ext>
              </a:extLst>
            </p:cNvPr>
            <p:cNvSpPr/>
            <p:nvPr/>
          </p:nvSpPr>
          <p:spPr>
            <a:xfrm flipV="1">
              <a:off x="8022595" y="9505806"/>
              <a:ext cx="299865" cy="2316454"/>
            </a:xfrm>
            <a:prstGeom prst="triangle">
              <a:avLst/>
            </a:prstGeom>
            <a:solidFill>
              <a:schemeClr val="bg1">
                <a:lumMod val="75000"/>
                <a:alpha val="64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70">
              <a:extLst>
                <a:ext uri="{FF2B5EF4-FFF2-40B4-BE49-F238E27FC236}">
                  <a16:creationId xmlns:a16="http://schemas.microsoft.com/office/drawing/2014/main" id="{FEE935BB-3611-CD8F-F8EF-C6FDCE6A8C26}"/>
                </a:ext>
              </a:extLst>
            </p:cNvPr>
            <p:cNvSpPr/>
            <p:nvPr/>
          </p:nvSpPr>
          <p:spPr>
            <a:xfrm>
              <a:off x="6981349" y="8905612"/>
              <a:ext cx="2382356" cy="1200388"/>
            </a:xfrm>
            <a:prstGeom prst="ellipse">
              <a:avLst/>
            </a:prstGeom>
            <a:gradFill flip="none" rotWithShape="1">
              <a:gsLst>
                <a:gs pos="6000">
                  <a:srgbClr val="A60000"/>
                </a:gs>
                <a:gs pos="45000">
                  <a:srgbClr val="FF0000"/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an 71">
              <a:extLst>
                <a:ext uri="{FF2B5EF4-FFF2-40B4-BE49-F238E27FC236}">
                  <a16:creationId xmlns:a16="http://schemas.microsoft.com/office/drawing/2014/main" id="{8EB87FDC-3D87-E1EC-3496-9F0B7356ECD7}"/>
                </a:ext>
              </a:extLst>
            </p:cNvPr>
            <p:cNvSpPr/>
            <p:nvPr/>
          </p:nvSpPr>
          <p:spPr>
            <a:xfrm>
              <a:off x="7625757" y="7774128"/>
              <a:ext cx="1093540" cy="1731678"/>
            </a:xfrm>
            <a:prstGeom prst="can">
              <a:avLst/>
            </a:prstGeom>
            <a:gradFill flip="none" rotWithShape="1">
              <a:gsLst>
                <a:gs pos="6000">
                  <a:srgbClr val="A60000"/>
                </a:gs>
                <a:gs pos="45000">
                  <a:srgbClr val="FF0000"/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72">
              <a:extLst>
                <a:ext uri="{FF2B5EF4-FFF2-40B4-BE49-F238E27FC236}">
                  <a16:creationId xmlns:a16="http://schemas.microsoft.com/office/drawing/2014/main" id="{F98C1CEB-1E41-1B14-E32D-C78A85ADE85E}"/>
                </a:ext>
              </a:extLst>
            </p:cNvPr>
            <p:cNvSpPr/>
            <p:nvPr/>
          </p:nvSpPr>
          <p:spPr>
            <a:xfrm>
              <a:off x="7143745" y="7189352"/>
              <a:ext cx="2057565" cy="1200388"/>
            </a:xfrm>
            <a:prstGeom prst="ellipse">
              <a:avLst/>
            </a:prstGeom>
            <a:gradFill flip="none" rotWithShape="1">
              <a:gsLst>
                <a:gs pos="6000">
                  <a:srgbClr val="A60000"/>
                </a:gs>
                <a:gs pos="45000">
                  <a:srgbClr val="FF0000"/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Picture 3" descr="C:\Users\Standard\Pictures\dip.gif">
            <a:extLst>
              <a:ext uri="{FF2B5EF4-FFF2-40B4-BE49-F238E27FC236}">
                <a16:creationId xmlns:a16="http://schemas.microsoft.com/office/drawing/2014/main" id="{D75B4CC3-8FAD-D684-04E7-DD29422F4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557" y="4522783"/>
            <a:ext cx="4951320" cy="231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ttangolo 8">
            <a:extLst>
              <a:ext uri="{FF2B5EF4-FFF2-40B4-BE49-F238E27FC236}">
                <a16:creationId xmlns:a16="http://schemas.microsoft.com/office/drawing/2014/main" id="{20D358F4-FE47-75EB-074D-5D0C734D55C6}"/>
              </a:ext>
            </a:extLst>
          </p:cNvPr>
          <p:cNvSpPr/>
          <p:nvPr/>
        </p:nvSpPr>
        <p:spPr>
          <a:xfrm>
            <a:off x="50935" y="6467152"/>
            <a:ext cx="88749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Per info: </a:t>
            </a:r>
            <a:r>
              <a:rPr lang="it-IT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  <a:hlinkClick r:id="rId5"/>
              </a:rPr>
              <a:t>viviana.trezza@uniroma3.it</a:t>
            </a:r>
            <a:r>
              <a:rPr lang="it-IT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; </a:t>
            </a:r>
            <a:r>
              <a:rPr lang="it-IT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  <a:hlinkClick r:id="rId6"/>
              </a:rPr>
              <a:t>tecla.gasperi@uniroma3.it</a:t>
            </a:r>
            <a:endParaRPr lang="it-IT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</a:endParaRPr>
          </a:p>
          <a:p>
            <a:endParaRPr lang="it-IT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</a:endParaRPr>
          </a:p>
          <a:p>
            <a:endParaRPr lang="it-IT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E00E7A8D-D775-2C3C-E71C-08AC781E3FDF}"/>
              </a:ext>
            </a:extLst>
          </p:cNvPr>
          <p:cNvSpPr txBox="1">
            <a:spLocks/>
          </p:cNvSpPr>
          <p:nvPr/>
        </p:nvSpPr>
        <p:spPr>
          <a:xfrm>
            <a:off x="1642604" y="3702385"/>
            <a:ext cx="7735178" cy="78604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it-IT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Cosa </a:t>
            </a:r>
            <a:r>
              <a:rPr lang="en-US" altLang="it-IT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offriamo</a:t>
            </a:r>
            <a:endParaRPr lang="en-US" altLang="it-IT" sz="4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7B71632-C98F-AFCE-A791-6B893173EB8C}"/>
              </a:ext>
            </a:extLst>
          </p:cNvPr>
          <p:cNvSpPr txBox="1"/>
          <p:nvPr/>
        </p:nvSpPr>
        <p:spPr>
          <a:xfrm>
            <a:off x="834360" y="4589825"/>
            <a:ext cx="115943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ea typeface="+mj-ea"/>
                <a:cs typeface="+mj-cs"/>
              </a:rPr>
              <a:t>Ricerca di eccellenza in ambito biomedico</a:t>
            </a:r>
          </a:p>
        </p:txBody>
      </p:sp>
      <p:grpSp>
        <p:nvGrpSpPr>
          <p:cNvPr id="25" name="Group 68">
            <a:extLst>
              <a:ext uri="{FF2B5EF4-FFF2-40B4-BE49-F238E27FC236}">
                <a16:creationId xmlns:a16="http://schemas.microsoft.com/office/drawing/2014/main" id="{563F3F98-B6E4-BB99-1349-807C6480CD27}"/>
              </a:ext>
            </a:extLst>
          </p:cNvPr>
          <p:cNvGrpSpPr>
            <a:grpSpLocks noChangeAspect="1"/>
          </p:cNvGrpSpPr>
          <p:nvPr/>
        </p:nvGrpSpPr>
        <p:grpSpPr>
          <a:xfrm rot="19920000" flipH="1">
            <a:off x="519578" y="4699316"/>
            <a:ext cx="195456" cy="287910"/>
            <a:chOff x="6981349" y="7189352"/>
            <a:chExt cx="2382356" cy="4632908"/>
          </a:xfrm>
        </p:grpSpPr>
        <p:sp>
          <p:nvSpPr>
            <p:cNvPr id="27" name="Isosceles Triangle 69">
              <a:extLst>
                <a:ext uri="{FF2B5EF4-FFF2-40B4-BE49-F238E27FC236}">
                  <a16:creationId xmlns:a16="http://schemas.microsoft.com/office/drawing/2014/main" id="{73765902-E58A-9FCF-FCB2-BF90CC3861CC}"/>
                </a:ext>
              </a:extLst>
            </p:cNvPr>
            <p:cNvSpPr/>
            <p:nvPr/>
          </p:nvSpPr>
          <p:spPr>
            <a:xfrm flipV="1">
              <a:off x="8022595" y="9505806"/>
              <a:ext cx="299865" cy="2316454"/>
            </a:xfrm>
            <a:prstGeom prst="triangle">
              <a:avLst/>
            </a:prstGeom>
            <a:solidFill>
              <a:schemeClr val="bg1">
                <a:lumMod val="75000"/>
                <a:alpha val="64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70">
              <a:extLst>
                <a:ext uri="{FF2B5EF4-FFF2-40B4-BE49-F238E27FC236}">
                  <a16:creationId xmlns:a16="http://schemas.microsoft.com/office/drawing/2014/main" id="{685E5144-9C63-6B95-C68D-893F18069135}"/>
                </a:ext>
              </a:extLst>
            </p:cNvPr>
            <p:cNvSpPr/>
            <p:nvPr/>
          </p:nvSpPr>
          <p:spPr>
            <a:xfrm>
              <a:off x="6981349" y="8905612"/>
              <a:ext cx="2382356" cy="1200388"/>
            </a:xfrm>
            <a:prstGeom prst="ellipse">
              <a:avLst/>
            </a:prstGeom>
            <a:gradFill flip="none" rotWithShape="1">
              <a:gsLst>
                <a:gs pos="6000">
                  <a:srgbClr val="A60000"/>
                </a:gs>
                <a:gs pos="45000">
                  <a:srgbClr val="FF0000"/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Can 71">
              <a:extLst>
                <a:ext uri="{FF2B5EF4-FFF2-40B4-BE49-F238E27FC236}">
                  <a16:creationId xmlns:a16="http://schemas.microsoft.com/office/drawing/2014/main" id="{702D8B62-CDEB-DABB-8D2D-9C8862DB0767}"/>
                </a:ext>
              </a:extLst>
            </p:cNvPr>
            <p:cNvSpPr/>
            <p:nvPr/>
          </p:nvSpPr>
          <p:spPr>
            <a:xfrm>
              <a:off x="7625757" y="7774128"/>
              <a:ext cx="1093540" cy="1731678"/>
            </a:xfrm>
            <a:prstGeom prst="can">
              <a:avLst/>
            </a:prstGeom>
            <a:gradFill flip="none" rotWithShape="1">
              <a:gsLst>
                <a:gs pos="6000">
                  <a:srgbClr val="A60000"/>
                </a:gs>
                <a:gs pos="45000">
                  <a:srgbClr val="FF0000"/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72">
              <a:extLst>
                <a:ext uri="{FF2B5EF4-FFF2-40B4-BE49-F238E27FC236}">
                  <a16:creationId xmlns:a16="http://schemas.microsoft.com/office/drawing/2014/main" id="{5984945E-3F5D-8FB8-32DD-26579FEEA488}"/>
                </a:ext>
              </a:extLst>
            </p:cNvPr>
            <p:cNvSpPr/>
            <p:nvPr/>
          </p:nvSpPr>
          <p:spPr>
            <a:xfrm>
              <a:off x="7143745" y="7189352"/>
              <a:ext cx="2057565" cy="1200388"/>
            </a:xfrm>
            <a:prstGeom prst="ellipse">
              <a:avLst/>
            </a:prstGeom>
            <a:gradFill flip="none" rotWithShape="1">
              <a:gsLst>
                <a:gs pos="6000">
                  <a:srgbClr val="A60000"/>
                </a:gs>
                <a:gs pos="45000">
                  <a:srgbClr val="FF0000"/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587C0FC5-A747-F23D-E068-FA0E9AC040C4}"/>
              </a:ext>
            </a:extLst>
          </p:cNvPr>
          <p:cNvSpPr txBox="1"/>
          <p:nvPr/>
        </p:nvSpPr>
        <p:spPr>
          <a:xfrm>
            <a:off x="831692" y="5051104"/>
            <a:ext cx="87725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ea typeface="+mj-ea"/>
                <a:cs typeface="+mj-cs"/>
              </a:rPr>
              <a:t>Possibilità di formazione post-laurea</a:t>
            </a:r>
          </a:p>
        </p:txBody>
      </p:sp>
      <p:grpSp>
        <p:nvGrpSpPr>
          <p:cNvPr id="37" name="Group 68">
            <a:extLst>
              <a:ext uri="{FF2B5EF4-FFF2-40B4-BE49-F238E27FC236}">
                <a16:creationId xmlns:a16="http://schemas.microsoft.com/office/drawing/2014/main" id="{A4E0DE61-0B3F-8112-CFA4-EB4B281B7E69}"/>
              </a:ext>
            </a:extLst>
          </p:cNvPr>
          <p:cNvGrpSpPr>
            <a:grpSpLocks noChangeAspect="1"/>
          </p:cNvGrpSpPr>
          <p:nvPr/>
        </p:nvGrpSpPr>
        <p:grpSpPr>
          <a:xfrm rot="19920000" flipH="1">
            <a:off x="525992" y="5116922"/>
            <a:ext cx="195456" cy="287910"/>
            <a:chOff x="6981349" y="7189352"/>
            <a:chExt cx="2382356" cy="4632908"/>
          </a:xfrm>
        </p:grpSpPr>
        <p:sp>
          <p:nvSpPr>
            <p:cNvPr id="38" name="Isosceles Triangle 69">
              <a:extLst>
                <a:ext uri="{FF2B5EF4-FFF2-40B4-BE49-F238E27FC236}">
                  <a16:creationId xmlns:a16="http://schemas.microsoft.com/office/drawing/2014/main" id="{9314F7F0-FA4E-C72E-1D15-8169E04F5057}"/>
                </a:ext>
              </a:extLst>
            </p:cNvPr>
            <p:cNvSpPr/>
            <p:nvPr/>
          </p:nvSpPr>
          <p:spPr>
            <a:xfrm flipV="1">
              <a:off x="8022595" y="9505806"/>
              <a:ext cx="299865" cy="2316454"/>
            </a:xfrm>
            <a:prstGeom prst="triangle">
              <a:avLst/>
            </a:prstGeom>
            <a:solidFill>
              <a:schemeClr val="bg1">
                <a:lumMod val="75000"/>
                <a:alpha val="64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70">
              <a:extLst>
                <a:ext uri="{FF2B5EF4-FFF2-40B4-BE49-F238E27FC236}">
                  <a16:creationId xmlns:a16="http://schemas.microsoft.com/office/drawing/2014/main" id="{07B7C84D-F88F-B8F1-08DE-5A731093F774}"/>
                </a:ext>
              </a:extLst>
            </p:cNvPr>
            <p:cNvSpPr/>
            <p:nvPr/>
          </p:nvSpPr>
          <p:spPr>
            <a:xfrm>
              <a:off x="6981349" y="8905612"/>
              <a:ext cx="2382356" cy="1200388"/>
            </a:xfrm>
            <a:prstGeom prst="ellipse">
              <a:avLst/>
            </a:prstGeom>
            <a:gradFill flip="none" rotWithShape="1">
              <a:gsLst>
                <a:gs pos="6000">
                  <a:srgbClr val="A60000"/>
                </a:gs>
                <a:gs pos="45000">
                  <a:srgbClr val="FF0000"/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Can 71">
              <a:extLst>
                <a:ext uri="{FF2B5EF4-FFF2-40B4-BE49-F238E27FC236}">
                  <a16:creationId xmlns:a16="http://schemas.microsoft.com/office/drawing/2014/main" id="{A7B64AC6-A0EB-04FD-61E5-F85E0CD23D78}"/>
                </a:ext>
              </a:extLst>
            </p:cNvPr>
            <p:cNvSpPr/>
            <p:nvPr/>
          </p:nvSpPr>
          <p:spPr>
            <a:xfrm>
              <a:off x="7625757" y="7774128"/>
              <a:ext cx="1093540" cy="1731678"/>
            </a:xfrm>
            <a:prstGeom prst="can">
              <a:avLst/>
            </a:prstGeom>
            <a:gradFill flip="none" rotWithShape="1">
              <a:gsLst>
                <a:gs pos="6000">
                  <a:srgbClr val="A60000"/>
                </a:gs>
                <a:gs pos="45000">
                  <a:srgbClr val="FF0000"/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72">
              <a:extLst>
                <a:ext uri="{FF2B5EF4-FFF2-40B4-BE49-F238E27FC236}">
                  <a16:creationId xmlns:a16="http://schemas.microsoft.com/office/drawing/2014/main" id="{55CC9937-1442-6578-FEAE-210665BA19D9}"/>
                </a:ext>
              </a:extLst>
            </p:cNvPr>
            <p:cNvSpPr/>
            <p:nvPr/>
          </p:nvSpPr>
          <p:spPr>
            <a:xfrm>
              <a:off x="7143745" y="7189352"/>
              <a:ext cx="2057565" cy="1200388"/>
            </a:xfrm>
            <a:prstGeom prst="ellipse">
              <a:avLst/>
            </a:prstGeom>
            <a:gradFill flip="none" rotWithShape="1">
              <a:gsLst>
                <a:gs pos="6000">
                  <a:srgbClr val="A60000"/>
                </a:gs>
                <a:gs pos="45000">
                  <a:srgbClr val="FF0000"/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CasellaDiTesto 15">
            <a:extLst>
              <a:ext uri="{FF2B5EF4-FFF2-40B4-BE49-F238E27FC236}">
                <a16:creationId xmlns:a16="http://schemas.microsoft.com/office/drawing/2014/main" id="{2A65F3B7-F225-8DD9-75A1-2F86ADA01A10}"/>
              </a:ext>
            </a:extLst>
          </p:cNvPr>
          <p:cNvSpPr txBox="1"/>
          <p:nvPr/>
        </p:nvSpPr>
        <p:spPr>
          <a:xfrm>
            <a:off x="1389744" y="5501242"/>
            <a:ext cx="62453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Scuole di dottorato</a:t>
            </a:r>
            <a:endParaRPr lang="it-IT" sz="2400" b="1" i="0" u="none" strike="noStrike" dirty="0">
              <a:solidFill>
                <a:srgbClr val="C00000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70ECFC0E-ECA0-1261-BB5B-6DF9D90B091A}"/>
              </a:ext>
            </a:extLst>
          </p:cNvPr>
          <p:cNvSpPr txBox="1"/>
          <p:nvPr/>
        </p:nvSpPr>
        <p:spPr>
          <a:xfrm>
            <a:off x="1389744" y="5907628"/>
            <a:ext cx="55844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it-IT" sz="2400" b="1" i="0" u="none" strike="noStrike" dirty="0">
                <a:solidFill>
                  <a:srgbClr val="C00000"/>
                </a:solidFill>
                <a:effectLst/>
                <a:cs typeface="Arial" panose="020B0604020202020204" pitchFamily="34" charset="0"/>
              </a:rPr>
              <a:t>Master</a:t>
            </a:r>
          </a:p>
        </p:txBody>
      </p:sp>
    </p:spTree>
    <p:extLst>
      <p:ext uri="{BB962C8B-B14F-4D97-AF65-F5344CB8AC3E}">
        <p14:creationId xmlns:p14="http://schemas.microsoft.com/office/powerpoint/2010/main" val="14213694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ACC05246F452F4AA943D0567DC5114E" ma:contentTypeVersion="6" ma:contentTypeDescription="Creare un nuovo documento." ma:contentTypeScope="" ma:versionID="95173f683faa01792feea78de3e06c3c">
  <xsd:schema xmlns:xsd="http://www.w3.org/2001/XMLSchema" xmlns:xs="http://www.w3.org/2001/XMLSchema" xmlns:p="http://schemas.microsoft.com/office/2006/metadata/properties" xmlns:ns2="9752382d-1dbe-45c4-a5be-bf971e698b99" xmlns:ns3="324efffe-21b3-44c6-a155-8fc3c3e8edcd" targetNamespace="http://schemas.microsoft.com/office/2006/metadata/properties" ma:root="true" ma:fieldsID="5aacabce45adb5adb1946f5a5d5fd9c7" ns2:_="" ns3:_="">
    <xsd:import namespace="9752382d-1dbe-45c4-a5be-bf971e698b99"/>
    <xsd:import namespace="324efffe-21b3-44c6-a155-8fc3c3e8ed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52382d-1dbe-45c4-a5be-bf971e698b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4efffe-21b3-44c6-a155-8fc3c3e8edc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5071051-A553-43AF-BF07-9BF824EF2832}"/>
</file>

<file path=customXml/itemProps2.xml><?xml version="1.0" encoding="utf-8"?>
<ds:datastoreItem xmlns:ds="http://schemas.openxmlformats.org/officeDocument/2006/customXml" ds:itemID="{4F6795A2-5EA4-4D1B-B77F-979E2CE48C5C}"/>
</file>

<file path=customXml/itemProps3.xml><?xml version="1.0" encoding="utf-8"?>
<ds:datastoreItem xmlns:ds="http://schemas.openxmlformats.org/officeDocument/2006/customXml" ds:itemID="{F9937B49-3268-4333-8D4B-0C19C7476B05}"/>
</file>

<file path=docProps/app.xml><?xml version="1.0" encoding="utf-8"?>
<Properties xmlns="http://schemas.openxmlformats.org/officeDocument/2006/extended-properties" xmlns:vt="http://schemas.openxmlformats.org/officeDocument/2006/docPropsVTypes">
  <TotalTime>2715</TotalTime>
  <Words>332</Words>
  <Application>Microsoft Office PowerPoint</Application>
  <PresentationFormat>Widescreen</PresentationFormat>
  <Paragraphs>57</Paragraphs>
  <Slides>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Viviana Trezza</dc:creator>
  <cp:lastModifiedBy>Viviana Trezza</cp:lastModifiedBy>
  <cp:revision>29</cp:revision>
  <dcterms:created xsi:type="dcterms:W3CDTF">2023-04-11T07:52:15Z</dcterms:created>
  <dcterms:modified xsi:type="dcterms:W3CDTF">2023-04-19T15:09:09Z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0x010100EACC05246F452F4AA943D0567DC5114E</vt:lpwstr>
  </property>
</Properties>
</file>