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637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2" d="100"/>
          <a:sy n="72" d="100"/>
        </p:scale>
        <p:origin x="1469" y="-19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1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99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32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80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323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57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13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7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8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8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65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arrotondato 28"/>
          <p:cNvSpPr/>
          <p:nvPr/>
        </p:nvSpPr>
        <p:spPr>
          <a:xfrm>
            <a:off x="44626" y="951115"/>
            <a:ext cx="6753683" cy="20162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0" y="359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NORME DI COMPORTAMENTO IN CASO DI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0" y="107504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solidFill>
                  <a:srgbClr val="FF0000"/>
                </a:solidFill>
              </a:rPr>
              <a:t>EMERGENZA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0" y="899592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rgbClr val="00B050"/>
                </a:solidFill>
              </a:rPr>
              <a:t>MISURE PREVENTIVE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20688" y="1115616"/>
            <a:ext cx="26642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fumare in tutti gli ambienti di Ateneo, fare uso di fiamme libere, fornelli, stufe di ogni tipo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06" y="1139999"/>
            <a:ext cx="415013" cy="416866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620690" y="1581850"/>
            <a:ext cx="2838017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gettare fiammiferi o mozziconi nei cestini, nelle griglie, nei chiusini o </a:t>
            </a:r>
          </a:p>
          <a:p>
            <a:pPr>
              <a:lnSpc>
                <a:spcPts val="1000"/>
              </a:lnSpc>
            </a:pPr>
            <a:r>
              <a:rPr lang="it-IT" sz="1200" dirty="0"/>
              <a:t>dove potrebbero entrare in contatto con sostanze o residui infiammabili</a:t>
            </a:r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3" y="2212941"/>
            <a:ext cx="427475" cy="427475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4" y="1630338"/>
            <a:ext cx="427475" cy="417175"/>
          </a:xfrm>
          <a:prstGeom prst="rect">
            <a:avLst/>
          </a:prstGeom>
        </p:spPr>
      </p:pic>
      <p:sp>
        <p:nvSpPr>
          <p:cNvPr id="20" name="CasellaDiTesto 19"/>
          <p:cNvSpPr txBox="1"/>
          <p:nvPr/>
        </p:nvSpPr>
        <p:spPr>
          <a:xfrm>
            <a:off x="610684" y="2195736"/>
            <a:ext cx="2913631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accumulare rifiuti, materiale cartaceo e sostanze infiammabili ( escluse quelle per uso igienico-sanitario)</a:t>
            </a:r>
          </a:p>
        </p:txBody>
      </p:sp>
      <p:sp>
        <p:nvSpPr>
          <p:cNvPr id="30" name="Rettangolo arrotondato 29"/>
          <p:cNvSpPr/>
          <p:nvPr/>
        </p:nvSpPr>
        <p:spPr>
          <a:xfrm>
            <a:off x="44626" y="2967341"/>
            <a:ext cx="6753683" cy="4628996"/>
          </a:xfrm>
          <a:prstGeom prst="roundRect">
            <a:avLst>
              <a:gd name="adj" fmla="val 451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/>
          <p:cNvSpPr txBox="1"/>
          <p:nvPr/>
        </p:nvSpPr>
        <p:spPr>
          <a:xfrm>
            <a:off x="1593" y="297121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u="sng" dirty="0">
                <a:solidFill>
                  <a:srgbClr val="00B050"/>
                </a:solidFill>
              </a:rPr>
              <a:t>IN CASO DI EMERGENZA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116635" y="3266331"/>
            <a:ext cx="6552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FF0000"/>
                </a:solidFill>
              </a:rPr>
              <a:t>MANTENERE LA CALMA, INVITARE GLI STUDENTI A LASCIARE RAPIDAMENTE IL PROPRIO POSTO SENZA ATTARDARSI A PRENDERE OGGETTI PERSONALI, NON CORRERE E SEGUIRE LE ISTRUZIONI DEL PERSONALE ADDETTO ALLE EMERGENZE</a:t>
            </a:r>
          </a:p>
        </p:txBody>
      </p:sp>
      <p:sp>
        <p:nvSpPr>
          <p:cNvPr id="40" name="CasellaDiTesto 39"/>
          <p:cNvSpPr txBox="1"/>
          <p:nvPr/>
        </p:nvSpPr>
        <p:spPr>
          <a:xfrm>
            <a:off x="-27384" y="3923928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    In caso venga impartito </a:t>
            </a:r>
            <a:r>
              <a:rPr lang="it-IT" b="1" dirty="0">
                <a:solidFill>
                  <a:srgbClr val="00B050"/>
                </a:solidFill>
              </a:rPr>
              <a:t>ORDINE DI EVACUAZIONE </a:t>
            </a:r>
            <a:r>
              <a:rPr lang="it-IT" sz="1400" dirty="0"/>
              <a:t>- con suono di SIRENA/VOCE</a:t>
            </a:r>
          </a:p>
        </p:txBody>
      </p:sp>
      <p:pic>
        <p:nvPicPr>
          <p:cNvPr id="36" name="Immagine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6477719"/>
            <a:ext cx="470545" cy="470545"/>
          </a:xfrm>
          <a:prstGeom prst="rect">
            <a:avLst/>
          </a:prstGeom>
        </p:spPr>
      </p:pic>
      <p:sp>
        <p:nvSpPr>
          <p:cNvPr id="42" name="CasellaDiTesto 41"/>
          <p:cNvSpPr txBox="1"/>
          <p:nvPr/>
        </p:nvSpPr>
        <p:spPr>
          <a:xfrm>
            <a:off x="692696" y="6482233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E’ vietato usare gli ascensori e tornare </a:t>
            </a:r>
          </a:p>
          <a:p>
            <a:r>
              <a:rPr lang="it-IT" sz="1200" dirty="0"/>
              <a:t>indietro</a:t>
            </a:r>
          </a:p>
        </p:txBody>
      </p:sp>
      <p:pic>
        <p:nvPicPr>
          <p:cNvPr id="37" name="Immagin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421" y="4913043"/>
            <a:ext cx="902593" cy="421027"/>
          </a:xfrm>
          <a:prstGeom prst="rect">
            <a:avLst/>
          </a:prstGeom>
        </p:spPr>
      </p:pic>
      <p:pic>
        <p:nvPicPr>
          <p:cNvPr id="41" name="Immagin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560" y="4293260"/>
            <a:ext cx="495490" cy="495490"/>
          </a:xfrm>
          <a:prstGeom prst="rect">
            <a:avLst/>
          </a:prstGeom>
        </p:spPr>
      </p:pic>
      <p:sp>
        <p:nvSpPr>
          <p:cNvPr id="45" name="CasellaDiTesto 44"/>
          <p:cNvSpPr txBox="1"/>
          <p:nvPr/>
        </p:nvSpPr>
        <p:spPr>
          <a:xfrm>
            <a:off x="4386344" y="4293260"/>
            <a:ext cx="210697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Invitano a seguire i percorsi di esodo indicati dalla</a:t>
            </a:r>
          </a:p>
          <a:p>
            <a:pPr>
              <a:lnSpc>
                <a:spcPts val="1000"/>
              </a:lnSpc>
            </a:pPr>
            <a:r>
              <a:rPr lang="it-IT" sz="1200" dirty="0"/>
              <a:t>Segnaletica e/o dagli addetti</a:t>
            </a:r>
          </a:p>
        </p:txBody>
      </p:sp>
      <p:sp>
        <p:nvSpPr>
          <p:cNvPr id="46" name="CasellaDiTesto 45"/>
          <p:cNvSpPr txBox="1"/>
          <p:nvPr/>
        </p:nvSpPr>
        <p:spPr>
          <a:xfrm>
            <a:off x="4393152" y="4910008"/>
            <a:ext cx="1844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Invitano a dirigersi verso </a:t>
            </a:r>
          </a:p>
          <a:p>
            <a:pPr>
              <a:lnSpc>
                <a:spcPts val="1000"/>
              </a:lnSpc>
            </a:pPr>
            <a:r>
              <a:rPr lang="it-IT" sz="1200" dirty="0"/>
              <a:t>le uscite di </a:t>
            </a:r>
          </a:p>
          <a:p>
            <a:pPr>
              <a:lnSpc>
                <a:spcPts val="1000"/>
              </a:lnSpc>
            </a:pPr>
            <a:r>
              <a:rPr lang="it-IT" sz="1200" dirty="0"/>
              <a:t>Emergenza</a:t>
            </a:r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285" y="5453669"/>
            <a:ext cx="586864" cy="733580"/>
          </a:xfrm>
          <a:prstGeom prst="rect">
            <a:avLst/>
          </a:prstGeom>
        </p:spPr>
      </p:pic>
      <p:sp>
        <p:nvSpPr>
          <p:cNvPr id="52" name="CasellaDiTesto 51"/>
          <p:cNvSpPr txBox="1"/>
          <p:nvPr/>
        </p:nvSpPr>
        <p:spPr>
          <a:xfrm>
            <a:off x="4384798" y="5463739"/>
            <a:ext cx="2076062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Invitano a raggiungere il Punto di Raccolta, collaborano alla verifica delle presenze e rimangono lì fino al cessato allarme</a:t>
            </a:r>
          </a:p>
        </p:txBody>
      </p:sp>
      <p:sp>
        <p:nvSpPr>
          <p:cNvPr id="50" name="CasellaDiTesto 49"/>
          <p:cNvSpPr txBox="1"/>
          <p:nvPr/>
        </p:nvSpPr>
        <p:spPr>
          <a:xfrm>
            <a:off x="170196" y="7092281"/>
            <a:ext cx="6427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Qualora le vie di esodo fossero impraticabili, chiudere la porta dell’aula e cercare di renderla stagna chiudendo le fessure. Segnalare la propria presenza al Coordinatore o alla Portineria.</a:t>
            </a:r>
          </a:p>
        </p:txBody>
      </p:sp>
      <p:sp>
        <p:nvSpPr>
          <p:cNvPr id="55" name="Rettangolo arrotondato 54"/>
          <p:cNvSpPr/>
          <p:nvPr/>
        </p:nvSpPr>
        <p:spPr>
          <a:xfrm>
            <a:off x="44626" y="7596337"/>
            <a:ext cx="6753683" cy="148255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44625" y="7740353"/>
            <a:ext cx="37260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REFERENTE 3711082335</a:t>
            </a:r>
          </a:p>
          <a:p>
            <a:r>
              <a:rPr lang="it-IT" sz="1200" dirty="0"/>
              <a:t>COORDINATORE DELL’EMERGENZA 0657336324/87879</a:t>
            </a:r>
          </a:p>
          <a:p>
            <a:r>
              <a:rPr lang="it-IT" sz="1200" dirty="0"/>
              <a:t>SERVIZIO DI VIGILANZA                                   </a:t>
            </a:r>
          </a:p>
          <a:p>
            <a:r>
              <a:rPr lang="it-IT" sz="1200" dirty="0"/>
              <a:t>NUMERO PER LA MESSA IN</a:t>
            </a:r>
          </a:p>
          <a:p>
            <a:r>
              <a:rPr lang="it-IT" sz="1200" dirty="0"/>
              <a:t>SICUREZZA DEGLI IMPIANTI</a:t>
            </a:r>
          </a:p>
          <a:p>
            <a:r>
              <a:rPr lang="it-IT" sz="1200" dirty="0"/>
              <a:t>POLIZIA MUNICIPALE 06.67691</a:t>
            </a:r>
          </a:p>
          <a:p>
            <a:r>
              <a:rPr lang="it-IT" sz="1200" dirty="0"/>
              <a:t>CENTRO ANTIVELENI 06.3054343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-3789" y="754581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00B050"/>
                </a:solidFill>
              </a:rPr>
              <a:t>NUMERI UTILI DI EMERGENZA</a:t>
            </a:r>
          </a:p>
        </p:txBody>
      </p:sp>
      <p:sp>
        <p:nvSpPr>
          <p:cNvPr id="54" name="Parentesi quadra chiusa 53"/>
          <p:cNvSpPr/>
          <p:nvPr/>
        </p:nvSpPr>
        <p:spPr>
          <a:xfrm>
            <a:off x="2039696" y="8190950"/>
            <a:ext cx="73152" cy="48550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CasellaDiTesto 57"/>
          <p:cNvSpPr txBox="1"/>
          <p:nvPr/>
        </p:nvSpPr>
        <p:spPr>
          <a:xfrm>
            <a:off x="2085227" y="8293546"/>
            <a:ext cx="109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800.124.310</a:t>
            </a:r>
          </a:p>
        </p:txBody>
      </p:sp>
      <p:sp>
        <p:nvSpPr>
          <p:cNvPr id="61" name="CasellaDiTesto 60"/>
          <p:cNvSpPr txBox="1"/>
          <p:nvPr/>
        </p:nvSpPr>
        <p:spPr>
          <a:xfrm>
            <a:off x="4273043" y="7747614"/>
            <a:ext cx="33324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POLIZIA </a:t>
            </a:r>
          </a:p>
          <a:p>
            <a:r>
              <a:rPr lang="it-IT" sz="1200" dirty="0"/>
              <a:t>CARABINIERI </a:t>
            </a:r>
          </a:p>
          <a:p>
            <a:r>
              <a:rPr lang="it-IT" sz="1200" dirty="0"/>
              <a:t>VIGILI DEL FUOCO</a:t>
            </a:r>
          </a:p>
          <a:p>
            <a:r>
              <a:rPr lang="it-IT" sz="1200" dirty="0"/>
              <a:t>EMERGENZA SANITARIA</a:t>
            </a:r>
          </a:p>
          <a:p>
            <a:r>
              <a:rPr lang="it-IT" sz="1200" dirty="0"/>
              <a:t>CENTRO USTIONI 06.51002202</a:t>
            </a:r>
          </a:p>
          <a:p>
            <a:r>
              <a:rPr lang="it-IT" sz="1200" dirty="0"/>
              <a:t>GUASTI ELETTRICI (ACEA) 800.130.336</a:t>
            </a:r>
          </a:p>
          <a:p>
            <a:r>
              <a:rPr lang="it-IT" sz="1200" dirty="0"/>
              <a:t>GUASTI IDRICI (ACEA) 800.130.335</a:t>
            </a:r>
          </a:p>
          <a:p>
            <a:endParaRPr lang="it-IT" sz="1200" dirty="0"/>
          </a:p>
        </p:txBody>
      </p:sp>
      <p:sp>
        <p:nvSpPr>
          <p:cNvPr id="62" name="Parentesi quadra chiusa 61"/>
          <p:cNvSpPr/>
          <p:nvPr/>
        </p:nvSpPr>
        <p:spPr>
          <a:xfrm>
            <a:off x="5904611" y="7805181"/>
            <a:ext cx="73152" cy="693351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CasellaDiTesto 62"/>
          <p:cNvSpPr txBox="1"/>
          <p:nvPr/>
        </p:nvSpPr>
        <p:spPr>
          <a:xfrm>
            <a:off x="5956804" y="8037909"/>
            <a:ext cx="1008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112</a:t>
            </a:r>
          </a:p>
        </p:txBody>
      </p:sp>
      <p:pic>
        <p:nvPicPr>
          <p:cNvPr id="59" name="Immagine 5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788" y="8063957"/>
            <a:ext cx="756083" cy="756083"/>
          </a:xfrm>
          <a:prstGeom prst="rect">
            <a:avLst/>
          </a:prstGeom>
        </p:spPr>
      </p:pic>
      <p:pic>
        <p:nvPicPr>
          <p:cNvPr id="1025" name="Picture 1" descr="logo_def_blu-pc copia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7" y="79301"/>
            <a:ext cx="1114425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5005220" y="467544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Direzione 6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-3789" y="636821"/>
            <a:ext cx="6863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INDICAZIONI PER I </a:t>
            </a:r>
            <a:r>
              <a:rPr lang="it-IT" b="1" dirty="0">
                <a:solidFill>
                  <a:srgbClr val="00B050"/>
                </a:solidFill>
              </a:rPr>
              <a:t>DOCENTI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88640" y="2626747"/>
            <a:ext cx="6609669" cy="238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it-IT" sz="1200" dirty="0"/>
              <a:t> </a:t>
            </a: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090" y="6502027"/>
            <a:ext cx="470547" cy="470547"/>
          </a:xfrm>
          <a:prstGeom prst="rect">
            <a:avLst/>
          </a:prstGeom>
        </p:spPr>
      </p:pic>
      <p:sp>
        <p:nvSpPr>
          <p:cNvPr id="64" name="CasellaDiTesto 63"/>
          <p:cNvSpPr txBox="1"/>
          <p:nvPr/>
        </p:nvSpPr>
        <p:spPr>
          <a:xfrm>
            <a:off x="3867255" y="6477719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E’ vietato, una volta fuori, fermarsi in prossimità delle uscite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952581" y="1139999"/>
            <a:ext cx="2593494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necessario che sovraintendano e vigilino sull’osservanza, da parte degli studenti, delle disposizioni dell’Ateneo in materia di Sicurezza (capienza aule, affissione materiale cartaceo, intralcio vie di esodo, </a:t>
            </a:r>
            <a:r>
              <a:rPr lang="it-IT" sz="1200" dirty="0" err="1"/>
              <a:t>ecc</a:t>
            </a:r>
            <a:r>
              <a:rPr lang="it-IT" sz="1200" dirty="0"/>
              <a:t>…). In presenza di anomalie, informano il Responsabile della UP</a:t>
            </a:r>
          </a:p>
        </p:txBody>
      </p:sp>
      <p:pic>
        <p:nvPicPr>
          <p:cNvPr id="69" name="Immagine 6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101" y="2281860"/>
            <a:ext cx="415012" cy="415012"/>
          </a:xfrm>
          <a:prstGeom prst="rect">
            <a:avLst/>
          </a:prstGeom>
        </p:spPr>
      </p:pic>
      <p:sp>
        <p:nvSpPr>
          <p:cNvPr id="70" name="CasellaDiTesto 69"/>
          <p:cNvSpPr txBox="1"/>
          <p:nvPr/>
        </p:nvSpPr>
        <p:spPr>
          <a:xfrm>
            <a:off x="3952106" y="2237077"/>
            <a:ext cx="2593494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necessario che segnalino eventuali condizioni di pericolo e deficienze dei mezzi al Responsabile della UP</a:t>
            </a:r>
          </a:p>
        </p:txBody>
      </p:sp>
      <p:pic>
        <p:nvPicPr>
          <p:cNvPr id="71" name="Immagine 7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4301004"/>
            <a:ext cx="415012" cy="415012"/>
          </a:xfrm>
          <a:prstGeom prst="rect">
            <a:avLst/>
          </a:prstGeom>
        </p:spPr>
      </p:pic>
      <p:sp>
        <p:nvSpPr>
          <p:cNvPr id="72" name="CasellaDiTesto 71"/>
          <p:cNvSpPr txBox="1"/>
          <p:nvPr/>
        </p:nvSpPr>
        <p:spPr>
          <a:xfrm>
            <a:off x="620688" y="4286478"/>
            <a:ext cx="2593494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Devono interrompere immediatamente la lezione e non riprenderla fino a cessato allarme</a:t>
            </a:r>
          </a:p>
        </p:txBody>
      </p:sp>
      <p:pic>
        <p:nvPicPr>
          <p:cNvPr id="73" name="Immagine 7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4" y="4733052"/>
            <a:ext cx="415012" cy="415012"/>
          </a:xfrm>
          <a:prstGeom prst="rect">
            <a:avLst/>
          </a:prstGeom>
        </p:spPr>
      </p:pic>
      <p:sp>
        <p:nvSpPr>
          <p:cNvPr id="74" name="CasellaDiTesto 73"/>
          <p:cNvSpPr txBox="1"/>
          <p:nvPr/>
        </p:nvSpPr>
        <p:spPr>
          <a:xfrm>
            <a:off x="619482" y="4766151"/>
            <a:ext cx="2593494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Devono invitare gli studenti a mantenere la calma e a lasciare l’aula </a:t>
            </a:r>
          </a:p>
        </p:txBody>
      </p:sp>
      <p:pic>
        <p:nvPicPr>
          <p:cNvPr id="75" name="Immagine 7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176639"/>
            <a:ext cx="415012" cy="415012"/>
          </a:xfrm>
          <a:prstGeom prst="rect">
            <a:avLst/>
          </a:prstGeom>
        </p:spPr>
      </p:pic>
      <p:sp>
        <p:nvSpPr>
          <p:cNvPr id="76" name="CasellaDiTesto 75"/>
          <p:cNvSpPr txBox="1"/>
          <p:nvPr/>
        </p:nvSpPr>
        <p:spPr>
          <a:xfrm>
            <a:off x="620688" y="5222706"/>
            <a:ext cx="2593494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Supportano gli allievi con handicap e, se presenti, li affidano agli Addetti</a:t>
            </a:r>
          </a:p>
        </p:txBody>
      </p:sp>
      <p:pic>
        <p:nvPicPr>
          <p:cNvPr id="77" name="Immagine 7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640581"/>
            <a:ext cx="415012" cy="415012"/>
          </a:xfrm>
          <a:prstGeom prst="rect">
            <a:avLst/>
          </a:prstGeom>
        </p:spPr>
      </p:pic>
      <p:sp>
        <p:nvSpPr>
          <p:cNvPr id="78" name="CasellaDiTesto 77"/>
          <p:cNvSpPr txBox="1"/>
          <p:nvPr/>
        </p:nvSpPr>
        <p:spPr>
          <a:xfrm>
            <a:off x="620688" y="5652120"/>
            <a:ext cx="25934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Escono per ultimi dall’aula dopo aver verificato che sia vuota e chiudono la porta</a:t>
            </a:r>
          </a:p>
        </p:txBody>
      </p:sp>
      <p:pic>
        <p:nvPicPr>
          <p:cNvPr id="79" name="Immagine 7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101" y="1279848"/>
            <a:ext cx="415012" cy="415012"/>
          </a:xfrm>
          <a:prstGeom prst="rect">
            <a:avLst/>
          </a:prstGeom>
        </p:spPr>
      </p:pic>
      <p:sp>
        <p:nvSpPr>
          <p:cNvPr id="53" name="CasellaDiTesto 52"/>
          <p:cNvSpPr txBox="1"/>
          <p:nvPr/>
        </p:nvSpPr>
        <p:spPr>
          <a:xfrm>
            <a:off x="6906" y="700028"/>
            <a:ext cx="1117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ALLUM</a:t>
            </a:r>
          </a:p>
        </p:txBody>
      </p:sp>
    </p:spTree>
    <p:extLst>
      <p:ext uri="{BB962C8B-B14F-4D97-AF65-F5344CB8AC3E}">
        <p14:creationId xmlns:p14="http://schemas.microsoft.com/office/powerpoint/2010/main" val="35556318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alassi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399</Words>
  <Application>Microsoft Office PowerPoint</Application>
  <PresentationFormat>Presentazione su schermo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Barbara Sbordone</cp:lastModifiedBy>
  <cp:revision>57</cp:revision>
  <cp:lastPrinted>2016-04-22T12:27:11Z</cp:lastPrinted>
  <dcterms:created xsi:type="dcterms:W3CDTF">2016-04-20T07:58:01Z</dcterms:created>
  <dcterms:modified xsi:type="dcterms:W3CDTF">2020-02-27T11:12:51Z</dcterms:modified>
</cp:coreProperties>
</file>