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6377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3636" y="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8112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7998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8327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9801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41735" y="3875619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03231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34290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86150" y="2133602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6571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046818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483771" y="2046818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483771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6131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80712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0816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2" y="364068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81289" y="364068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42902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752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2A3D5-C4D2-41AA-8F1F-96516343B96F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4860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42900" y="8475135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2A3D5-C4D2-41AA-8F1F-96516343B96F}" type="datetimeFigureOut">
              <a:rPr lang="it-IT" smtClean="0"/>
              <a:t>26/06/2019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343150" y="8475135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8475135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16BE2A-8BD0-4F8E-9459-93D2F2386B2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1652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ttangolo arrotondato 29"/>
          <p:cNvSpPr/>
          <p:nvPr/>
        </p:nvSpPr>
        <p:spPr>
          <a:xfrm>
            <a:off x="44626" y="2967341"/>
            <a:ext cx="6753683" cy="4392219"/>
          </a:xfrm>
          <a:prstGeom prst="roundRect">
            <a:avLst>
              <a:gd name="adj" fmla="val 4511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9" name="Rettangolo arrotondato 28"/>
          <p:cNvSpPr/>
          <p:nvPr/>
        </p:nvSpPr>
        <p:spPr>
          <a:xfrm>
            <a:off x="44626" y="951115"/>
            <a:ext cx="6753683" cy="201622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CasellaDiTesto 3"/>
          <p:cNvSpPr txBox="1"/>
          <p:nvPr/>
        </p:nvSpPr>
        <p:spPr>
          <a:xfrm>
            <a:off x="0" y="3594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NORME DI COMPORTAMENTO IN CASO DI 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0" y="107504"/>
            <a:ext cx="6858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000" b="1" dirty="0" smtClean="0">
                <a:solidFill>
                  <a:srgbClr val="FF0000"/>
                </a:solidFill>
              </a:rPr>
              <a:t>EMERGENZA</a:t>
            </a:r>
            <a:endParaRPr lang="it-IT" sz="4000" b="1" dirty="0">
              <a:solidFill>
                <a:srgbClr val="FF0000"/>
              </a:solidFill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0" y="899592"/>
            <a:ext cx="6858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 smtClean="0">
                <a:solidFill>
                  <a:srgbClr val="00B050"/>
                </a:solidFill>
              </a:rPr>
              <a:t>MISURE PREVENTIVE</a:t>
            </a:r>
            <a:endParaRPr lang="it-IT" sz="1400" b="1" dirty="0">
              <a:solidFill>
                <a:srgbClr val="00B050"/>
              </a:solidFill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620688" y="1115616"/>
            <a:ext cx="266429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 smtClean="0"/>
              <a:t>E’ vietato fumare in tutti gli ambienti di Ateneo, fare uso di fiamme libere, fornelli, stufe di ogni tipo</a:t>
            </a:r>
            <a:endParaRPr lang="it-IT" sz="1200" dirty="0"/>
          </a:p>
        </p:txBody>
      </p:sp>
      <p:pic>
        <p:nvPicPr>
          <p:cNvPr id="10" name="Immagin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306" y="1139999"/>
            <a:ext cx="415013" cy="416866"/>
          </a:xfrm>
          <a:prstGeom prst="rect">
            <a:avLst/>
          </a:prstGeom>
        </p:spPr>
      </p:pic>
      <p:sp>
        <p:nvSpPr>
          <p:cNvPr id="12" name="CasellaDiTesto 11"/>
          <p:cNvSpPr txBox="1"/>
          <p:nvPr/>
        </p:nvSpPr>
        <p:spPr>
          <a:xfrm>
            <a:off x="620690" y="1581850"/>
            <a:ext cx="2838017" cy="613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 smtClean="0"/>
              <a:t>E’ vietato gettare fiammiferi o mozziconi nei cestini, nelle griglie, nei chiusini o </a:t>
            </a:r>
          </a:p>
          <a:p>
            <a:pPr>
              <a:lnSpc>
                <a:spcPts val="1000"/>
              </a:lnSpc>
            </a:pPr>
            <a:r>
              <a:rPr lang="it-IT" sz="1200" dirty="0" smtClean="0"/>
              <a:t>dove potrebbero entrare in contatto con sostanze o residui infiammabili</a:t>
            </a:r>
            <a:endParaRPr lang="it-IT" sz="1200" dirty="0"/>
          </a:p>
        </p:txBody>
      </p:sp>
      <p:pic>
        <p:nvPicPr>
          <p:cNvPr id="18" name="Immagin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843" y="2212941"/>
            <a:ext cx="427475" cy="427475"/>
          </a:xfrm>
          <a:prstGeom prst="rect">
            <a:avLst/>
          </a:prstGeom>
        </p:spPr>
      </p:pic>
      <p:pic>
        <p:nvPicPr>
          <p:cNvPr id="19" name="Immagin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844" y="1630338"/>
            <a:ext cx="427475" cy="417175"/>
          </a:xfrm>
          <a:prstGeom prst="rect">
            <a:avLst/>
          </a:prstGeom>
        </p:spPr>
      </p:pic>
      <p:sp>
        <p:nvSpPr>
          <p:cNvPr id="20" name="CasellaDiTesto 19"/>
          <p:cNvSpPr txBox="1"/>
          <p:nvPr/>
        </p:nvSpPr>
        <p:spPr>
          <a:xfrm>
            <a:off x="610684" y="2195736"/>
            <a:ext cx="2913631" cy="485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 smtClean="0"/>
              <a:t>E’ vietato accumulare rifiuti, materiale cartaceo e sostanze infiammabili ( escluse quelle per uso igienico-sanitario)</a:t>
            </a:r>
            <a:endParaRPr lang="it-IT" sz="1200" dirty="0"/>
          </a:p>
        </p:txBody>
      </p:sp>
      <p:sp>
        <p:nvSpPr>
          <p:cNvPr id="32" name="CasellaDiTesto 31"/>
          <p:cNvSpPr txBox="1"/>
          <p:nvPr/>
        </p:nvSpPr>
        <p:spPr>
          <a:xfrm>
            <a:off x="1593" y="2971210"/>
            <a:ext cx="685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u="sng" dirty="0" smtClean="0">
                <a:solidFill>
                  <a:srgbClr val="00B050"/>
                </a:solidFill>
              </a:rPr>
              <a:t>IN CASO DI EMERGENZA</a:t>
            </a:r>
            <a:endParaRPr lang="it-IT" sz="1600" b="1" u="sng" dirty="0">
              <a:solidFill>
                <a:srgbClr val="00B050"/>
              </a:solidFill>
            </a:endParaRPr>
          </a:p>
        </p:txBody>
      </p:sp>
      <p:sp>
        <p:nvSpPr>
          <p:cNvPr id="31" name="CasellaDiTesto 30"/>
          <p:cNvSpPr txBox="1"/>
          <p:nvPr/>
        </p:nvSpPr>
        <p:spPr>
          <a:xfrm>
            <a:off x="116635" y="3266331"/>
            <a:ext cx="655272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400" b="1" dirty="0" smtClean="0">
                <a:solidFill>
                  <a:srgbClr val="FF0000"/>
                </a:solidFill>
              </a:rPr>
              <a:t>MANTENERE LA CALMA, INVITARE GLI STUDENTI A LASCIARE RAPIDAMENTE IL PROPRIO POSTO SENZA ATTARDARSI A PRENDERE OGGETTI PERSONALI, NON CORRERE E SEGUIRE LE ISTRUZIONI DEL PERSONALE ADDETTO ALLE EMERGENZE</a:t>
            </a:r>
            <a:endParaRPr lang="it-IT" sz="1400" b="1" dirty="0">
              <a:solidFill>
                <a:srgbClr val="FF0000"/>
              </a:solidFill>
            </a:endParaRPr>
          </a:p>
        </p:txBody>
      </p:sp>
      <p:sp>
        <p:nvSpPr>
          <p:cNvPr id="40" name="CasellaDiTesto 39"/>
          <p:cNvSpPr txBox="1"/>
          <p:nvPr/>
        </p:nvSpPr>
        <p:spPr>
          <a:xfrm>
            <a:off x="-27384" y="3923928"/>
            <a:ext cx="6624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     In caso venga impartito </a:t>
            </a:r>
            <a:r>
              <a:rPr lang="it-IT" b="1" dirty="0" smtClean="0">
                <a:solidFill>
                  <a:srgbClr val="00B050"/>
                </a:solidFill>
              </a:rPr>
              <a:t>ORDINE DI EVACUAZIONE </a:t>
            </a:r>
            <a:r>
              <a:rPr lang="it-IT" sz="1400" dirty="0" smtClean="0"/>
              <a:t>- con suono di SIRENA/VOCE</a:t>
            </a:r>
            <a:endParaRPr lang="it-IT" sz="1400" dirty="0"/>
          </a:p>
        </p:txBody>
      </p:sp>
      <p:pic>
        <p:nvPicPr>
          <p:cNvPr id="36" name="Immagine 3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40" y="6477719"/>
            <a:ext cx="470545" cy="470545"/>
          </a:xfrm>
          <a:prstGeom prst="rect">
            <a:avLst/>
          </a:prstGeom>
        </p:spPr>
      </p:pic>
      <p:sp>
        <p:nvSpPr>
          <p:cNvPr id="42" name="CasellaDiTesto 41"/>
          <p:cNvSpPr txBox="1"/>
          <p:nvPr/>
        </p:nvSpPr>
        <p:spPr>
          <a:xfrm>
            <a:off x="692696" y="6482233"/>
            <a:ext cx="2540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E’ vietato usare gli ascensori e tornare </a:t>
            </a:r>
          </a:p>
          <a:p>
            <a:r>
              <a:rPr lang="it-IT" sz="1200" dirty="0" smtClean="0"/>
              <a:t>indietro</a:t>
            </a:r>
            <a:endParaRPr lang="it-IT" sz="1200" dirty="0"/>
          </a:p>
        </p:txBody>
      </p:sp>
      <p:pic>
        <p:nvPicPr>
          <p:cNvPr id="37" name="Immagine 3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4421" y="4913043"/>
            <a:ext cx="902593" cy="421027"/>
          </a:xfrm>
          <a:prstGeom prst="rect">
            <a:avLst/>
          </a:prstGeom>
        </p:spPr>
      </p:pic>
      <p:pic>
        <p:nvPicPr>
          <p:cNvPr id="41" name="Immagine 4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2560" y="4293260"/>
            <a:ext cx="495490" cy="495490"/>
          </a:xfrm>
          <a:prstGeom prst="rect">
            <a:avLst/>
          </a:prstGeom>
        </p:spPr>
      </p:pic>
      <p:sp>
        <p:nvSpPr>
          <p:cNvPr id="45" name="CasellaDiTesto 44"/>
          <p:cNvSpPr txBox="1"/>
          <p:nvPr/>
        </p:nvSpPr>
        <p:spPr>
          <a:xfrm>
            <a:off x="4386344" y="4293260"/>
            <a:ext cx="210697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 smtClean="0"/>
              <a:t>Invitano a seguire i percorsi di esodo indicati dalla</a:t>
            </a:r>
          </a:p>
          <a:p>
            <a:pPr>
              <a:lnSpc>
                <a:spcPts val="1000"/>
              </a:lnSpc>
            </a:pPr>
            <a:r>
              <a:rPr lang="it-IT" sz="1200" dirty="0" smtClean="0"/>
              <a:t>Segnaletica e/o dagli addetti</a:t>
            </a:r>
            <a:endParaRPr lang="it-IT" sz="1200" dirty="0"/>
          </a:p>
        </p:txBody>
      </p:sp>
      <p:sp>
        <p:nvSpPr>
          <p:cNvPr id="46" name="CasellaDiTesto 45"/>
          <p:cNvSpPr txBox="1"/>
          <p:nvPr/>
        </p:nvSpPr>
        <p:spPr>
          <a:xfrm>
            <a:off x="4393152" y="4910008"/>
            <a:ext cx="184416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 smtClean="0"/>
              <a:t>Invitano a dirigersi verso </a:t>
            </a:r>
          </a:p>
          <a:p>
            <a:pPr>
              <a:lnSpc>
                <a:spcPts val="1000"/>
              </a:lnSpc>
            </a:pPr>
            <a:r>
              <a:rPr lang="it-IT" sz="1200" dirty="0" smtClean="0"/>
              <a:t>le uscite di </a:t>
            </a:r>
          </a:p>
          <a:p>
            <a:pPr>
              <a:lnSpc>
                <a:spcPts val="1000"/>
              </a:lnSpc>
            </a:pPr>
            <a:r>
              <a:rPr lang="it-IT" sz="1200" dirty="0" smtClean="0"/>
              <a:t>Emergenza</a:t>
            </a:r>
            <a:endParaRPr lang="it-IT" sz="1200" dirty="0"/>
          </a:p>
        </p:txBody>
      </p:sp>
      <p:pic>
        <p:nvPicPr>
          <p:cNvPr id="43" name="Immagine 4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2285" y="5453669"/>
            <a:ext cx="586864" cy="733580"/>
          </a:xfrm>
          <a:prstGeom prst="rect">
            <a:avLst/>
          </a:prstGeom>
        </p:spPr>
      </p:pic>
      <p:sp>
        <p:nvSpPr>
          <p:cNvPr id="52" name="CasellaDiTesto 51"/>
          <p:cNvSpPr txBox="1"/>
          <p:nvPr/>
        </p:nvSpPr>
        <p:spPr>
          <a:xfrm>
            <a:off x="4384798" y="5463739"/>
            <a:ext cx="2076062" cy="7335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 smtClean="0"/>
              <a:t>Invitano a raggiungere il Punto di Raccolta, collaborano alla verifica delle presenze e rimangono lì fino al cessato allarme</a:t>
            </a:r>
            <a:endParaRPr lang="it-IT" sz="1200" dirty="0"/>
          </a:p>
        </p:txBody>
      </p:sp>
      <p:sp>
        <p:nvSpPr>
          <p:cNvPr id="50" name="CasellaDiTesto 49"/>
          <p:cNvSpPr txBox="1"/>
          <p:nvPr/>
        </p:nvSpPr>
        <p:spPr>
          <a:xfrm>
            <a:off x="170196" y="6918647"/>
            <a:ext cx="64271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Qualora le vie di esodo fossero impraticabili, chiudere la porta dell’aula e cercare di renderla stagna chiudendo le fessure. Segnalare la propria presenza al Coordinatore o alla Portineria.</a:t>
            </a:r>
            <a:endParaRPr lang="it-IT" sz="1200" dirty="0"/>
          </a:p>
        </p:txBody>
      </p:sp>
      <p:sp>
        <p:nvSpPr>
          <p:cNvPr id="55" name="Rettangolo arrotondato 54"/>
          <p:cNvSpPr/>
          <p:nvPr/>
        </p:nvSpPr>
        <p:spPr>
          <a:xfrm>
            <a:off x="44626" y="7360519"/>
            <a:ext cx="6753683" cy="171837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57" name="CasellaDiTesto 56"/>
          <p:cNvSpPr txBox="1"/>
          <p:nvPr/>
        </p:nvSpPr>
        <p:spPr>
          <a:xfrm>
            <a:off x="103889" y="7551247"/>
            <a:ext cx="333242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PORTINERIA 06.57338499</a:t>
            </a:r>
            <a:endParaRPr lang="it-IT" sz="1200" dirty="0" smtClean="0"/>
          </a:p>
          <a:p>
            <a:r>
              <a:rPr lang="it-IT" sz="1200" dirty="0" smtClean="0"/>
              <a:t>COORDINATORE DELL’EMERGENZA </a:t>
            </a:r>
            <a:r>
              <a:rPr lang="it-IT" sz="1200" dirty="0" smtClean="0"/>
              <a:t>065733/6377</a:t>
            </a:r>
            <a:endParaRPr lang="it-IT" sz="1200" dirty="0" smtClean="0"/>
          </a:p>
          <a:p>
            <a:r>
              <a:rPr lang="it-IT" sz="1200" dirty="0" smtClean="0"/>
              <a:t>SERVIZIO DI </a:t>
            </a:r>
            <a:r>
              <a:rPr lang="it-IT" sz="1200" smtClean="0"/>
              <a:t>VIGILANZA                                   </a:t>
            </a:r>
            <a:r>
              <a:rPr lang="it-IT" sz="1200" smtClean="0"/>
              <a:t>/</a:t>
            </a:r>
            <a:r>
              <a:rPr lang="it-IT" sz="1200" smtClean="0"/>
              <a:t>6287</a:t>
            </a:r>
            <a:r>
              <a:rPr lang="it-IT" sz="1200" smtClean="0"/>
              <a:t> </a:t>
            </a:r>
            <a:endParaRPr lang="it-IT" sz="1200" dirty="0" smtClean="0"/>
          </a:p>
          <a:p>
            <a:r>
              <a:rPr lang="it-IT" sz="1200" dirty="0" smtClean="0"/>
              <a:t>NUMERO PER LA MESSA IN</a:t>
            </a:r>
          </a:p>
          <a:p>
            <a:r>
              <a:rPr lang="it-IT" sz="1200" dirty="0" smtClean="0"/>
              <a:t>SICUREZZA DEGLI IMPIANTI</a:t>
            </a:r>
          </a:p>
          <a:p>
            <a:r>
              <a:rPr lang="it-IT" sz="1200" dirty="0" smtClean="0"/>
              <a:t>POLIZIA MUNICIPALE 06.67691</a:t>
            </a:r>
          </a:p>
          <a:p>
            <a:r>
              <a:rPr lang="it-IT" sz="1200" dirty="0" smtClean="0"/>
              <a:t>CENTRO ANTIVELENI 06.3054343</a:t>
            </a:r>
          </a:p>
        </p:txBody>
      </p:sp>
      <p:sp>
        <p:nvSpPr>
          <p:cNvPr id="56" name="CasellaDiTesto 55"/>
          <p:cNvSpPr txBox="1"/>
          <p:nvPr/>
        </p:nvSpPr>
        <p:spPr>
          <a:xfrm>
            <a:off x="-3789" y="7308304"/>
            <a:ext cx="685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 smtClean="0">
                <a:solidFill>
                  <a:srgbClr val="00B050"/>
                </a:solidFill>
              </a:rPr>
              <a:t>NUMERI UTILI DI EMERGENZA</a:t>
            </a:r>
            <a:endParaRPr lang="it-IT" sz="1600" b="1" dirty="0">
              <a:solidFill>
                <a:srgbClr val="00B050"/>
              </a:solidFill>
            </a:endParaRPr>
          </a:p>
        </p:txBody>
      </p:sp>
      <p:sp>
        <p:nvSpPr>
          <p:cNvPr id="54" name="Parentesi quadra chiusa 53"/>
          <p:cNvSpPr/>
          <p:nvPr/>
        </p:nvSpPr>
        <p:spPr>
          <a:xfrm>
            <a:off x="2039696" y="8190950"/>
            <a:ext cx="73152" cy="485506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8" name="CasellaDiTesto 57"/>
          <p:cNvSpPr txBox="1"/>
          <p:nvPr/>
        </p:nvSpPr>
        <p:spPr>
          <a:xfrm>
            <a:off x="2085227" y="8293546"/>
            <a:ext cx="10946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800.124.310</a:t>
            </a:r>
            <a:endParaRPr lang="it-IT" sz="1400" dirty="0"/>
          </a:p>
        </p:txBody>
      </p:sp>
      <p:sp>
        <p:nvSpPr>
          <p:cNvPr id="61" name="CasellaDiTesto 60"/>
          <p:cNvSpPr txBox="1"/>
          <p:nvPr/>
        </p:nvSpPr>
        <p:spPr>
          <a:xfrm>
            <a:off x="4232772" y="7560776"/>
            <a:ext cx="333242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POLIZIA </a:t>
            </a:r>
          </a:p>
          <a:p>
            <a:r>
              <a:rPr lang="it-IT" sz="1200" dirty="0" smtClean="0"/>
              <a:t>CARABINIERI </a:t>
            </a:r>
          </a:p>
          <a:p>
            <a:r>
              <a:rPr lang="it-IT" sz="1200" dirty="0" smtClean="0"/>
              <a:t>VIGILI DEL FUOCO</a:t>
            </a:r>
          </a:p>
          <a:p>
            <a:r>
              <a:rPr lang="it-IT" sz="1200" dirty="0" smtClean="0"/>
              <a:t>EMERGENZA SANITARIA</a:t>
            </a:r>
          </a:p>
          <a:p>
            <a:r>
              <a:rPr lang="it-IT" sz="1200" dirty="0" smtClean="0"/>
              <a:t>CENTRO USTIONI 06.51002202</a:t>
            </a:r>
          </a:p>
          <a:p>
            <a:r>
              <a:rPr lang="it-IT" sz="1200" dirty="0" smtClean="0"/>
              <a:t>GUASTI ELETTRICI (ACEA) 800.130.336</a:t>
            </a:r>
          </a:p>
          <a:p>
            <a:r>
              <a:rPr lang="it-IT" sz="1200" dirty="0" smtClean="0"/>
              <a:t>GUASTI IDRICI (ACEA) 800.130.335</a:t>
            </a:r>
          </a:p>
          <a:p>
            <a:endParaRPr lang="it-IT" sz="1200" dirty="0" smtClean="0"/>
          </a:p>
        </p:txBody>
      </p:sp>
      <p:sp>
        <p:nvSpPr>
          <p:cNvPr id="62" name="Parentesi quadra chiusa 61"/>
          <p:cNvSpPr/>
          <p:nvPr/>
        </p:nvSpPr>
        <p:spPr>
          <a:xfrm>
            <a:off x="5904611" y="7624345"/>
            <a:ext cx="73152" cy="693351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3" name="CasellaDiTesto 62"/>
          <p:cNvSpPr txBox="1"/>
          <p:nvPr/>
        </p:nvSpPr>
        <p:spPr>
          <a:xfrm>
            <a:off x="5956804" y="7790265"/>
            <a:ext cx="10081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/>
              <a:t>112</a:t>
            </a:r>
            <a:endParaRPr lang="it-IT" sz="1600" dirty="0"/>
          </a:p>
        </p:txBody>
      </p:sp>
      <p:pic>
        <p:nvPicPr>
          <p:cNvPr id="59" name="Immagine 5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8282" y="7862083"/>
            <a:ext cx="756083" cy="756083"/>
          </a:xfrm>
          <a:prstGeom prst="rect">
            <a:avLst/>
          </a:prstGeom>
        </p:spPr>
      </p:pic>
      <p:pic>
        <p:nvPicPr>
          <p:cNvPr id="1025" name="Picture 1" descr="logo_def_blu-pc copia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27" y="79301"/>
            <a:ext cx="1114425" cy="676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sellaDiTesto 5"/>
          <p:cNvSpPr txBox="1"/>
          <p:nvPr/>
        </p:nvSpPr>
        <p:spPr>
          <a:xfrm>
            <a:off x="5005220" y="467544"/>
            <a:ext cx="18527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800" dirty="0" smtClean="0">
                <a:solidFill>
                  <a:schemeClr val="bg1">
                    <a:lumMod val="50000"/>
                  </a:schemeClr>
                </a:solidFill>
              </a:rPr>
              <a:t>Servizio Prevenzione e Protezione</a:t>
            </a:r>
          </a:p>
          <a:p>
            <a:pPr algn="r"/>
            <a:r>
              <a:rPr lang="it-IT" sz="800" dirty="0" smtClean="0">
                <a:solidFill>
                  <a:schemeClr val="bg1">
                    <a:lumMod val="50000"/>
                  </a:schemeClr>
                </a:solidFill>
              </a:rPr>
              <a:t>Direzione 6</a:t>
            </a:r>
            <a:endParaRPr lang="it-IT" sz="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-3789" y="636821"/>
            <a:ext cx="68633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INDICAZIONI PER I </a:t>
            </a:r>
            <a:r>
              <a:rPr lang="it-IT" b="1" dirty="0" smtClean="0">
                <a:solidFill>
                  <a:srgbClr val="00B050"/>
                </a:solidFill>
              </a:rPr>
              <a:t>DOCENTI</a:t>
            </a:r>
            <a:endParaRPr lang="it-IT" b="1" dirty="0">
              <a:solidFill>
                <a:srgbClr val="00B050"/>
              </a:solidFill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188640" y="2626747"/>
            <a:ext cx="6609669" cy="2387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100"/>
              </a:lnSpc>
            </a:pPr>
            <a:r>
              <a:rPr lang="it-IT" sz="1200" dirty="0"/>
              <a:t> </a:t>
            </a:r>
          </a:p>
        </p:txBody>
      </p:sp>
      <p:pic>
        <p:nvPicPr>
          <p:cNvPr id="60" name="Immagine 5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0090" y="6502027"/>
            <a:ext cx="470547" cy="470547"/>
          </a:xfrm>
          <a:prstGeom prst="rect">
            <a:avLst/>
          </a:prstGeom>
        </p:spPr>
      </p:pic>
      <p:sp>
        <p:nvSpPr>
          <p:cNvPr id="64" name="CasellaDiTesto 63"/>
          <p:cNvSpPr txBox="1"/>
          <p:nvPr/>
        </p:nvSpPr>
        <p:spPr>
          <a:xfrm>
            <a:off x="3867255" y="6477719"/>
            <a:ext cx="2540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E’ vietato, una volta fuori, fermarsi in prossimità delle uscite </a:t>
            </a:r>
            <a:endParaRPr lang="it-IT" sz="1200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3952581" y="1139999"/>
            <a:ext cx="2593494" cy="1118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 smtClean="0"/>
              <a:t>E’ necessario che sovraintendano e vigilino sull’osservanza, da parte degli studenti, delle disposizioni dell’Ateneo in materia di Sicurezza (capienza aule, affissione materiale cartaceo, intralcio vie di esodo, </a:t>
            </a:r>
            <a:r>
              <a:rPr lang="it-IT" sz="1200" dirty="0" err="1" smtClean="0"/>
              <a:t>ecc</a:t>
            </a:r>
            <a:r>
              <a:rPr lang="it-IT" sz="1200" dirty="0" smtClean="0"/>
              <a:t>…). In presenza di anomalie, informano il Responsabile della UP</a:t>
            </a:r>
            <a:endParaRPr lang="it-IT" sz="1200" dirty="0"/>
          </a:p>
        </p:txBody>
      </p:sp>
      <p:pic>
        <p:nvPicPr>
          <p:cNvPr id="69" name="Immagine 6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4101" y="2281860"/>
            <a:ext cx="415012" cy="415012"/>
          </a:xfrm>
          <a:prstGeom prst="rect">
            <a:avLst/>
          </a:prstGeom>
        </p:spPr>
      </p:pic>
      <p:sp>
        <p:nvSpPr>
          <p:cNvPr id="70" name="CasellaDiTesto 69"/>
          <p:cNvSpPr txBox="1"/>
          <p:nvPr/>
        </p:nvSpPr>
        <p:spPr>
          <a:xfrm>
            <a:off x="3952106" y="2237077"/>
            <a:ext cx="2593494" cy="485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 smtClean="0"/>
              <a:t>E’ necessario che segnalino eventuali condizioni di pericolo e deficienze dei mezzi al Responsabile della UP</a:t>
            </a:r>
            <a:endParaRPr lang="it-IT" sz="1200" dirty="0"/>
          </a:p>
        </p:txBody>
      </p:sp>
      <p:pic>
        <p:nvPicPr>
          <p:cNvPr id="71" name="Immagine 70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40" y="4301004"/>
            <a:ext cx="415012" cy="415012"/>
          </a:xfrm>
          <a:prstGeom prst="rect">
            <a:avLst/>
          </a:prstGeom>
        </p:spPr>
      </p:pic>
      <p:sp>
        <p:nvSpPr>
          <p:cNvPr id="72" name="CasellaDiTesto 71"/>
          <p:cNvSpPr txBox="1"/>
          <p:nvPr/>
        </p:nvSpPr>
        <p:spPr>
          <a:xfrm>
            <a:off x="620688" y="4286478"/>
            <a:ext cx="2593494" cy="485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 smtClean="0"/>
              <a:t>Devono interrompere immediatamente la lezione e non riprenderla fino a cessato allarme</a:t>
            </a:r>
            <a:endParaRPr lang="it-IT" sz="1200" dirty="0"/>
          </a:p>
        </p:txBody>
      </p:sp>
      <p:pic>
        <p:nvPicPr>
          <p:cNvPr id="73" name="Immagine 7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434" y="4733052"/>
            <a:ext cx="415012" cy="415012"/>
          </a:xfrm>
          <a:prstGeom prst="rect">
            <a:avLst/>
          </a:prstGeom>
        </p:spPr>
      </p:pic>
      <p:sp>
        <p:nvSpPr>
          <p:cNvPr id="74" name="CasellaDiTesto 73"/>
          <p:cNvSpPr txBox="1"/>
          <p:nvPr/>
        </p:nvSpPr>
        <p:spPr>
          <a:xfrm>
            <a:off x="619482" y="4766151"/>
            <a:ext cx="2593494" cy="357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 smtClean="0"/>
              <a:t>Devono invitare gli studenti a mantenere la calma e a lasciare l’aula </a:t>
            </a:r>
            <a:endParaRPr lang="it-IT" sz="1200" dirty="0"/>
          </a:p>
        </p:txBody>
      </p:sp>
      <p:pic>
        <p:nvPicPr>
          <p:cNvPr id="75" name="Immagine 7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40" y="5176639"/>
            <a:ext cx="415012" cy="415012"/>
          </a:xfrm>
          <a:prstGeom prst="rect">
            <a:avLst/>
          </a:prstGeom>
        </p:spPr>
      </p:pic>
      <p:sp>
        <p:nvSpPr>
          <p:cNvPr id="76" name="CasellaDiTesto 75"/>
          <p:cNvSpPr txBox="1"/>
          <p:nvPr/>
        </p:nvSpPr>
        <p:spPr>
          <a:xfrm>
            <a:off x="620688" y="5222706"/>
            <a:ext cx="2593494" cy="357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 smtClean="0"/>
              <a:t>Supportano gli allievi con handicap e, se presenti, li affidano agli Addetti</a:t>
            </a:r>
            <a:endParaRPr lang="it-IT" sz="1200" dirty="0"/>
          </a:p>
        </p:txBody>
      </p:sp>
      <p:pic>
        <p:nvPicPr>
          <p:cNvPr id="77" name="Immagine 7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40" y="5640581"/>
            <a:ext cx="415012" cy="415012"/>
          </a:xfrm>
          <a:prstGeom prst="rect">
            <a:avLst/>
          </a:prstGeom>
        </p:spPr>
      </p:pic>
      <p:sp>
        <p:nvSpPr>
          <p:cNvPr id="78" name="CasellaDiTesto 77"/>
          <p:cNvSpPr txBox="1"/>
          <p:nvPr/>
        </p:nvSpPr>
        <p:spPr>
          <a:xfrm>
            <a:off x="620688" y="5652120"/>
            <a:ext cx="259349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000"/>
              </a:lnSpc>
            </a:pPr>
            <a:r>
              <a:rPr lang="it-IT" sz="1200" dirty="0" smtClean="0"/>
              <a:t>Escono per ultimi dall’aula dopo aver verificato che sia vuota e chiudono la porta</a:t>
            </a:r>
            <a:endParaRPr lang="it-IT" sz="1200" dirty="0"/>
          </a:p>
        </p:txBody>
      </p:sp>
      <p:pic>
        <p:nvPicPr>
          <p:cNvPr id="79" name="Immagine 7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4101" y="1279848"/>
            <a:ext cx="415012" cy="415012"/>
          </a:xfrm>
          <a:prstGeom prst="rect">
            <a:avLst/>
          </a:prstGeom>
        </p:spPr>
      </p:pic>
      <p:sp>
        <p:nvSpPr>
          <p:cNvPr id="53" name="CasellaDiTesto 52"/>
          <p:cNvSpPr txBox="1"/>
          <p:nvPr/>
        </p:nvSpPr>
        <p:spPr>
          <a:xfrm>
            <a:off x="-29636" y="699851"/>
            <a:ext cx="11898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/>
              <a:t>MUR01P</a:t>
            </a:r>
            <a:endParaRPr lang="it-IT" sz="1400" dirty="0"/>
          </a:p>
        </p:txBody>
      </p:sp>
    </p:spTree>
    <p:extLst>
      <p:ext uri="{BB962C8B-B14F-4D97-AF65-F5344CB8AC3E}">
        <p14:creationId xmlns:p14="http://schemas.microsoft.com/office/powerpoint/2010/main" val="3555631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Galassia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822</TotalTime>
  <Words>397</Words>
  <Application>Microsoft Office PowerPoint</Application>
  <PresentationFormat>Presentazione su schermo (4:3)</PresentationFormat>
  <Paragraphs>48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di Office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 Windows</dc:creator>
  <cp:lastModifiedBy>Tullia De Dominicis</cp:lastModifiedBy>
  <cp:revision>55</cp:revision>
  <cp:lastPrinted>2016-04-22T12:27:11Z</cp:lastPrinted>
  <dcterms:created xsi:type="dcterms:W3CDTF">2016-04-20T07:58:01Z</dcterms:created>
  <dcterms:modified xsi:type="dcterms:W3CDTF">2019-06-26T09:00:13Z</dcterms:modified>
</cp:coreProperties>
</file>