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2730" y="-25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1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3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80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23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57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1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81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2A3D5-C4D2-41AA-8F1F-96516343B96F}" type="datetimeFigureOut">
              <a:rPr lang="it-IT" smtClean="0"/>
              <a:t>17/04/2019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arrotondato 28"/>
          <p:cNvSpPr/>
          <p:nvPr/>
        </p:nvSpPr>
        <p:spPr>
          <a:xfrm>
            <a:off x="44626" y="951115"/>
            <a:ext cx="6753683" cy="20162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0" y="35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NORME DI COMPORTAMENTO IN CASO DI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0" y="10750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EMERGENZA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0" y="899592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00B050"/>
                </a:solidFill>
              </a:rPr>
              <a:t>MISURE PREVENTIVE</a:t>
            </a:r>
            <a:endParaRPr lang="it-IT" sz="1400" b="1" dirty="0">
              <a:solidFill>
                <a:srgbClr val="00B050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0688" y="1115616"/>
            <a:ext cx="26642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fumare in tutti gli ambienti di Ateneo, fare uso di fiamme libere, fornelli, stufe di ogni tipo</a:t>
            </a:r>
            <a:endParaRPr lang="it-IT" sz="1200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06" y="1139999"/>
            <a:ext cx="415013" cy="416866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620690" y="1581850"/>
            <a:ext cx="2838017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gettare fiammiferi o mozziconi nei cestini, nelle griglie, nei chiusini 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dove potrebbero entrare in contatto con sostanze o residui infiammabili</a:t>
            </a:r>
            <a:endParaRPr lang="it-IT" sz="1200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3" y="2212941"/>
            <a:ext cx="427475" cy="427475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4" y="1630338"/>
            <a:ext cx="427475" cy="417175"/>
          </a:xfrm>
          <a:prstGeom prst="rect">
            <a:avLst/>
          </a:prstGeom>
        </p:spPr>
      </p:pic>
      <p:sp>
        <p:nvSpPr>
          <p:cNvPr id="20" name="CasellaDiTesto 19"/>
          <p:cNvSpPr txBox="1"/>
          <p:nvPr/>
        </p:nvSpPr>
        <p:spPr>
          <a:xfrm>
            <a:off x="610684" y="2195736"/>
            <a:ext cx="2913631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accumulare rifiuti, materiale cartaceo e sostanze infiammabili ( escluse quelle per uso igienico-sanitario)</a:t>
            </a:r>
            <a:endParaRPr lang="it-IT" sz="1200" dirty="0"/>
          </a:p>
        </p:txBody>
      </p:sp>
      <p:sp>
        <p:nvSpPr>
          <p:cNvPr id="30" name="Rettangolo arrotondato 29"/>
          <p:cNvSpPr/>
          <p:nvPr/>
        </p:nvSpPr>
        <p:spPr>
          <a:xfrm>
            <a:off x="44626" y="2967341"/>
            <a:ext cx="6753683" cy="4628996"/>
          </a:xfrm>
          <a:prstGeom prst="roundRect">
            <a:avLst>
              <a:gd name="adj" fmla="val 451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/>
          <p:cNvSpPr txBox="1"/>
          <p:nvPr/>
        </p:nvSpPr>
        <p:spPr>
          <a:xfrm>
            <a:off x="1593" y="297121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u="sng" dirty="0" smtClean="0">
                <a:solidFill>
                  <a:srgbClr val="00B050"/>
                </a:solidFill>
              </a:rPr>
              <a:t>IN CASO DI EMERGENZA</a:t>
            </a:r>
            <a:endParaRPr lang="it-IT" sz="1600" b="1" u="sng" dirty="0">
              <a:solidFill>
                <a:srgbClr val="00B050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116635" y="3266331"/>
            <a:ext cx="6552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rgbClr val="FF0000"/>
                </a:solidFill>
              </a:rPr>
              <a:t>MANTENERE LA CALMA, INVITARE GLI STUDENTI A LASCIARE RAPIDAMENTE IL PROPRIO POSTO SENZA ATTARDARSI A PRENDERE OGGETTI PERSONALI, NON CORRERE E SEGUIRE LE ISTRUZIONI DEL PERSONALE ADDETTO ALLE EMERGENZE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40" name="CasellaDiTesto 39"/>
          <p:cNvSpPr txBox="1"/>
          <p:nvPr/>
        </p:nvSpPr>
        <p:spPr>
          <a:xfrm>
            <a:off x="-27384" y="3923928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     In caso venga impartito </a:t>
            </a:r>
            <a:r>
              <a:rPr lang="it-IT" b="1" dirty="0" smtClean="0">
                <a:solidFill>
                  <a:srgbClr val="00B050"/>
                </a:solidFill>
              </a:rPr>
              <a:t>ORDINE DI EVACUAZIONE </a:t>
            </a:r>
            <a:r>
              <a:rPr lang="it-IT" sz="1400" dirty="0" smtClean="0"/>
              <a:t>- con suono di SIRENA/VOCE</a:t>
            </a:r>
            <a:endParaRPr lang="it-IT" sz="1400" dirty="0"/>
          </a:p>
        </p:txBody>
      </p:sp>
      <p:pic>
        <p:nvPicPr>
          <p:cNvPr id="36" name="Immagine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6477719"/>
            <a:ext cx="470545" cy="470545"/>
          </a:xfrm>
          <a:prstGeom prst="rect">
            <a:avLst/>
          </a:prstGeom>
        </p:spPr>
      </p:pic>
      <p:sp>
        <p:nvSpPr>
          <p:cNvPr id="42" name="CasellaDiTesto 41"/>
          <p:cNvSpPr txBox="1"/>
          <p:nvPr/>
        </p:nvSpPr>
        <p:spPr>
          <a:xfrm>
            <a:off x="692696" y="6482233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 usare gli ascensori e tornare </a:t>
            </a:r>
          </a:p>
          <a:p>
            <a:r>
              <a:rPr lang="it-IT" sz="1200" dirty="0" smtClean="0"/>
              <a:t>indietro</a:t>
            </a:r>
            <a:endParaRPr lang="it-IT" sz="1200" dirty="0"/>
          </a:p>
        </p:txBody>
      </p:sp>
      <p:pic>
        <p:nvPicPr>
          <p:cNvPr id="37" name="Immagin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21" y="4913043"/>
            <a:ext cx="902593" cy="421027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560" y="4293260"/>
            <a:ext cx="495490" cy="495490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4386344" y="4293260"/>
            <a:ext cx="21069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Invitano a seguire i percorsi di esodo indicati dalla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Segnaletica e/o dagli addetti</a:t>
            </a:r>
            <a:endParaRPr lang="it-IT" sz="1200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4393152" y="4910008"/>
            <a:ext cx="1844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Invitano a dirigersi verso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le uscite di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Emergenza</a:t>
            </a:r>
            <a:endParaRPr lang="it-IT" sz="1200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85" y="5453669"/>
            <a:ext cx="586864" cy="733580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4384798" y="5463739"/>
            <a:ext cx="2076062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Invitano a raggiungere il Punto di Raccolta, collaborano alla verifica delle presenze e rimangono lì fino al cessato allarme</a:t>
            </a:r>
            <a:endParaRPr lang="it-IT" sz="1200" dirty="0"/>
          </a:p>
        </p:txBody>
      </p:sp>
      <p:sp>
        <p:nvSpPr>
          <p:cNvPr id="50" name="CasellaDiTesto 49"/>
          <p:cNvSpPr txBox="1"/>
          <p:nvPr/>
        </p:nvSpPr>
        <p:spPr>
          <a:xfrm>
            <a:off x="170196" y="7092281"/>
            <a:ext cx="6427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Qualora le vie di esodo fossero impraticabili, chiudere la porta dell’aula e cercare di renderla stagna chiudendo le fessure. Segnalare la propria presenza al Coordinatore o alla Portineria.</a:t>
            </a:r>
            <a:endParaRPr lang="it-IT" sz="1200" dirty="0"/>
          </a:p>
        </p:txBody>
      </p:sp>
      <p:sp>
        <p:nvSpPr>
          <p:cNvPr id="55" name="Rettangolo arrotondato 54"/>
          <p:cNvSpPr/>
          <p:nvPr/>
        </p:nvSpPr>
        <p:spPr>
          <a:xfrm>
            <a:off x="44626" y="7596337"/>
            <a:ext cx="6753683" cy="148255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44625" y="7740353"/>
            <a:ext cx="3332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PORTINERIA 06.57332772</a:t>
            </a:r>
          </a:p>
          <a:p>
            <a:r>
              <a:rPr lang="it-IT" sz="1200" dirty="0" smtClean="0"/>
              <a:t>COORDINATORE DELL’EMERGENZA </a:t>
            </a:r>
            <a:r>
              <a:rPr lang="it-IT" sz="1200" dirty="0" smtClean="0"/>
              <a:t>065733/4045</a:t>
            </a:r>
            <a:endParaRPr lang="it-IT" sz="1200" dirty="0" smtClean="0"/>
          </a:p>
          <a:p>
            <a:r>
              <a:rPr lang="it-IT" sz="1200" dirty="0" smtClean="0"/>
              <a:t>SERVIZIO DI VIGILANZA                                   </a:t>
            </a:r>
          </a:p>
          <a:p>
            <a:r>
              <a:rPr lang="it-IT" sz="1200" dirty="0" smtClean="0"/>
              <a:t>NUMERO PER LA MESSA IN</a:t>
            </a:r>
          </a:p>
          <a:p>
            <a:r>
              <a:rPr lang="it-IT" sz="1200" dirty="0" smtClean="0"/>
              <a:t>SICUREZZA DEGLI IMPIANTI</a:t>
            </a:r>
          </a:p>
          <a:p>
            <a:r>
              <a:rPr lang="it-IT" sz="1200" dirty="0" smtClean="0"/>
              <a:t>POLIZIA MUNICIPALE 06.67691</a:t>
            </a:r>
          </a:p>
          <a:p>
            <a:r>
              <a:rPr lang="it-IT" sz="1200" dirty="0" smtClean="0"/>
              <a:t>CENTRO ANTIVELENI 06.3054343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-3789" y="754581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00B050"/>
                </a:solidFill>
              </a:rPr>
              <a:t>NUMERI UTILI DI EMERGENZA</a:t>
            </a:r>
            <a:endParaRPr lang="it-IT" sz="1600" b="1" dirty="0">
              <a:solidFill>
                <a:srgbClr val="00B050"/>
              </a:solidFill>
            </a:endParaRPr>
          </a:p>
        </p:txBody>
      </p:sp>
      <p:sp>
        <p:nvSpPr>
          <p:cNvPr id="54" name="Parentesi quadra chiusa 53"/>
          <p:cNvSpPr/>
          <p:nvPr/>
        </p:nvSpPr>
        <p:spPr>
          <a:xfrm>
            <a:off x="2039696" y="8190950"/>
            <a:ext cx="73152" cy="48550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CasellaDiTesto 57"/>
          <p:cNvSpPr txBox="1"/>
          <p:nvPr/>
        </p:nvSpPr>
        <p:spPr>
          <a:xfrm>
            <a:off x="2085227" y="8293546"/>
            <a:ext cx="109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800.124.310</a:t>
            </a:r>
            <a:endParaRPr lang="it-IT" sz="1400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4273043" y="7747614"/>
            <a:ext cx="33324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POLIZIA </a:t>
            </a:r>
          </a:p>
          <a:p>
            <a:r>
              <a:rPr lang="it-IT" sz="1200" dirty="0" smtClean="0"/>
              <a:t>CARABINIERI </a:t>
            </a:r>
          </a:p>
          <a:p>
            <a:r>
              <a:rPr lang="it-IT" sz="1200" dirty="0" smtClean="0"/>
              <a:t>VIGILI DEL FUOCO</a:t>
            </a:r>
          </a:p>
          <a:p>
            <a:r>
              <a:rPr lang="it-IT" sz="1200" dirty="0" smtClean="0"/>
              <a:t>EMERGENZA SANITARIA</a:t>
            </a:r>
          </a:p>
          <a:p>
            <a:r>
              <a:rPr lang="it-IT" sz="1200" dirty="0" smtClean="0"/>
              <a:t>CENTRO USTIONI 06.51002202</a:t>
            </a:r>
          </a:p>
          <a:p>
            <a:r>
              <a:rPr lang="it-IT" sz="1200" dirty="0" smtClean="0"/>
              <a:t>GUASTI ELETTRICI (ACEA) 800.130.336</a:t>
            </a:r>
          </a:p>
          <a:p>
            <a:r>
              <a:rPr lang="it-IT" sz="1200" dirty="0" smtClean="0"/>
              <a:t>GUASTI IDRICI (ACEA) 800.130.335</a:t>
            </a:r>
          </a:p>
          <a:p>
            <a:endParaRPr lang="it-IT" sz="1200" dirty="0" smtClean="0"/>
          </a:p>
        </p:txBody>
      </p:sp>
      <p:sp>
        <p:nvSpPr>
          <p:cNvPr id="62" name="Parentesi quadra chiusa 61"/>
          <p:cNvSpPr/>
          <p:nvPr/>
        </p:nvSpPr>
        <p:spPr>
          <a:xfrm>
            <a:off x="5904611" y="7805181"/>
            <a:ext cx="73152" cy="69335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5956804" y="8037909"/>
            <a:ext cx="1008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112</a:t>
            </a:r>
            <a:endParaRPr lang="it-IT" sz="1600" dirty="0"/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282" y="7862083"/>
            <a:ext cx="756083" cy="756083"/>
          </a:xfrm>
          <a:prstGeom prst="rect">
            <a:avLst/>
          </a:prstGeom>
        </p:spPr>
      </p:pic>
      <p:pic>
        <p:nvPicPr>
          <p:cNvPr id="1025" name="Picture 1" descr="logo_def_blu-pc copia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" y="79301"/>
            <a:ext cx="11144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5005220" y="467544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-3789" y="636821"/>
            <a:ext cx="686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INDICAZIONI PER I </a:t>
            </a:r>
            <a:r>
              <a:rPr lang="it-IT" b="1" dirty="0" smtClean="0">
                <a:solidFill>
                  <a:srgbClr val="00B050"/>
                </a:solidFill>
              </a:rPr>
              <a:t>DOCENTI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88640" y="2626747"/>
            <a:ext cx="6609669" cy="238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it-IT" sz="1200" dirty="0"/>
              <a:t> 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090" y="6502027"/>
            <a:ext cx="470547" cy="470547"/>
          </a:xfrm>
          <a:prstGeom prst="rect">
            <a:avLst/>
          </a:prstGeom>
        </p:spPr>
      </p:pic>
      <p:sp>
        <p:nvSpPr>
          <p:cNvPr id="64" name="CasellaDiTesto 63"/>
          <p:cNvSpPr txBox="1"/>
          <p:nvPr/>
        </p:nvSpPr>
        <p:spPr>
          <a:xfrm>
            <a:off x="3867255" y="6477719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vietato, una volta fuori, fermarsi in prossimità delle uscite 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952581" y="1139999"/>
            <a:ext cx="259349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necessario che sovraintendano e vigilino sull’osservanza, da parte degli studenti, delle disposizioni dell’Ateneo in materia di Sicurezza (capienza aule, affissione materiale cartaceo, intralcio vie di esodo, </a:t>
            </a:r>
            <a:r>
              <a:rPr lang="it-IT" sz="1200" dirty="0" err="1" smtClean="0"/>
              <a:t>ecc</a:t>
            </a:r>
            <a:r>
              <a:rPr lang="it-IT" sz="1200" dirty="0" smtClean="0"/>
              <a:t>…). In presenza di anomalie, informano il Responsabile della UP</a:t>
            </a:r>
            <a:endParaRPr lang="it-IT" sz="1200" dirty="0"/>
          </a:p>
        </p:txBody>
      </p:sp>
      <p:pic>
        <p:nvPicPr>
          <p:cNvPr id="69" name="Immagine 6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01" y="2281860"/>
            <a:ext cx="415012" cy="415012"/>
          </a:xfrm>
          <a:prstGeom prst="rect">
            <a:avLst/>
          </a:prstGeom>
        </p:spPr>
      </p:pic>
      <p:sp>
        <p:nvSpPr>
          <p:cNvPr id="70" name="CasellaDiTesto 69"/>
          <p:cNvSpPr txBox="1"/>
          <p:nvPr/>
        </p:nvSpPr>
        <p:spPr>
          <a:xfrm>
            <a:off x="3952106" y="2237077"/>
            <a:ext cx="2593494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necessario che segnalino eventuali condizioni di pericolo e deficienze dei mezzi al Responsabile della UP</a:t>
            </a:r>
            <a:endParaRPr lang="it-IT" sz="1200" dirty="0"/>
          </a:p>
        </p:txBody>
      </p:sp>
      <p:pic>
        <p:nvPicPr>
          <p:cNvPr id="71" name="Immagine 7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4301004"/>
            <a:ext cx="415012" cy="415012"/>
          </a:xfrm>
          <a:prstGeom prst="rect">
            <a:avLst/>
          </a:prstGeom>
        </p:spPr>
      </p:pic>
      <p:sp>
        <p:nvSpPr>
          <p:cNvPr id="72" name="CasellaDiTesto 71"/>
          <p:cNvSpPr txBox="1"/>
          <p:nvPr/>
        </p:nvSpPr>
        <p:spPr>
          <a:xfrm>
            <a:off x="620688" y="4286478"/>
            <a:ext cx="2593494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Devono interrompere immediatamente la lezione e non riprenderla fino a cessato allarme</a:t>
            </a:r>
            <a:endParaRPr lang="it-IT" sz="1200" dirty="0"/>
          </a:p>
        </p:txBody>
      </p:sp>
      <p:pic>
        <p:nvPicPr>
          <p:cNvPr id="73" name="Immagine 7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4" y="4733052"/>
            <a:ext cx="415012" cy="415012"/>
          </a:xfrm>
          <a:prstGeom prst="rect">
            <a:avLst/>
          </a:prstGeom>
        </p:spPr>
      </p:pic>
      <p:sp>
        <p:nvSpPr>
          <p:cNvPr id="74" name="CasellaDiTesto 73"/>
          <p:cNvSpPr txBox="1"/>
          <p:nvPr/>
        </p:nvSpPr>
        <p:spPr>
          <a:xfrm>
            <a:off x="619482" y="4766151"/>
            <a:ext cx="2593494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Devono invitare gli studenti a mantenere la calma e a lasciare l’aula </a:t>
            </a:r>
            <a:endParaRPr lang="it-IT" sz="1200" dirty="0"/>
          </a:p>
        </p:txBody>
      </p:sp>
      <p:pic>
        <p:nvPicPr>
          <p:cNvPr id="75" name="Immagine 7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176639"/>
            <a:ext cx="415012" cy="415012"/>
          </a:xfrm>
          <a:prstGeom prst="rect">
            <a:avLst/>
          </a:prstGeom>
        </p:spPr>
      </p:pic>
      <p:sp>
        <p:nvSpPr>
          <p:cNvPr id="76" name="CasellaDiTesto 75"/>
          <p:cNvSpPr txBox="1"/>
          <p:nvPr/>
        </p:nvSpPr>
        <p:spPr>
          <a:xfrm>
            <a:off x="620688" y="5222706"/>
            <a:ext cx="2593494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Supportano gli allievi con handicap e, se presenti, li affidano agli Addetti</a:t>
            </a:r>
            <a:endParaRPr lang="it-IT" sz="1200" dirty="0"/>
          </a:p>
        </p:txBody>
      </p:sp>
      <p:pic>
        <p:nvPicPr>
          <p:cNvPr id="77" name="Immagine 7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640581"/>
            <a:ext cx="415012" cy="415012"/>
          </a:xfrm>
          <a:prstGeom prst="rect">
            <a:avLst/>
          </a:prstGeom>
        </p:spPr>
      </p:pic>
      <p:sp>
        <p:nvSpPr>
          <p:cNvPr id="78" name="CasellaDiTesto 77"/>
          <p:cNvSpPr txBox="1"/>
          <p:nvPr/>
        </p:nvSpPr>
        <p:spPr>
          <a:xfrm>
            <a:off x="620688" y="5652120"/>
            <a:ext cx="25934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Escono per ultimi dall’aula dopo aver verificato che sia vuota e chiudono la porta</a:t>
            </a:r>
            <a:endParaRPr lang="it-IT" sz="1200" dirty="0"/>
          </a:p>
        </p:txBody>
      </p:sp>
      <p:pic>
        <p:nvPicPr>
          <p:cNvPr id="79" name="Immagine 7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01" y="1279848"/>
            <a:ext cx="415012" cy="415012"/>
          </a:xfrm>
          <a:prstGeom prst="rect">
            <a:avLst/>
          </a:prstGeom>
        </p:spPr>
      </p:pic>
      <p:sp>
        <p:nvSpPr>
          <p:cNvPr id="53" name="CasellaDiTesto 52"/>
          <p:cNvSpPr txBox="1"/>
          <p:nvPr/>
        </p:nvSpPr>
        <p:spPr>
          <a:xfrm>
            <a:off x="6906" y="700028"/>
            <a:ext cx="1117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PAL008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5556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Galassi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395</Words>
  <Application>Microsoft Office PowerPoint</Application>
  <PresentationFormat>Presentazione su schermo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Barbara Sbordone</cp:lastModifiedBy>
  <cp:revision>56</cp:revision>
  <cp:lastPrinted>2016-04-22T12:27:11Z</cp:lastPrinted>
  <dcterms:created xsi:type="dcterms:W3CDTF">2016-04-20T07:58:01Z</dcterms:created>
  <dcterms:modified xsi:type="dcterms:W3CDTF">2019-04-17T15:41:30Z</dcterms:modified>
</cp:coreProperties>
</file>