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637713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58" d="100"/>
          <a:sy n="58" d="100"/>
        </p:scale>
        <p:origin x="1776" y="-1085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2A3D5-C4D2-41AA-8F1F-96516343B96F}" type="datetimeFigureOut">
              <a:rPr lang="it-IT" smtClean="0"/>
              <a:t>27/02/2020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BE2A-8BD0-4F8E-9459-93D2F2386B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08112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2A3D5-C4D2-41AA-8F1F-96516343B96F}" type="datetimeFigureOut">
              <a:rPr lang="it-IT" smtClean="0"/>
              <a:t>27/02/2020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BE2A-8BD0-4F8E-9459-93D2F2386B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17998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2A3D5-C4D2-41AA-8F1F-96516343B96F}" type="datetimeFigureOut">
              <a:rPr lang="it-IT" smtClean="0"/>
              <a:t>27/02/2020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BE2A-8BD0-4F8E-9459-93D2F2386B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08327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2A3D5-C4D2-41AA-8F1F-96516343B96F}" type="datetimeFigureOut">
              <a:rPr lang="it-IT" smtClean="0"/>
              <a:t>27/02/2020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BE2A-8BD0-4F8E-9459-93D2F2386B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89801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41735" y="3875619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2A3D5-C4D2-41AA-8F1F-96516343B96F}" type="datetimeFigureOut">
              <a:rPr lang="it-IT" smtClean="0"/>
              <a:t>27/02/2020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BE2A-8BD0-4F8E-9459-93D2F2386B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03231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34290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48615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2A3D5-C4D2-41AA-8F1F-96516343B96F}" type="datetimeFigureOut">
              <a:rPr lang="it-IT" smtClean="0"/>
              <a:t>27/02/2020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BE2A-8BD0-4F8E-9459-93D2F2386B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96571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42900" y="2046818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3483771" y="2046818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3483771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2A3D5-C4D2-41AA-8F1F-96516343B96F}" type="datetimeFigureOut">
              <a:rPr lang="it-IT" smtClean="0"/>
              <a:t>27/02/2020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BE2A-8BD0-4F8E-9459-93D2F2386B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16131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2A3D5-C4D2-41AA-8F1F-96516343B96F}" type="datetimeFigureOut">
              <a:rPr lang="it-IT" smtClean="0"/>
              <a:t>27/02/2020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BE2A-8BD0-4F8E-9459-93D2F2386B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80712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2A3D5-C4D2-41AA-8F1F-96516343B96F}" type="datetimeFigureOut">
              <a:rPr lang="it-IT" smtClean="0"/>
              <a:t>27/02/2020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BE2A-8BD0-4F8E-9459-93D2F2386B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2081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42902" y="364068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681289" y="364068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342902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2A3D5-C4D2-41AA-8F1F-96516343B96F}" type="datetimeFigureOut">
              <a:rPr lang="it-IT" smtClean="0"/>
              <a:t>27/02/2020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BE2A-8BD0-4F8E-9459-93D2F2386B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6752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2A3D5-C4D2-41AA-8F1F-96516343B96F}" type="datetimeFigureOut">
              <a:rPr lang="it-IT" smtClean="0"/>
              <a:t>27/02/2020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BE2A-8BD0-4F8E-9459-93D2F2386B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4860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342900" y="8475135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52A3D5-C4D2-41AA-8F1F-96516343B96F}" type="datetimeFigureOut">
              <a:rPr lang="it-IT" smtClean="0"/>
              <a:t>27/02/2020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2343150" y="8475135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4914900" y="8475135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6BE2A-8BD0-4F8E-9459-93D2F2386B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01652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3" Type="http://schemas.openxmlformats.org/officeDocument/2006/relationships/image" Target="../media/image2.png"/><Relationship Id="rId7" Type="http://schemas.openxmlformats.org/officeDocument/2006/relationships/image" Target="../media/image6.jpg"/><Relationship Id="rId12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png"/><Relationship Id="rId4" Type="http://schemas.openxmlformats.org/officeDocument/2006/relationships/image" Target="../media/image3.jpe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ttangolo arrotondato 28"/>
          <p:cNvSpPr/>
          <p:nvPr/>
        </p:nvSpPr>
        <p:spPr>
          <a:xfrm>
            <a:off x="44626" y="951115"/>
            <a:ext cx="6753683" cy="218202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CasellaDiTesto 3"/>
          <p:cNvSpPr txBox="1"/>
          <p:nvPr/>
        </p:nvSpPr>
        <p:spPr>
          <a:xfrm>
            <a:off x="0" y="3594"/>
            <a:ext cx="685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NORME DI COMPORTAMENTO IN CASO DI 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0" y="107504"/>
            <a:ext cx="6858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4000" b="1" dirty="0">
                <a:solidFill>
                  <a:srgbClr val="FF0000"/>
                </a:solidFill>
              </a:rPr>
              <a:t>EMERGENZA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0" y="899592"/>
            <a:ext cx="6858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b="1" dirty="0">
                <a:solidFill>
                  <a:schemeClr val="tx2">
                    <a:lumMod val="75000"/>
                  </a:schemeClr>
                </a:solidFill>
              </a:rPr>
              <a:t>MISURE PREVENTIVE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620688" y="1115616"/>
            <a:ext cx="2664296" cy="485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it-IT" sz="1200" dirty="0"/>
              <a:t>E’ vietato fumare in tutti gli ambienti di Ateneo comprese le scale di emergenza esterne; e fare uso di fiamme libere</a:t>
            </a:r>
          </a:p>
        </p:txBody>
      </p:sp>
      <p:pic>
        <p:nvPicPr>
          <p:cNvPr id="10" name="Immagin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915" y="1115616"/>
            <a:ext cx="372292" cy="373954"/>
          </a:xfrm>
          <a:prstGeom prst="rect">
            <a:avLst/>
          </a:prstGeom>
        </p:spPr>
      </p:pic>
      <p:sp>
        <p:nvSpPr>
          <p:cNvPr id="12" name="CasellaDiTesto 11"/>
          <p:cNvSpPr txBox="1"/>
          <p:nvPr/>
        </p:nvSpPr>
        <p:spPr>
          <a:xfrm>
            <a:off x="613939" y="1550298"/>
            <a:ext cx="2838017" cy="613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it-IT" sz="1200" dirty="0"/>
              <a:t>E’ vietato gettare fiammiferi o mozziconi nei cestini, nelle griglie, nei chiusini o </a:t>
            </a:r>
          </a:p>
          <a:p>
            <a:pPr>
              <a:lnSpc>
                <a:spcPts val="1000"/>
              </a:lnSpc>
            </a:pPr>
            <a:r>
              <a:rPr lang="it-IT" sz="1200" dirty="0"/>
              <a:t>dove potrebbero entrare in contatto con sostanze o residui infiammabili</a:t>
            </a:r>
          </a:p>
        </p:txBody>
      </p:sp>
      <p:pic>
        <p:nvPicPr>
          <p:cNvPr id="18" name="Immagine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9168" y="1139999"/>
            <a:ext cx="362938" cy="362938"/>
          </a:xfrm>
          <a:prstGeom prst="rect">
            <a:avLst/>
          </a:prstGeom>
        </p:spPr>
      </p:pic>
      <p:pic>
        <p:nvPicPr>
          <p:cNvPr id="19" name="Immagine 1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915" y="1630338"/>
            <a:ext cx="372292" cy="363321"/>
          </a:xfrm>
          <a:prstGeom prst="rect">
            <a:avLst/>
          </a:prstGeom>
        </p:spPr>
      </p:pic>
      <p:sp>
        <p:nvSpPr>
          <p:cNvPr id="20" name="CasellaDiTesto 19"/>
          <p:cNvSpPr txBox="1"/>
          <p:nvPr/>
        </p:nvSpPr>
        <p:spPr>
          <a:xfrm>
            <a:off x="3944370" y="1179242"/>
            <a:ext cx="2913631" cy="3574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it-IT" sz="1200" dirty="0"/>
              <a:t>E’ vietato accumulare rifiuti e materiale cartaceo</a:t>
            </a:r>
          </a:p>
        </p:txBody>
      </p:sp>
      <p:sp>
        <p:nvSpPr>
          <p:cNvPr id="28" name="CasellaDiTesto 27"/>
          <p:cNvSpPr txBox="1"/>
          <p:nvPr/>
        </p:nvSpPr>
        <p:spPr>
          <a:xfrm>
            <a:off x="608694" y="2155740"/>
            <a:ext cx="2829831" cy="7421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it-IT" sz="1200" dirty="0"/>
              <a:t>E’ vietato bloccare o ingombrare in ogni modo (sedie, cestini, </a:t>
            </a:r>
            <a:r>
              <a:rPr lang="it-IT" sz="1200" dirty="0" err="1"/>
              <a:t>ecc</a:t>
            </a:r>
            <a:r>
              <a:rPr lang="it-IT" sz="1200" dirty="0"/>
              <a:t>…) le porte tagliafuoco, le Vie di Fuga, le Uscite di Emergenza, e i luoghi dove si trovano i presidi antincendio</a:t>
            </a:r>
          </a:p>
        </p:txBody>
      </p:sp>
      <p:sp>
        <p:nvSpPr>
          <p:cNvPr id="30" name="Rettangolo arrotondato 29"/>
          <p:cNvSpPr/>
          <p:nvPr/>
        </p:nvSpPr>
        <p:spPr>
          <a:xfrm>
            <a:off x="44626" y="3133135"/>
            <a:ext cx="6753683" cy="4420811"/>
          </a:xfrm>
          <a:prstGeom prst="roundRect">
            <a:avLst>
              <a:gd name="adj" fmla="val 4511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2" name="CasellaDiTesto 31"/>
          <p:cNvSpPr txBox="1"/>
          <p:nvPr/>
        </p:nvSpPr>
        <p:spPr>
          <a:xfrm>
            <a:off x="1593" y="3133135"/>
            <a:ext cx="685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b="1" u="sng" dirty="0">
                <a:solidFill>
                  <a:schemeClr val="tx2">
                    <a:lumMod val="75000"/>
                  </a:schemeClr>
                </a:solidFill>
              </a:rPr>
              <a:t>IN CASO DI EMERGENZA</a:t>
            </a:r>
          </a:p>
        </p:txBody>
      </p:sp>
      <p:sp>
        <p:nvSpPr>
          <p:cNvPr id="31" name="CasellaDiTesto 30"/>
          <p:cNvSpPr txBox="1"/>
          <p:nvPr/>
        </p:nvSpPr>
        <p:spPr>
          <a:xfrm>
            <a:off x="116635" y="3428256"/>
            <a:ext cx="6552727" cy="8104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400"/>
              </a:lnSpc>
            </a:pPr>
            <a:r>
              <a:rPr lang="it-IT" sz="1400" b="1" dirty="0">
                <a:solidFill>
                  <a:srgbClr val="FF0000"/>
                </a:solidFill>
              </a:rPr>
              <a:t>MANTENERE LA CALMA, LASCIARE RAPIDAMENTE IL PROPRIO POSTO SENZA ATTARDARSI A PRENDERE OGGETTI PERSONALI, NON CORRERE, SEGNALARE LA PRESENZA DI STUDENTI DIVERSAMENTE ABILI E SEGUIRE LE ISTRUZIONI DEL PERSONALE ADDETTO ALLE EMERGENZE</a:t>
            </a:r>
          </a:p>
        </p:txBody>
      </p:sp>
      <p:sp>
        <p:nvSpPr>
          <p:cNvPr id="33" name="CasellaDiTesto 32"/>
          <p:cNvSpPr txBox="1"/>
          <p:nvPr/>
        </p:nvSpPr>
        <p:spPr>
          <a:xfrm>
            <a:off x="188640" y="4161026"/>
            <a:ext cx="64807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>
                <a:solidFill>
                  <a:schemeClr val="tx2">
                    <a:lumMod val="75000"/>
                  </a:schemeClr>
                </a:solidFill>
              </a:rPr>
              <a:t>IN CASO DI INCENDIO</a:t>
            </a:r>
          </a:p>
        </p:txBody>
      </p:sp>
      <p:pic>
        <p:nvPicPr>
          <p:cNvPr id="34" name="Immagine 3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196" y="4499719"/>
            <a:ext cx="459135" cy="459135"/>
          </a:xfrm>
          <a:prstGeom prst="rect">
            <a:avLst/>
          </a:prstGeom>
        </p:spPr>
      </p:pic>
      <p:sp>
        <p:nvSpPr>
          <p:cNvPr id="35" name="CasellaDiTesto 34"/>
          <p:cNvSpPr txBox="1"/>
          <p:nvPr/>
        </p:nvSpPr>
        <p:spPr>
          <a:xfrm>
            <a:off x="620689" y="4530359"/>
            <a:ext cx="2520280" cy="3574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it-IT" sz="1200" dirty="0"/>
              <a:t>Avvertire il personale Addetto alle Emergenze o la Portineria </a:t>
            </a:r>
          </a:p>
        </p:txBody>
      </p:sp>
      <p:sp>
        <p:nvSpPr>
          <p:cNvPr id="39" name="CasellaDiTesto 38"/>
          <p:cNvSpPr txBox="1"/>
          <p:nvPr/>
        </p:nvSpPr>
        <p:spPr>
          <a:xfrm>
            <a:off x="3989113" y="4530358"/>
            <a:ext cx="2520280" cy="485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it-IT" sz="1200" dirty="0"/>
              <a:t>Attenersi alle disposizioni impartite senza prendere iniziative non di propria competenza</a:t>
            </a:r>
          </a:p>
        </p:txBody>
      </p:sp>
      <p:sp>
        <p:nvSpPr>
          <p:cNvPr id="40" name="CasellaDiTesto 39"/>
          <p:cNvSpPr txBox="1"/>
          <p:nvPr/>
        </p:nvSpPr>
        <p:spPr>
          <a:xfrm>
            <a:off x="-27384" y="5303515"/>
            <a:ext cx="6624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/>
              <a:t>     In caso venga impartito </a:t>
            </a:r>
            <a:r>
              <a:rPr lang="it-IT" b="1" dirty="0">
                <a:solidFill>
                  <a:schemeClr val="tx2">
                    <a:lumMod val="75000"/>
                  </a:schemeClr>
                </a:solidFill>
              </a:rPr>
              <a:t>ORDINE DI EVACUAZIONE </a:t>
            </a:r>
            <a:r>
              <a:rPr lang="it-IT" sz="1400" dirty="0"/>
              <a:t>- con suono di SIRENA/VOCE</a:t>
            </a:r>
          </a:p>
        </p:txBody>
      </p:sp>
      <p:pic>
        <p:nvPicPr>
          <p:cNvPr id="36" name="Immagine 3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640" y="5685631"/>
            <a:ext cx="470545" cy="470545"/>
          </a:xfrm>
          <a:prstGeom prst="rect">
            <a:avLst/>
          </a:prstGeom>
        </p:spPr>
      </p:pic>
      <p:sp>
        <p:nvSpPr>
          <p:cNvPr id="42" name="CasellaDiTesto 41"/>
          <p:cNvSpPr txBox="1"/>
          <p:nvPr/>
        </p:nvSpPr>
        <p:spPr>
          <a:xfrm>
            <a:off x="692696" y="5690145"/>
            <a:ext cx="2540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/>
              <a:t>E’ vietato usare gli ascensori o tornare </a:t>
            </a:r>
          </a:p>
          <a:p>
            <a:r>
              <a:rPr lang="it-IT" sz="1200" dirty="0"/>
              <a:t>indietro</a:t>
            </a:r>
          </a:p>
        </p:txBody>
      </p:sp>
      <p:pic>
        <p:nvPicPr>
          <p:cNvPr id="37" name="Immagine 3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6872" y="6384518"/>
            <a:ext cx="902593" cy="421027"/>
          </a:xfrm>
          <a:prstGeom prst="rect">
            <a:avLst/>
          </a:prstGeom>
        </p:spPr>
      </p:pic>
      <p:pic>
        <p:nvPicPr>
          <p:cNvPr id="41" name="Immagine 4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196" y="6341227"/>
            <a:ext cx="495490" cy="495490"/>
          </a:xfrm>
          <a:prstGeom prst="rect">
            <a:avLst/>
          </a:prstGeom>
        </p:spPr>
      </p:pic>
      <p:sp>
        <p:nvSpPr>
          <p:cNvPr id="45" name="CasellaDiTesto 44"/>
          <p:cNvSpPr txBox="1"/>
          <p:nvPr/>
        </p:nvSpPr>
        <p:spPr>
          <a:xfrm>
            <a:off x="680614" y="6307524"/>
            <a:ext cx="1656184" cy="613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it-IT" sz="1200" dirty="0"/>
              <a:t>Seguire i percorsi di esodo indicati dalla</a:t>
            </a:r>
          </a:p>
          <a:p>
            <a:pPr>
              <a:lnSpc>
                <a:spcPts val="1000"/>
              </a:lnSpc>
            </a:pPr>
            <a:r>
              <a:rPr lang="it-IT" sz="1200" dirty="0"/>
              <a:t>Segnaletica e/o dagli addetti</a:t>
            </a:r>
          </a:p>
        </p:txBody>
      </p:sp>
      <p:sp>
        <p:nvSpPr>
          <p:cNvPr id="46" name="CasellaDiTesto 45"/>
          <p:cNvSpPr txBox="1"/>
          <p:nvPr/>
        </p:nvSpPr>
        <p:spPr>
          <a:xfrm>
            <a:off x="3140968" y="6347574"/>
            <a:ext cx="1224136" cy="485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it-IT" sz="1200" dirty="0"/>
              <a:t>Dirigersi verso </a:t>
            </a:r>
          </a:p>
          <a:p>
            <a:pPr>
              <a:lnSpc>
                <a:spcPts val="1000"/>
              </a:lnSpc>
            </a:pPr>
            <a:r>
              <a:rPr lang="it-IT" sz="1200" dirty="0"/>
              <a:t>le uscite di </a:t>
            </a:r>
          </a:p>
          <a:p>
            <a:pPr>
              <a:lnSpc>
                <a:spcPts val="1000"/>
              </a:lnSpc>
            </a:pPr>
            <a:r>
              <a:rPr lang="it-IT" sz="1200" dirty="0"/>
              <a:t>Emergenza</a:t>
            </a:r>
          </a:p>
        </p:txBody>
      </p:sp>
      <p:pic>
        <p:nvPicPr>
          <p:cNvPr id="43" name="Immagine 4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3096" y="6276770"/>
            <a:ext cx="586864" cy="733580"/>
          </a:xfrm>
          <a:prstGeom prst="rect">
            <a:avLst/>
          </a:prstGeom>
        </p:spPr>
      </p:pic>
      <p:sp>
        <p:nvSpPr>
          <p:cNvPr id="52" name="CasellaDiTesto 51"/>
          <p:cNvSpPr txBox="1"/>
          <p:nvPr/>
        </p:nvSpPr>
        <p:spPr>
          <a:xfrm>
            <a:off x="4879960" y="6284525"/>
            <a:ext cx="1881461" cy="7421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it-IT" sz="1200" dirty="0"/>
              <a:t>Raggiungere il Punto di Raccolta, segnalare al Coordinatore eventuali persone mancanti e attendere indicazioni</a:t>
            </a:r>
          </a:p>
        </p:txBody>
      </p:sp>
      <p:sp>
        <p:nvSpPr>
          <p:cNvPr id="50" name="CasellaDiTesto 49"/>
          <p:cNvSpPr txBox="1"/>
          <p:nvPr/>
        </p:nvSpPr>
        <p:spPr>
          <a:xfrm>
            <a:off x="170196" y="7092281"/>
            <a:ext cx="64271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/>
              <a:t>Qualora le vie di esodo fossero impraticabili, entrare in una stanza, chiudere la porta e cercare di renderla stagna chiudendo le fessure. Segnalare la propria presenza al Coordinatore o alla Portineria.</a:t>
            </a:r>
          </a:p>
        </p:txBody>
      </p:sp>
      <p:sp>
        <p:nvSpPr>
          <p:cNvPr id="51" name="CasellaDiTesto 50"/>
          <p:cNvSpPr txBox="1"/>
          <p:nvPr/>
        </p:nvSpPr>
        <p:spPr>
          <a:xfrm>
            <a:off x="1" y="4982717"/>
            <a:ext cx="6761420" cy="4022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200"/>
              </a:lnSpc>
            </a:pPr>
            <a:r>
              <a:rPr lang="it-IT" sz="1200" dirty="0"/>
              <a:t>In presenza di fumo o fiamme coprirsi naso e bocca con un fazzoletto bagnato e camminare mantendo una posizione abbassata per respirare aria più pulita</a:t>
            </a:r>
          </a:p>
        </p:txBody>
      </p:sp>
      <p:sp>
        <p:nvSpPr>
          <p:cNvPr id="55" name="Rettangolo arrotondato 54"/>
          <p:cNvSpPr/>
          <p:nvPr/>
        </p:nvSpPr>
        <p:spPr>
          <a:xfrm>
            <a:off x="44626" y="7545815"/>
            <a:ext cx="6753683" cy="1533074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57" name="CasellaDiTesto 56"/>
          <p:cNvSpPr txBox="1"/>
          <p:nvPr/>
        </p:nvSpPr>
        <p:spPr>
          <a:xfrm>
            <a:off x="44625" y="7740353"/>
            <a:ext cx="333242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/>
              <a:t>REFERENTE 3711082335</a:t>
            </a:r>
          </a:p>
          <a:p>
            <a:r>
              <a:rPr lang="it-IT" sz="1200" dirty="0"/>
              <a:t>COORDINATORE DELL’EMERGENZA 0657336324</a:t>
            </a:r>
          </a:p>
          <a:p>
            <a:r>
              <a:rPr lang="it-IT" sz="1200" dirty="0"/>
              <a:t>SERVIZIO DI VIGILANZA                                   </a:t>
            </a:r>
          </a:p>
          <a:p>
            <a:r>
              <a:rPr lang="it-IT" sz="1200" dirty="0"/>
              <a:t>NUMERO PER LA MESSA IN</a:t>
            </a:r>
          </a:p>
          <a:p>
            <a:r>
              <a:rPr lang="it-IT" sz="1200" dirty="0"/>
              <a:t>SICUREZZA DEGLI IMPIANTI</a:t>
            </a:r>
          </a:p>
          <a:p>
            <a:r>
              <a:rPr lang="it-IT" sz="1200" dirty="0"/>
              <a:t>POLIZIA MUNICIPALE 06.67691</a:t>
            </a:r>
          </a:p>
          <a:p>
            <a:r>
              <a:rPr lang="it-IT" sz="1200" dirty="0"/>
              <a:t>CENTRO ANTIVELENI 06.3054343</a:t>
            </a:r>
          </a:p>
        </p:txBody>
      </p:sp>
      <p:sp>
        <p:nvSpPr>
          <p:cNvPr id="56" name="CasellaDiTesto 55"/>
          <p:cNvSpPr txBox="1"/>
          <p:nvPr/>
        </p:nvSpPr>
        <p:spPr>
          <a:xfrm>
            <a:off x="-3789" y="7545814"/>
            <a:ext cx="685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b="1" dirty="0">
                <a:solidFill>
                  <a:schemeClr val="tx2">
                    <a:lumMod val="75000"/>
                  </a:schemeClr>
                </a:solidFill>
              </a:rPr>
              <a:t>NUMERI UTILI DI EMERGENZA</a:t>
            </a:r>
          </a:p>
        </p:txBody>
      </p:sp>
      <p:sp>
        <p:nvSpPr>
          <p:cNvPr id="54" name="Parentesi quadra chiusa 53"/>
          <p:cNvSpPr/>
          <p:nvPr/>
        </p:nvSpPr>
        <p:spPr>
          <a:xfrm>
            <a:off x="2039696" y="8190950"/>
            <a:ext cx="73152" cy="485506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8" name="CasellaDiTesto 57"/>
          <p:cNvSpPr txBox="1"/>
          <p:nvPr/>
        </p:nvSpPr>
        <p:spPr>
          <a:xfrm>
            <a:off x="2085227" y="8293546"/>
            <a:ext cx="10946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/>
              <a:t>800.124.310</a:t>
            </a:r>
          </a:p>
        </p:txBody>
      </p:sp>
      <p:sp>
        <p:nvSpPr>
          <p:cNvPr id="61" name="CasellaDiTesto 60"/>
          <p:cNvSpPr txBox="1"/>
          <p:nvPr/>
        </p:nvSpPr>
        <p:spPr>
          <a:xfrm>
            <a:off x="4273043" y="7747614"/>
            <a:ext cx="333242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/>
              <a:t>POLIZIA </a:t>
            </a:r>
          </a:p>
          <a:p>
            <a:r>
              <a:rPr lang="it-IT" sz="1200" dirty="0"/>
              <a:t>CARABINIERI </a:t>
            </a:r>
          </a:p>
          <a:p>
            <a:r>
              <a:rPr lang="it-IT" sz="1200" dirty="0"/>
              <a:t>VIGILI DEL FUOCO</a:t>
            </a:r>
          </a:p>
          <a:p>
            <a:r>
              <a:rPr lang="it-IT" sz="1200" dirty="0"/>
              <a:t>EMERGENZA SANITARIA</a:t>
            </a:r>
          </a:p>
          <a:p>
            <a:r>
              <a:rPr lang="it-IT" sz="1200" dirty="0"/>
              <a:t>CENTRO USTIONI 06.51002202</a:t>
            </a:r>
          </a:p>
          <a:p>
            <a:r>
              <a:rPr lang="it-IT" sz="1200" dirty="0"/>
              <a:t>GUASTI ELETTRICI (ACEA) 800.130.336</a:t>
            </a:r>
          </a:p>
          <a:p>
            <a:r>
              <a:rPr lang="it-IT" sz="1200" dirty="0"/>
              <a:t>GUASTI IDRICI (ACEA) 800.130.335</a:t>
            </a:r>
          </a:p>
          <a:p>
            <a:endParaRPr lang="it-IT" sz="1200" dirty="0"/>
          </a:p>
        </p:txBody>
      </p:sp>
      <p:sp>
        <p:nvSpPr>
          <p:cNvPr id="62" name="Parentesi quadra chiusa 61"/>
          <p:cNvSpPr/>
          <p:nvPr/>
        </p:nvSpPr>
        <p:spPr>
          <a:xfrm>
            <a:off x="5904611" y="7805181"/>
            <a:ext cx="73152" cy="693351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3" name="CasellaDiTesto 62"/>
          <p:cNvSpPr txBox="1"/>
          <p:nvPr/>
        </p:nvSpPr>
        <p:spPr>
          <a:xfrm>
            <a:off x="5956804" y="8037909"/>
            <a:ext cx="100811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/>
              <a:t>112</a:t>
            </a:r>
          </a:p>
        </p:txBody>
      </p:sp>
      <p:pic>
        <p:nvPicPr>
          <p:cNvPr id="59" name="Immagine 5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5878" y="7978586"/>
            <a:ext cx="756083" cy="756083"/>
          </a:xfrm>
          <a:prstGeom prst="rect">
            <a:avLst/>
          </a:prstGeom>
        </p:spPr>
      </p:pic>
      <p:pic>
        <p:nvPicPr>
          <p:cNvPr id="1025" name="Picture 1" descr="logo_def_blu-pc copia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27" y="79301"/>
            <a:ext cx="1114425" cy="676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asellaDiTesto 5"/>
          <p:cNvSpPr txBox="1"/>
          <p:nvPr/>
        </p:nvSpPr>
        <p:spPr>
          <a:xfrm>
            <a:off x="5005220" y="467544"/>
            <a:ext cx="18527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800" dirty="0">
                <a:solidFill>
                  <a:schemeClr val="bg1">
                    <a:lumMod val="50000"/>
                  </a:schemeClr>
                </a:solidFill>
              </a:rPr>
              <a:t>Servizio Prevenzione e Protezione</a:t>
            </a:r>
          </a:p>
          <a:p>
            <a:pPr algn="r"/>
            <a:r>
              <a:rPr lang="it-IT" sz="800" dirty="0">
                <a:solidFill>
                  <a:schemeClr val="bg1">
                    <a:lumMod val="50000"/>
                  </a:schemeClr>
                </a:solidFill>
              </a:rPr>
              <a:t>Direzione 6</a:t>
            </a:r>
          </a:p>
        </p:txBody>
      </p:sp>
      <p:sp>
        <p:nvSpPr>
          <p:cNvPr id="2" name="CasellaDiTesto 1"/>
          <p:cNvSpPr txBox="1"/>
          <p:nvPr/>
        </p:nvSpPr>
        <p:spPr>
          <a:xfrm>
            <a:off x="-3789" y="636821"/>
            <a:ext cx="68633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INDICAZIONI PER GLI </a:t>
            </a:r>
            <a:r>
              <a:rPr lang="it-IT" b="1" dirty="0">
                <a:solidFill>
                  <a:schemeClr val="tx2">
                    <a:lumMod val="75000"/>
                  </a:schemeClr>
                </a:solidFill>
              </a:rPr>
              <a:t>STUDENTI </a:t>
            </a:r>
            <a:r>
              <a:rPr lang="it-IT" dirty="0"/>
              <a:t>E I </a:t>
            </a:r>
            <a:r>
              <a:rPr lang="it-IT" b="1" dirty="0">
                <a:solidFill>
                  <a:schemeClr val="tx2">
                    <a:lumMod val="75000"/>
                  </a:schemeClr>
                </a:solidFill>
              </a:rPr>
              <a:t>VISITATORI</a:t>
            </a:r>
          </a:p>
        </p:txBody>
      </p:sp>
      <p:pic>
        <p:nvPicPr>
          <p:cNvPr id="47" name="Immagine 4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9168" y="1974379"/>
            <a:ext cx="355202" cy="355202"/>
          </a:xfrm>
          <a:prstGeom prst="rect">
            <a:avLst/>
          </a:prstGeom>
        </p:spPr>
      </p:pic>
      <p:sp>
        <p:nvSpPr>
          <p:cNvPr id="48" name="CasellaDiTesto 47"/>
          <p:cNvSpPr txBox="1"/>
          <p:nvPr/>
        </p:nvSpPr>
        <p:spPr>
          <a:xfrm>
            <a:off x="3952106" y="1979712"/>
            <a:ext cx="2838017" cy="3574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it-IT" sz="1200" dirty="0"/>
              <a:t>E’ vietato manomettere o rimuovere i dispositivi di sicurezza</a:t>
            </a:r>
          </a:p>
        </p:txBody>
      </p:sp>
      <p:sp>
        <p:nvSpPr>
          <p:cNvPr id="3" name="CasellaDiTesto 2"/>
          <p:cNvSpPr txBox="1"/>
          <p:nvPr/>
        </p:nvSpPr>
        <p:spPr>
          <a:xfrm>
            <a:off x="188640" y="2817867"/>
            <a:ext cx="6609669" cy="3574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000"/>
              </a:lnSpc>
            </a:pPr>
            <a:r>
              <a:rPr lang="it-IT" sz="1200" dirty="0"/>
              <a:t> Gli studenti devono segnalare deficienze di mezzi o dispositivi alla Portineria o agli Addetti alle Emergenze o al Direttore di Dipartimento/Centro</a:t>
            </a:r>
          </a:p>
        </p:txBody>
      </p:sp>
      <p:pic>
        <p:nvPicPr>
          <p:cNvPr id="60" name="Immagine 5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6866" y="5704733"/>
            <a:ext cx="432339" cy="432339"/>
          </a:xfrm>
          <a:prstGeom prst="rect">
            <a:avLst/>
          </a:prstGeom>
        </p:spPr>
      </p:pic>
      <p:sp>
        <p:nvSpPr>
          <p:cNvPr id="64" name="CasellaDiTesto 63"/>
          <p:cNvSpPr txBox="1"/>
          <p:nvPr/>
        </p:nvSpPr>
        <p:spPr>
          <a:xfrm>
            <a:off x="4035287" y="5703991"/>
            <a:ext cx="2540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/>
              <a:t>E’ vietato, una volta fuori, fermarsi in prossimità delle uscite </a:t>
            </a:r>
          </a:p>
        </p:txBody>
      </p:sp>
      <p:pic>
        <p:nvPicPr>
          <p:cNvPr id="53" name="Immagine 52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4501" y="2392284"/>
            <a:ext cx="368244" cy="368244"/>
          </a:xfrm>
          <a:prstGeom prst="rect">
            <a:avLst/>
          </a:prstGeom>
        </p:spPr>
      </p:pic>
      <p:sp>
        <p:nvSpPr>
          <p:cNvPr id="7" name="CasellaDiTesto 6"/>
          <p:cNvSpPr txBox="1"/>
          <p:nvPr/>
        </p:nvSpPr>
        <p:spPr>
          <a:xfrm>
            <a:off x="3958268" y="2351453"/>
            <a:ext cx="2540336" cy="485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it-IT" sz="1200" dirty="0"/>
              <a:t>E’ necessario prendere visione delle planimetrie di evacuazione affisse a parete</a:t>
            </a:r>
          </a:p>
        </p:txBody>
      </p:sp>
      <p:pic>
        <p:nvPicPr>
          <p:cNvPr id="65" name="Immagine 6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4501" y="1547664"/>
            <a:ext cx="362938" cy="362938"/>
          </a:xfrm>
          <a:prstGeom prst="rect">
            <a:avLst/>
          </a:prstGeom>
        </p:spPr>
      </p:pic>
      <p:sp>
        <p:nvSpPr>
          <p:cNvPr id="66" name="CasellaDiTesto 65"/>
          <p:cNvSpPr txBox="1"/>
          <p:nvPr/>
        </p:nvSpPr>
        <p:spPr>
          <a:xfrm>
            <a:off x="3943178" y="1550298"/>
            <a:ext cx="2913631" cy="3574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it-IT" sz="1200" dirty="0"/>
              <a:t>E’ vietato affiggere materiale cartaceo fuori dalle apposite bacheche</a:t>
            </a:r>
          </a:p>
        </p:txBody>
      </p:sp>
      <p:pic>
        <p:nvPicPr>
          <p:cNvPr id="67" name="Immagine 6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215" y="2264846"/>
            <a:ext cx="362938" cy="362938"/>
          </a:xfrm>
          <a:prstGeom prst="rect">
            <a:avLst/>
          </a:prstGeom>
        </p:spPr>
      </p:pic>
      <p:pic>
        <p:nvPicPr>
          <p:cNvPr id="68" name="Immagine 6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9257" y="4518769"/>
            <a:ext cx="459135" cy="459135"/>
          </a:xfrm>
          <a:prstGeom prst="rect">
            <a:avLst/>
          </a:prstGeom>
        </p:spPr>
      </p:pic>
      <p:sp>
        <p:nvSpPr>
          <p:cNvPr id="11" name="CasellaDiTesto 10"/>
          <p:cNvSpPr txBox="1"/>
          <p:nvPr/>
        </p:nvSpPr>
        <p:spPr>
          <a:xfrm>
            <a:off x="-3789" y="700028"/>
            <a:ext cx="9845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/>
              <a:t>PAL008</a:t>
            </a:r>
          </a:p>
        </p:txBody>
      </p:sp>
    </p:spTree>
    <p:extLst>
      <p:ext uri="{BB962C8B-B14F-4D97-AF65-F5344CB8AC3E}">
        <p14:creationId xmlns:p14="http://schemas.microsoft.com/office/powerpoint/2010/main" val="355563185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605</TotalTime>
  <Words>419</Words>
  <Application>Microsoft Office PowerPoint</Application>
  <PresentationFormat>Presentazione su schermo (4:3)</PresentationFormat>
  <Paragraphs>50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di Office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Utente Windows</dc:creator>
  <cp:lastModifiedBy>Barbara Sbordone</cp:lastModifiedBy>
  <cp:revision>55</cp:revision>
  <cp:lastPrinted>2016-04-22T09:54:21Z</cp:lastPrinted>
  <dcterms:created xsi:type="dcterms:W3CDTF">2016-04-20T07:58:01Z</dcterms:created>
  <dcterms:modified xsi:type="dcterms:W3CDTF">2020-02-27T11:14:03Z</dcterms:modified>
</cp:coreProperties>
</file>