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6377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3636" y="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2A3D5-C4D2-41AA-8F1F-96516343B96F}" type="datetimeFigureOut">
              <a:rPr lang="it-IT" smtClean="0"/>
              <a:t>26/06/2019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BE2A-8BD0-4F8E-9459-93D2F2386B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8112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2A3D5-C4D2-41AA-8F1F-96516343B96F}" type="datetimeFigureOut">
              <a:rPr lang="it-IT" smtClean="0"/>
              <a:t>26/06/2019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BE2A-8BD0-4F8E-9459-93D2F2386B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7998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2A3D5-C4D2-41AA-8F1F-96516343B96F}" type="datetimeFigureOut">
              <a:rPr lang="it-IT" smtClean="0"/>
              <a:t>26/06/2019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BE2A-8BD0-4F8E-9459-93D2F2386B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8327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2A3D5-C4D2-41AA-8F1F-96516343B96F}" type="datetimeFigureOut">
              <a:rPr lang="it-IT" smtClean="0"/>
              <a:t>26/06/2019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BE2A-8BD0-4F8E-9459-93D2F2386B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9801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3875619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2A3D5-C4D2-41AA-8F1F-96516343B96F}" type="datetimeFigureOut">
              <a:rPr lang="it-IT" smtClean="0"/>
              <a:t>26/06/2019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BE2A-8BD0-4F8E-9459-93D2F2386B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3231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2A3D5-C4D2-41AA-8F1F-96516343B96F}" type="datetimeFigureOut">
              <a:rPr lang="it-IT" smtClean="0"/>
              <a:t>26/06/2019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BE2A-8BD0-4F8E-9459-93D2F2386B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6571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046818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71" y="2046818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71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2A3D5-C4D2-41AA-8F1F-96516343B96F}" type="datetimeFigureOut">
              <a:rPr lang="it-IT" smtClean="0"/>
              <a:t>26/06/2019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BE2A-8BD0-4F8E-9459-93D2F2386B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6131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2A3D5-C4D2-41AA-8F1F-96516343B96F}" type="datetimeFigureOut">
              <a:rPr lang="it-IT" smtClean="0"/>
              <a:t>26/06/2019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BE2A-8BD0-4F8E-9459-93D2F2386B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0712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2A3D5-C4D2-41AA-8F1F-96516343B96F}" type="datetimeFigureOut">
              <a:rPr lang="it-IT" smtClean="0"/>
              <a:t>26/06/2019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BE2A-8BD0-4F8E-9459-93D2F2386B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0816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2" y="364068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9" y="364068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2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2A3D5-C4D2-41AA-8F1F-96516343B96F}" type="datetimeFigureOut">
              <a:rPr lang="it-IT" smtClean="0"/>
              <a:t>26/06/2019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BE2A-8BD0-4F8E-9459-93D2F2386B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752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2A3D5-C4D2-41AA-8F1F-96516343B96F}" type="datetimeFigureOut">
              <a:rPr lang="it-IT" smtClean="0"/>
              <a:t>26/06/2019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BE2A-8BD0-4F8E-9459-93D2F2386B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4860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42900" y="8475135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2A3D5-C4D2-41AA-8F1F-96516343B96F}" type="datetimeFigureOut">
              <a:rPr lang="it-IT" smtClean="0"/>
              <a:t>26/06/2019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343150" y="8475135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8475135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6BE2A-8BD0-4F8E-9459-93D2F2386B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1652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ttangolo arrotondato 28"/>
          <p:cNvSpPr/>
          <p:nvPr/>
        </p:nvSpPr>
        <p:spPr>
          <a:xfrm>
            <a:off x="44626" y="951115"/>
            <a:ext cx="6753683" cy="218202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0" y="3594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NORME DI COMPORTAMENTO IN CASO DI 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0" y="107504"/>
            <a:ext cx="685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 smtClean="0">
                <a:solidFill>
                  <a:srgbClr val="FF0000"/>
                </a:solidFill>
              </a:rPr>
              <a:t>EMERGENZA</a:t>
            </a:r>
            <a:endParaRPr lang="it-IT" sz="4000" b="1" dirty="0">
              <a:solidFill>
                <a:srgbClr val="FF0000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0" y="899592"/>
            <a:ext cx="685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 smtClean="0">
                <a:solidFill>
                  <a:schemeClr val="tx2">
                    <a:lumMod val="75000"/>
                  </a:schemeClr>
                </a:solidFill>
              </a:rPr>
              <a:t>MISURE PREVENTIVE</a:t>
            </a:r>
            <a:endParaRPr lang="it-IT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620688" y="1115616"/>
            <a:ext cx="2664296" cy="485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it-IT" sz="1200" dirty="0" smtClean="0"/>
              <a:t>E’ vietato fumare in tutti gli ambienti di Ateneo comprese le scale di emergenza esterne; e fare uso di fiamme libere</a:t>
            </a:r>
            <a:endParaRPr lang="it-IT" sz="1200" dirty="0"/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915" y="1115616"/>
            <a:ext cx="372292" cy="373954"/>
          </a:xfrm>
          <a:prstGeom prst="rect">
            <a:avLst/>
          </a:prstGeom>
        </p:spPr>
      </p:pic>
      <p:sp>
        <p:nvSpPr>
          <p:cNvPr id="12" name="CasellaDiTesto 11"/>
          <p:cNvSpPr txBox="1"/>
          <p:nvPr/>
        </p:nvSpPr>
        <p:spPr>
          <a:xfrm>
            <a:off x="613939" y="1550298"/>
            <a:ext cx="2838017" cy="613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it-IT" sz="1200" dirty="0" smtClean="0"/>
              <a:t>E’ vietato gettare fiammiferi o mozziconi nei cestini, nelle griglie, nei chiusini o </a:t>
            </a:r>
          </a:p>
          <a:p>
            <a:pPr>
              <a:lnSpc>
                <a:spcPts val="1000"/>
              </a:lnSpc>
            </a:pPr>
            <a:r>
              <a:rPr lang="it-IT" sz="1200" dirty="0" smtClean="0"/>
              <a:t>dove potrebbero entrare in contatto con sostanze o residui infiammabili</a:t>
            </a:r>
            <a:endParaRPr lang="it-IT" sz="1200" dirty="0"/>
          </a:p>
        </p:txBody>
      </p:sp>
      <p:pic>
        <p:nvPicPr>
          <p:cNvPr id="18" name="Immagin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9168" y="1139999"/>
            <a:ext cx="362938" cy="362938"/>
          </a:xfrm>
          <a:prstGeom prst="rect">
            <a:avLst/>
          </a:prstGeom>
        </p:spPr>
      </p:pic>
      <p:pic>
        <p:nvPicPr>
          <p:cNvPr id="19" name="Immagine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915" y="1630338"/>
            <a:ext cx="372292" cy="363321"/>
          </a:xfrm>
          <a:prstGeom prst="rect">
            <a:avLst/>
          </a:prstGeom>
        </p:spPr>
      </p:pic>
      <p:sp>
        <p:nvSpPr>
          <p:cNvPr id="20" name="CasellaDiTesto 19"/>
          <p:cNvSpPr txBox="1"/>
          <p:nvPr/>
        </p:nvSpPr>
        <p:spPr>
          <a:xfrm>
            <a:off x="3944370" y="1179242"/>
            <a:ext cx="2913631" cy="357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it-IT" sz="1200" dirty="0" smtClean="0"/>
              <a:t>E’ vietato accumulare rifiuti e materiale cartaceo</a:t>
            </a:r>
            <a:endParaRPr lang="it-IT" sz="1200" dirty="0"/>
          </a:p>
        </p:txBody>
      </p:sp>
      <p:sp>
        <p:nvSpPr>
          <p:cNvPr id="28" name="CasellaDiTesto 27"/>
          <p:cNvSpPr txBox="1"/>
          <p:nvPr/>
        </p:nvSpPr>
        <p:spPr>
          <a:xfrm>
            <a:off x="608694" y="2155740"/>
            <a:ext cx="2829831" cy="742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it-IT" sz="1200" dirty="0" smtClean="0"/>
              <a:t>E’ vietato bloccare o ingombrare in ogni modo (sedie, cestini, </a:t>
            </a:r>
            <a:r>
              <a:rPr lang="it-IT" sz="1200" dirty="0" err="1" smtClean="0"/>
              <a:t>ecc</a:t>
            </a:r>
            <a:r>
              <a:rPr lang="it-IT" sz="1200" dirty="0" smtClean="0"/>
              <a:t>…) le porte tagliafuoco, le Vie di Fuga, le Uscite di Emergenza, e i luoghi dove si trovano i presidi antincendio</a:t>
            </a:r>
            <a:endParaRPr lang="it-IT" sz="1200" dirty="0"/>
          </a:p>
        </p:txBody>
      </p:sp>
      <p:sp>
        <p:nvSpPr>
          <p:cNvPr id="30" name="Rettangolo arrotondato 29"/>
          <p:cNvSpPr/>
          <p:nvPr/>
        </p:nvSpPr>
        <p:spPr>
          <a:xfrm>
            <a:off x="44626" y="3133136"/>
            <a:ext cx="6753683" cy="4222500"/>
          </a:xfrm>
          <a:prstGeom prst="roundRect">
            <a:avLst>
              <a:gd name="adj" fmla="val 4511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CasellaDiTesto 31"/>
          <p:cNvSpPr txBox="1"/>
          <p:nvPr/>
        </p:nvSpPr>
        <p:spPr>
          <a:xfrm>
            <a:off x="1593" y="3133135"/>
            <a:ext cx="685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u="sng" dirty="0" smtClean="0">
                <a:solidFill>
                  <a:schemeClr val="tx2">
                    <a:lumMod val="75000"/>
                  </a:schemeClr>
                </a:solidFill>
              </a:rPr>
              <a:t>IN CASO DI EMERGENZA</a:t>
            </a:r>
            <a:endParaRPr lang="it-IT" sz="1600" b="1" u="sng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1" name="CasellaDiTesto 30"/>
          <p:cNvSpPr txBox="1"/>
          <p:nvPr/>
        </p:nvSpPr>
        <p:spPr>
          <a:xfrm>
            <a:off x="116635" y="3428256"/>
            <a:ext cx="6552727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it-IT" sz="1400" b="1" dirty="0" smtClean="0">
                <a:solidFill>
                  <a:srgbClr val="FF0000"/>
                </a:solidFill>
              </a:rPr>
              <a:t>MANTENERE LA CALMA, LASCIARE RAPIDAMENTE IL PROPRIO POSTO SENZA ATTARDARSI A PRENDERE OGGETTI PERSONALI, NON CORRERE, SEGNALARE LA PRESENZA DI STUDENTI DIVERSAMENTE ABILI E SEGUIRE LE ISTRUZIONI DEL PERSONALE ADDETTO ALLE EMERGENZE</a:t>
            </a:r>
            <a:endParaRPr lang="it-IT" sz="1400" b="1" dirty="0">
              <a:solidFill>
                <a:srgbClr val="FF0000"/>
              </a:solidFill>
            </a:endParaRPr>
          </a:p>
        </p:txBody>
      </p:sp>
      <p:sp>
        <p:nvSpPr>
          <p:cNvPr id="33" name="CasellaDiTesto 32"/>
          <p:cNvSpPr txBox="1"/>
          <p:nvPr/>
        </p:nvSpPr>
        <p:spPr>
          <a:xfrm>
            <a:off x="188640" y="4161026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chemeClr val="tx2">
                    <a:lumMod val="75000"/>
                  </a:schemeClr>
                </a:solidFill>
              </a:rPr>
              <a:t>IN CASO DI INCENDIO</a:t>
            </a:r>
            <a:endParaRPr lang="it-IT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34" name="Immagine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196" y="4499719"/>
            <a:ext cx="459135" cy="459135"/>
          </a:xfrm>
          <a:prstGeom prst="rect">
            <a:avLst/>
          </a:prstGeom>
        </p:spPr>
      </p:pic>
      <p:sp>
        <p:nvSpPr>
          <p:cNvPr id="35" name="CasellaDiTesto 34"/>
          <p:cNvSpPr txBox="1"/>
          <p:nvPr/>
        </p:nvSpPr>
        <p:spPr>
          <a:xfrm>
            <a:off x="620689" y="4530359"/>
            <a:ext cx="2520280" cy="357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it-IT" sz="1200" dirty="0" smtClean="0"/>
              <a:t>Avvertire il personale Addetto alle Emergenze o la Portineria </a:t>
            </a:r>
            <a:endParaRPr lang="it-IT" sz="1200" dirty="0"/>
          </a:p>
        </p:txBody>
      </p:sp>
      <p:sp>
        <p:nvSpPr>
          <p:cNvPr id="39" name="CasellaDiTesto 38"/>
          <p:cNvSpPr txBox="1"/>
          <p:nvPr/>
        </p:nvSpPr>
        <p:spPr>
          <a:xfrm>
            <a:off x="3989113" y="4530358"/>
            <a:ext cx="2520280" cy="485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it-IT" sz="1200" dirty="0" smtClean="0"/>
              <a:t>Attenersi alle disposizioni impartite senza prendere iniziative non di propria competenza</a:t>
            </a:r>
            <a:endParaRPr lang="it-IT" sz="1200" dirty="0"/>
          </a:p>
        </p:txBody>
      </p:sp>
      <p:sp>
        <p:nvSpPr>
          <p:cNvPr id="40" name="CasellaDiTesto 39"/>
          <p:cNvSpPr txBox="1"/>
          <p:nvPr/>
        </p:nvSpPr>
        <p:spPr>
          <a:xfrm>
            <a:off x="-27384" y="5303515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     In caso venga impartito </a:t>
            </a:r>
            <a:r>
              <a:rPr lang="it-IT" b="1" dirty="0" smtClean="0">
                <a:solidFill>
                  <a:schemeClr val="tx2">
                    <a:lumMod val="75000"/>
                  </a:schemeClr>
                </a:solidFill>
              </a:rPr>
              <a:t>ORDINE DI EVACUAZIONE </a:t>
            </a:r>
            <a:r>
              <a:rPr lang="it-IT" sz="1400" dirty="0" smtClean="0"/>
              <a:t>- con suono di SIRENA/VOCE</a:t>
            </a:r>
            <a:endParaRPr lang="it-IT" sz="1400" dirty="0"/>
          </a:p>
        </p:txBody>
      </p:sp>
      <p:pic>
        <p:nvPicPr>
          <p:cNvPr id="36" name="Immagine 3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40" y="5685631"/>
            <a:ext cx="470545" cy="470545"/>
          </a:xfrm>
          <a:prstGeom prst="rect">
            <a:avLst/>
          </a:prstGeom>
        </p:spPr>
      </p:pic>
      <p:sp>
        <p:nvSpPr>
          <p:cNvPr id="42" name="CasellaDiTesto 41"/>
          <p:cNvSpPr txBox="1"/>
          <p:nvPr/>
        </p:nvSpPr>
        <p:spPr>
          <a:xfrm>
            <a:off x="692696" y="5690145"/>
            <a:ext cx="2540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E’ vietato usare gli ascensori o tornare </a:t>
            </a:r>
          </a:p>
          <a:p>
            <a:r>
              <a:rPr lang="it-IT" sz="1200" dirty="0" smtClean="0"/>
              <a:t>indietro</a:t>
            </a:r>
            <a:endParaRPr lang="it-IT" sz="1200" dirty="0"/>
          </a:p>
        </p:txBody>
      </p:sp>
      <p:pic>
        <p:nvPicPr>
          <p:cNvPr id="37" name="Immagine 3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6872" y="6384518"/>
            <a:ext cx="902593" cy="421027"/>
          </a:xfrm>
          <a:prstGeom prst="rect">
            <a:avLst/>
          </a:prstGeom>
        </p:spPr>
      </p:pic>
      <p:pic>
        <p:nvPicPr>
          <p:cNvPr id="41" name="Immagine 4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196" y="6341227"/>
            <a:ext cx="495490" cy="495490"/>
          </a:xfrm>
          <a:prstGeom prst="rect">
            <a:avLst/>
          </a:prstGeom>
        </p:spPr>
      </p:pic>
      <p:sp>
        <p:nvSpPr>
          <p:cNvPr id="45" name="CasellaDiTesto 44"/>
          <p:cNvSpPr txBox="1"/>
          <p:nvPr/>
        </p:nvSpPr>
        <p:spPr>
          <a:xfrm>
            <a:off x="680614" y="6307524"/>
            <a:ext cx="1656184" cy="613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it-IT" sz="1200" dirty="0" smtClean="0"/>
              <a:t>Seguire i percorsi di esodo indicati dalla</a:t>
            </a:r>
          </a:p>
          <a:p>
            <a:pPr>
              <a:lnSpc>
                <a:spcPts val="1000"/>
              </a:lnSpc>
            </a:pPr>
            <a:r>
              <a:rPr lang="it-IT" sz="1200" dirty="0" smtClean="0"/>
              <a:t>Segnaletica e/o dagli addetti</a:t>
            </a:r>
            <a:endParaRPr lang="it-IT" sz="1200" dirty="0"/>
          </a:p>
        </p:txBody>
      </p:sp>
      <p:sp>
        <p:nvSpPr>
          <p:cNvPr id="46" name="CasellaDiTesto 45"/>
          <p:cNvSpPr txBox="1"/>
          <p:nvPr/>
        </p:nvSpPr>
        <p:spPr>
          <a:xfrm>
            <a:off x="3140968" y="6347574"/>
            <a:ext cx="1224136" cy="485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it-IT" sz="1200" dirty="0" smtClean="0"/>
              <a:t>Dirigersi verso </a:t>
            </a:r>
          </a:p>
          <a:p>
            <a:pPr>
              <a:lnSpc>
                <a:spcPts val="1000"/>
              </a:lnSpc>
            </a:pPr>
            <a:r>
              <a:rPr lang="it-IT" sz="1200" dirty="0" smtClean="0"/>
              <a:t>le uscite di </a:t>
            </a:r>
          </a:p>
          <a:p>
            <a:pPr>
              <a:lnSpc>
                <a:spcPts val="1000"/>
              </a:lnSpc>
            </a:pPr>
            <a:r>
              <a:rPr lang="it-IT" sz="1200" dirty="0" smtClean="0"/>
              <a:t>Emergenza</a:t>
            </a:r>
            <a:endParaRPr lang="it-IT" sz="1200" dirty="0"/>
          </a:p>
        </p:txBody>
      </p:sp>
      <p:pic>
        <p:nvPicPr>
          <p:cNvPr id="43" name="Immagine 4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3096" y="6276770"/>
            <a:ext cx="586864" cy="733580"/>
          </a:xfrm>
          <a:prstGeom prst="rect">
            <a:avLst/>
          </a:prstGeom>
        </p:spPr>
      </p:pic>
      <p:sp>
        <p:nvSpPr>
          <p:cNvPr id="52" name="CasellaDiTesto 51"/>
          <p:cNvSpPr txBox="1"/>
          <p:nvPr/>
        </p:nvSpPr>
        <p:spPr>
          <a:xfrm>
            <a:off x="4879960" y="6284525"/>
            <a:ext cx="1881461" cy="742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it-IT" sz="1200" dirty="0" smtClean="0"/>
              <a:t>Raggiungere il Punto di Raccolta, segnalare al Coordinatore eventuali persone mancanti e attendere indicazioni</a:t>
            </a:r>
            <a:endParaRPr lang="it-IT" sz="1200" dirty="0"/>
          </a:p>
        </p:txBody>
      </p:sp>
      <p:sp>
        <p:nvSpPr>
          <p:cNvPr id="50" name="CasellaDiTesto 49"/>
          <p:cNvSpPr txBox="1"/>
          <p:nvPr/>
        </p:nvSpPr>
        <p:spPr>
          <a:xfrm>
            <a:off x="170196" y="6944064"/>
            <a:ext cx="64271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Qualora le vie di esodo fossero impraticabili, entrare in una stanza, chiudere la porta e cercare di renderla stagna chiudendo le fessure. Segnalare la propria presenza al Coordinatore o alla Portineria.</a:t>
            </a:r>
            <a:endParaRPr lang="it-IT" sz="1200" dirty="0"/>
          </a:p>
        </p:txBody>
      </p:sp>
      <p:sp>
        <p:nvSpPr>
          <p:cNvPr id="51" name="CasellaDiTesto 50"/>
          <p:cNvSpPr txBox="1"/>
          <p:nvPr/>
        </p:nvSpPr>
        <p:spPr>
          <a:xfrm>
            <a:off x="1" y="4982717"/>
            <a:ext cx="6761420" cy="402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200"/>
              </a:lnSpc>
            </a:pPr>
            <a:r>
              <a:rPr lang="it-IT" sz="1200" dirty="0" smtClean="0"/>
              <a:t>In presenza di fumo o fiamme coprirsi naso e bocca con un fazzoletto bagnato e camminare mantendo una posizione abbassata per respirare aria più pulita</a:t>
            </a:r>
            <a:endParaRPr lang="it-IT" sz="1200" dirty="0"/>
          </a:p>
        </p:txBody>
      </p:sp>
      <p:sp>
        <p:nvSpPr>
          <p:cNvPr id="55" name="Rettangolo arrotondato 54"/>
          <p:cNvSpPr/>
          <p:nvPr/>
        </p:nvSpPr>
        <p:spPr>
          <a:xfrm>
            <a:off x="44626" y="7363391"/>
            <a:ext cx="6753683" cy="171549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7" name="CasellaDiTesto 56"/>
          <p:cNvSpPr txBox="1"/>
          <p:nvPr/>
        </p:nvSpPr>
        <p:spPr>
          <a:xfrm>
            <a:off x="96579" y="7560181"/>
            <a:ext cx="333242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PORTINERIA 06.57338499</a:t>
            </a:r>
            <a:endParaRPr lang="it-IT" sz="1200" dirty="0"/>
          </a:p>
          <a:p>
            <a:r>
              <a:rPr lang="it-IT" sz="1200" dirty="0"/>
              <a:t>COORDINATORE DELL’EMERGENZA </a:t>
            </a:r>
            <a:r>
              <a:rPr lang="it-IT" sz="1200" dirty="0" smtClean="0"/>
              <a:t>065733/6377</a:t>
            </a:r>
            <a:endParaRPr lang="it-IT" sz="1200" dirty="0"/>
          </a:p>
          <a:p>
            <a:r>
              <a:rPr lang="it-IT" sz="1200" dirty="0" smtClean="0"/>
              <a:t>SERVIZIO DI VIGILANZA                                   </a:t>
            </a:r>
            <a:r>
              <a:rPr lang="it-IT" sz="1200" dirty="0" smtClean="0"/>
              <a:t>/</a:t>
            </a:r>
            <a:r>
              <a:rPr lang="it-IT" sz="1200" dirty="0" smtClean="0"/>
              <a:t>6287</a:t>
            </a:r>
            <a:endParaRPr lang="it-IT" sz="1200" dirty="0" smtClean="0"/>
          </a:p>
          <a:p>
            <a:r>
              <a:rPr lang="it-IT" sz="1200" dirty="0" smtClean="0"/>
              <a:t>NUMERO PER LA MESSA IN</a:t>
            </a:r>
          </a:p>
          <a:p>
            <a:r>
              <a:rPr lang="it-IT" sz="1200" dirty="0" smtClean="0"/>
              <a:t>SICUREZZA DEGLI IMPIANTI</a:t>
            </a:r>
          </a:p>
          <a:p>
            <a:r>
              <a:rPr lang="it-IT" sz="1200" dirty="0" smtClean="0"/>
              <a:t>POLIZIA MUNICIPALE 06.67691</a:t>
            </a:r>
          </a:p>
          <a:p>
            <a:r>
              <a:rPr lang="it-IT" sz="1200" dirty="0" smtClean="0"/>
              <a:t>CENTRO ANTIVELENI 06.3054343</a:t>
            </a:r>
          </a:p>
        </p:txBody>
      </p:sp>
      <p:sp>
        <p:nvSpPr>
          <p:cNvPr id="56" name="CasellaDiTesto 55"/>
          <p:cNvSpPr txBox="1"/>
          <p:nvPr/>
        </p:nvSpPr>
        <p:spPr>
          <a:xfrm>
            <a:off x="-3789" y="7302484"/>
            <a:ext cx="685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 smtClean="0">
                <a:solidFill>
                  <a:schemeClr val="tx2">
                    <a:lumMod val="75000"/>
                  </a:schemeClr>
                </a:solidFill>
              </a:rPr>
              <a:t>NUMERI UTILI DI EMERGENZA</a:t>
            </a:r>
            <a:endParaRPr lang="it-IT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4" name="Parentesi quadra chiusa 53"/>
          <p:cNvSpPr/>
          <p:nvPr/>
        </p:nvSpPr>
        <p:spPr>
          <a:xfrm>
            <a:off x="2039696" y="8190950"/>
            <a:ext cx="73152" cy="485506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8" name="CasellaDiTesto 57"/>
          <p:cNvSpPr txBox="1"/>
          <p:nvPr/>
        </p:nvSpPr>
        <p:spPr>
          <a:xfrm>
            <a:off x="2085227" y="8293546"/>
            <a:ext cx="10946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800.124.310</a:t>
            </a:r>
            <a:endParaRPr lang="it-IT" sz="1400" dirty="0"/>
          </a:p>
        </p:txBody>
      </p:sp>
      <p:sp>
        <p:nvSpPr>
          <p:cNvPr id="61" name="CasellaDiTesto 60"/>
          <p:cNvSpPr txBox="1"/>
          <p:nvPr/>
        </p:nvSpPr>
        <p:spPr>
          <a:xfrm>
            <a:off x="4238400" y="7557878"/>
            <a:ext cx="33324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POLIZIA </a:t>
            </a:r>
          </a:p>
          <a:p>
            <a:r>
              <a:rPr lang="it-IT" sz="1200" dirty="0" smtClean="0"/>
              <a:t>CARABINIERI </a:t>
            </a:r>
          </a:p>
          <a:p>
            <a:r>
              <a:rPr lang="it-IT" sz="1200" dirty="0" smtClean="0"/>
              <a:t>VIGILI DEL FUOCO</a:t>
            </a:r>
          </a:p>
          <a:p>
            <a:r>
              <a:rPr lang="it-IT" sz="1200" dirty="0" smtClean="0"/>
              <a:t>EMERGENZA SANITARIA</a:t>
            </a:r>
          </a:p>
          <a:p>
            <a:r>
              <a:rPr lang="it-IT" sz="1200" dirty="0" smtClean="0"/>
              <a:t>CENTRO USTIONI 06.51002202</a:t>
            </a:r>
          </a:p>
          <a:p>
            <a:r>
              <a:rPr lang="it-IT" sz="1200" dirty="0" smtClean="0"/>
              <a:t>GUASTI ELETTRICI (ACEA) 800.130.336</a:t>
            </a:r>
          </a:p>
          <a:p>
            <a:r>
              <a:rPr lang="it-IT" sz="1200" dirty="0" smtClean="0"/>
              <a:t>GUASTI IDRICI (ACEA) 800.130.335</a:t>
            </a:r>
          </a:p>
          <a:p>
            <a:endParaRPr lang="it-IT" sz="1200" dirty="0" smtClean="0"/>
          </a:p>
        </p:txBody>
      </p:sp>
      <p:sp>
        <p:nvSpPr>
          <p:cNvPr id="62" name="Parentesi quadra chiusa 61"/>
          <p:cNvSpPr/>
          <p:nvPr/>
        </p:nvSpPr>
        <p:spPr>
          <a:xfrm>
            <a:off x="5904611" y="7624341"/>
            <a:ext cx="73152" cy="693351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3" name="CasellaDiTesto 62"/>
          <p:cNvSpPr txBox="1"/>
          <p:nvPr/>
        </p:nvSpPr>
        <p:spPr>
          <a:xfrm>
            <a:off x="5931610" y="7749878"/>
            <a:ext cx="10081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112</a:t>
            </a:r>
            <a:endParaRPr lang="it-IT" sz="1600" dirty="0"/>
          </a:p>
        </p:txBody>
      </p:sp>
      <p:pic>
        <p:nvPicPr>
          <p:cNvPr id="59" name="Immagine 5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282" y="7862083"/>
            <a:ext cx="756083" cy="756083"/>
          </a:xfrm>
          <a:prstGeom prst="rect">
            <a:avLst/>
          </a:prstGeom>
        </p:spPr>
      </p:pic>
      <p:pic>
        <p:nvPicPr>
          <p:cNvPr id="1025" name="Picture 1" descr="logo_def_blu-pc copia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27" y="79301"/>
            <a:ext cx="1114425" cy="67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sellaDiTesto 5"/>
          <p:cNvSpPr txBox="1"/>
          <p:nvPr/>
        </p:nvSpPr>
        <p:spPr>
          <a:xfrm>
            <a:off x="5005220" y="467544"/>
            <a:ext cx="18527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800" dirty="0" smtClean="0">
                <a:solidFill>
                  <a:schemeClr val="bg1">
                    <a:lumMod val="50000"/>
                  </a:schemeClr>
                </a:solidFill>
              </a:rPr>
              <a:t>Servizio Prevenzione e Protezione</a:t>
            </a:r>
          </a:p>
          <a:p>
            <a:pPr algn="r"/>
            <a:r>
              <a:rPr lang="it-IT" sz="800" dirty="0" smtClean="0">
                <a:solidFill>
                  <a:schemeClr val="bg1">
                    <a:lumMod val="50000"/>
                  </a:schemeClr>
                </a:solidFill>
              </a:rPr>
              <a:t>Direzione 6</a:t>
            </a:r>
            <a:endParaRPr lang="it-IT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-3789" y="636821"/>
            <a:ext cx="6863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INDICAZIONI PER GLI </a:t>
            </a:r>
            <a:r>
              <a:rPr lang="it-IT" b="1" dirty="0" smtClean="0">
                <a:solidFill>
                  <a:schemeClr val="tx2">
                    <a:lumMod val="75000"/>
                  </a:schemeClr>
                </a:solidFill>
              </a:rPr>
              <a:t>STUDENTI </a:t>
            </a:r>
            <a:r>
              <a:rPr lang="it-IT" dirty="0"/>
              <a:t>E I </a:t>
            </a:r>
            <a:r>
              <a:rPr lang="it-IT" b="1" dirty="0" smtClean="0">
                <a:solidFill>
                  <a:schemeClr val="tx2">
                    <a:lumMod val="75000"/>
                  </a:schemeClr>
                </a:solidFill>
              </a:rPr>
              <a:t>VISITATORI</a:t>
            </a:r>
            <a:endParaRPr lang="it-IT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7" name="Immagine 4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9168" y="1974379"/>
            <a:ext cx="355202" cy="355202"/>
          </a:xfrm>
          <a:prstGeom prst="rect">
            <a:avLst/>
          </a:prstGeom>
        </p:spPr>
      </p:pic>
      <p:sp>
        <p:nvSpPr>
          <p:cNvPr id="48" name="CasellaDiTesto 47"/>
          <p:cNvSpPr txBox="1"/>
          <p:nvPr/>
        </p:nvSpPr>
        <p:spPr>
          <a:xfrm>
            <a:off x="3952106" y="1979712"/>
            <a:ext cx="2838017" cy="357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it-IT" sz="1200" dirty="0" smtClean="0"/>
              <a:t>E’ vietato manomettere o rimuovere i dispositivi di sicurezza</a:t>
            </a:r>
            <a:endParaRPr lang="it-IT" sz="12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188640" y="2817867"/>
            <a:ext cx="6609669" cy="357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000"/>
              </a:lnSpc>
            </a:pPr>
            <a:r>
              <a:rPr lang="it-IT" sz="1200" dirty="0"/>
              <a:t> </a:t>
            </a:r>
            <a:r>
              <a:rPr lang="it-IT" sz="1200" dirty="0" smtClean="0"/>
              <a:t>Gli studenti devono segnalare deficienze di mezzi o dispositivi alla Portineria o agli Addetti alle Emergenze o al Direttore di Dipartimento/Centro</a:t>
            </a:r>
            <a:endParaRPr lang="it-IT" sz="1200" dirty="0"/>
          </a:p>
        </p:txBody>
      </p:sp>
      <p:pic>
        <p:nvPicPr>
          <p:cNvPr id="60" name="Immagine 5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6866" y="5704733"/>
            <a:ext cx="432339" cy="432339"/>
          </a:xfrm>
          <a:prstGeom prst="rect">
            <a:avLst/>
          </a:prstGeom>
        </p:spPr>
      </p:pic>
      <p:sp>
        <p:nvSpPr>
          <p:cNvPr id="64" name="CasellaDiTesto 63"/>
          <p:cNvSpPr txBox="1"/>
          <p:nvPr/>
        </p:nvSpPr>
        <p:spPr>
          <a:xfrm>
            <a:off x="4035287" y="5703991"/>
            <a:ext cx="2540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E’ vietato, una volta fuori, fermarsi in prossimità delle uscite </a:t>
            </a:r>
            <a:endParaRPr lang="it-IT" sz="1200" dirty="0"/>
          </a:p>
        </p:txBody>
      </p:sp>
      <p:pic>
        <p:nvPicPr>
          <p:cNvPr id="53" name="Immagine 5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4501" y="2392284"/>
            <a:ext cx="368244" cy="368244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3958268" y="2351453"/>
            <a:ext cx="2540336" cy="485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it-IT" sz="1200" dirty="0" smtClean="0"/>
              <a:t>E’ necessario prendere visione delle planimetrie di evacuazione affisse a parete</a:t>
            </a:r>
            <a:endParaRPr lang="it-IT" sz="1200" dirty="0"/>
          </a:p>
        </p:txBody>
      </p:sp>
      <p:pic>
        <p:nvPicPr>
          <p:cNvPr id="65" name="Immagine 6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4501" y="1547664"/>
            <a:ext cx="362938" cy="362938"/>
          </a:xfrm>
          <a:prstGeom prst="rect">
            <a:avLst/>
          </a:prstGeom>
        </p:spPr>
      </p:pic>
      <p:sp>
        <p:nvSpPr>
          <p:cNvPr id="66" name="CasellaDiTesto 65"/>
          <p:cNvSpPr txBox="1"/>
          <p:nvPr/>
        </p:nvSpPr>
        <p:spPr>
          <a:xfrm>
            <a:off x="3943178" y="1550298"/>
            <a:ext cx="2913631" cy="357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it-IT" sz="1200" dirty="0" smtClean="0"/>
              <a:t>E’ vietato affiggere materiale cartaceo fuori dalle apposite bacheche</a:t>
            </a:r>
            <a:endParaRPr lang="it-IT" sz="1200" dirty="0"/>
          </a:p>
        </p:txBody>
      </p:sp>
      <p:pic>
        <p:nvPicPr>
          <p:cNvPr id="67" name="Immagine 6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215" y="2264846"/>
            <a:ext cx="362938" cy="362938"/>
          </a:xfrm>
          <a:prstGeom prst="rect">
            <a:avLst/>
          </a:prstGeom>
        </p:spPr>
      </p:pic>
      <p:pic>
        <p:nvPicPr>
          <p:cNvPr id="68" name="Immagine 6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9257" y="4518769"/>
            <a:ext cx="459135" cy="459135"/>
          </a:xfrm>
          <a:prstGeom prst="rect">
            <a:avLst/>
          </a:prstGeom>
        </p:spPr>
      </p:pic>
      <p:sp>
        <p:nvSpPr>
          <p:cNvPr id="11" name="CasellaDiTesto 10"/>
          <p:cNvSpPr txBox="1"/>
          <p:nvPr/>
        </p:nvSpPr>
        <p:spPr>
          <a:xfrm>
            <a:off x="-3789" y="700028"/>
            <a:ext cx="10565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MUR01P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355563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607</TotalTime>
  <Words>415</Words>
  <Application>Microsoft Office PowerPoint</Application>
  <PresentationFormat>Presentazione su schermo (4:3)</PresentationFormat>
  <Paragraphs>50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 Windows</dc:creator>
  <cp:lastModifiedBy>Tullia De Dominicis</cp:lastModifiedBy>
  <cp:revision>51</cp:revision>
  <cp:lastPrinted>2016-04-22T09:54:21Z</cp:lastPrinted>
  <dcterms:created xsi:type="dcterms:W3CDTF">2016-04-20T07:58:01Z</dcterms:created>
  <dcterms:modified xsi:type="dcterms:W3CDTF">2019-06-26T09:01:31Z</dcterms:modified>
</cp:coreProperties>
</file>