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2730" y="-25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arrotondato 28"/>
          <p:cNvSpPr/>
          <p:nvPr/>
        </p:nvSpPr>
        <p:spPr>
          <a:xfrm>
            <a:off x="44626" y="951115"/>
            <a:ext cx="6753683" cy="21820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NORME DI COMPORTAMENTO IN CASO DI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EMERGENZA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chemeClr val="tx2">
                    <a:lumMod val="75000"/>
                  </a:schemeClr>
                </a:solidFill>
              </a:rPr>
              <a:t>MISURE PREVENTIVE</a:t>
            </a:r>
            <a:endParaRPr lang="it-IT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fumare in tutti gli ambienti di Ateneo comprese le scale di emergenza esterne; e fare uso di fiamme libere</a:t>
            </a:r>
            <a:endParaRPr lang="it-IT" sz="12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115616"/>
            <a:ext cx="372292" cy="373954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13939" y="1550298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dove potrebbero entrare in contatto con sostanze o residui infiammabili</a:t>
            </a:r>
            <a:endParaRPr lang="it-IT" sz="1200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139999"/>
            <a:ext cx="362938" cy="362938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630338"/>
            <a:ext cx="372292" cy="363321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3944370" y="1179242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accumulare rifiuti e materiale cartaceo</a:t>
            </a:r>
            <a:endParaRPr lang="it-IT" sz="1200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608694" y="2155740"/>
            <a:ext cx="282983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bloccare o ingombrare in ogni modo (sedie, cestini, </a:t>
            </a:r>
            <a:r>
              <a:rPr lang="it-IT" sz="1200" dirty="0" err="1" smtClean="0"/>
              <a:t>ecc</a:t>
            </a:r>
            <a:r>
              <a:rPr lang="it-IT" sz="1200" dirty="0" smtClean="0"/>
              <a:t>…) le porte tagliafuoco, le Vie di Fuga, le Uscite di Emergenza, e i luoghi dove si trovano i presidi antincendio</a:t>
            </a:r>
            <a:endParaRPr lang="it-IT" sz="1200" dirty="0"/>
          </a:p>
        </p:txBody>
      </p:sp>
      <p:sp>
        <p:nvSpPr>
          <p:cNvPr id="30" name="Rettangolo arrotondato 29"/>
          <p:cNvSpPr/>
          <p:nvPr/>
        </p:nvSpPr>
        <p:spPr>
          <a:xfrm>
            <a:off x="44626" y="3133135"/>
            <a:ext cx="6753683" cy="4420811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3133135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 smtClean="0">
                <a:solidFill>
                  <a:schemeClr val="tx2">
                    <a:lumMod val="75000"/>
                  </a:schemeClr>
                </a:solidFill>
              </a:rPr>
              <a:t>IN CASO DI EMERGENZA</a:t>
            </a:r>
            <a:endParaRPr lang="it-IT" sz="16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428256"/>
            <a:ext cx="655272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1400" b="1" dirty="0" smtClean="0">
                <a:solidFill>
                  <a:srgbClr val="FF0000"/>
                </a:solidFill>
              </a:rPr>
              <a:t>MANTENERE LA CALMA, LASCIARE RAPIDAMENTE IL PROPRIO POSTO SENZA ATTARDARSI A PRENDERE OGGETTI PERSONALI, NON CORRERE, SEGNALARE LA PRESENZA DI STUDENTI DIVERSAMENTE ABILI E SEGUIRE LE ISTRUZIONI DEL PERSONALE ADDETTO ALLE EMERGENZE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188640" y="416102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IN CASO DI INCENDIO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4499719"/>
            <a:ext cx="459135" cy="459135"/>
          </a:xfrm>
          <a:prstGeom prst="rect">
            <a:avLst/>
          </a:prstGeom>
        </p:spPr>
      </p:pic>
      <p:sp>
        <p:nvSpPr>
          <p:cNvPr id="35" name="CasellaDiTesto 34"/>
          <p:cNvSpPr txBox="1"/>
          <p:nvPr/>
        </p:nvSpPr>
        <p:spPr>
          <a:xfrm>
            <a:off x="620689" y="4530359"/>
            <a:ext cx="2520280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Avvertire il personale Addetto alle Emergenze o la Portineria </a:t>
            </a:r>
            <a:endParaRPr lang="it-IT" sz="1200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3989113" y="4530358"/>
            <a:ext cx="2520280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Attenersi alle disposizioni impartite senza prendere iniziative non di propria competenza</a:t>
            </a:r>
            <a:endParaRPr lang="it-IT" sz="12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5303515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     In caso venga impartito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ORDINE DI EVACUAZIONE </a:t>
            </a:r>
            <a:r>
              <a:rPr lang="it-IT" sz="1400" dirty="0" smtClean="0"/>
              <a:t>- con suono di SIRENA/VOCE</a:t>
            </a:r>
            <a:endParaRPr lang="it-IT" sz="1400" dirty="0"/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85631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5690145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 usare gli ascensori o tornare </a:t>
            </a:r>
          </a:p>
          <a:p>
            <a:r>
              <a:rPr lang="it-IT" sz="1200" dirty="0" smtClean="0"/>
              <a:t>indietro</a:t>
            </a:r>
            <a:endParaRPr lang="it-IT" sz="1200" dirty="0"/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72" y="6384518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6341227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680614" y="6307524"/>
            <a:ext cx="1656184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Segnaletica e/o dagli addetti</a:t>
            </a:r>
            <a:endParaRPr lang="it-IT" sz="1200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3140968" y="6347574"/>
            <a:ext cx="12241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Dirigersi verso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Emergenza</a:t>
            </a:r>
            <a:endParaRPr lang="it-IT" sz="1200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096" y="6276770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879960" y="6284525"/>
            <a:ext cx="188146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Raggiungere il Punto di Raccolta, segnalare al Coordinatore eventuali persone mancanti e attendere indicazioni</a:t>
            </a:r>
            <a:endParaRPr lang="it-IT" sz="1200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7092281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Qualora le vie di esodo fossero impraticabili, entrare in una stanza, chiudere la porta e cercare di renderla stagna chiudendo le fessure. Segnalare la propria presenza al Coordinatore o alla Portineria.</a:t>
            </a:r>
            <a:endParaRPr lang="it-IT" sz="1200" dirty="0"/>
          </a:p>
        </p:txBody>
      </p:sp>
      <p:sp>
        <p:nvSpPr>
          <p:cNvPr id="51" name="CasellaDiTesto 50"/>
          <p:cNvSpPr txBox="1"/>
          <p:nvPr/>
        </p:nvSpPr>
        <p:spPr>
          <a:xfrm>
            <a:off x="1" y="4982717"/>
            <a:ext cx="6761420" cy="402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it-IT" sz="1200" dirty="0" smtClean="0"/>
              <a:t>In presenza di fumo o fiamme coprirsi naso e bocca con un fazzoletto bagnato e camminare mantendo una posizione abbassata per respirare aria più pulita</a:t>
            </a:r>
            <a:endParaRPr lang="it-IT" sz="1200" dirty="0"/>
          </a:p>
        </p:txBody>
      </p:sp>
      <p:sp>
        <p:nvSpPr>
          <p:cNvPr id="55" name="Rettangolo arrotondato 54"/>
          <p:cNvSpPr/>
          <p:nvPr/>
        </p:nvSpPr>
        <p:spPr>
          <a:xfrm>
            <a:off x="44626" y="7545815"/>
            <a:ext cx="6753683" cy="153307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44625" y="7740353"/>
            <a:ext cx="3332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PORTINERIA 06.57332772</a:t>
            </a:r>
          </a:p>
          <a:p>
            <a:r>
              <a:rPr lang="it-IT" sz="1200" dirty="0" smtClean="0"/>
              <a:t>COORDINATORE </a:t>
            </a:r>
            <a:r>
              <a:rPr lang="it-IT" sz="1200" smtClean="0"/>
              <a:t>DELL’EMERGENZA </a:t>
            </a:r>
            <a:r>
              <a:rPr lang="it-IT" sz="1200" smtClean="0"/>
              <a:t>065733/4045</a:t>
            </a:r>
            <a:endParaRPr lang="it-IT" sz="1200" dirty="0" smtClean="0"/>
          </a:p>
          <a:p>
            <a:r>
              <a:rPr lang="it-IT" sz="1200" dirty="0" smtClean="0"/>
              <a:t>SERVIZIO DI VIGILANZA                                   </a:t>
            </a:r>
          </a:p>
          <a:p>
            <a:r>
              <a:rPr lang="it-IT" sz="1200" dirty="0" smtClean="0"/>
              <a:t>NUMERO PER LA MESSA IN</a:t>
            </a:r>
          </a:p>
          <a:p>
            <a:r>
              <a:rPr lang="it-IT" sz="1200" dirty="0" smtClean="0"/>
              <a:t>SICUREZZA DEGLI IMPIANTI</a:t>
            </a:r>
          </a:p>
          <a:p>
            <a:r>
              <a:rPr lang="it-IT" sz="1200" dirty="0" smtClean="0"/>
              <a:t>POLIZIA MUNICIPALE 06.67691</a:t>
            </a:r>
          </a:p>
          <a:p>
            <a:r>
              <a:rPr lang="it-IT" sz="1200" dirty="0" smtClean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54581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</a:rPr>
              <a:t>NUMERI UTILI DI EMERGENZA</a:t>
            </a:r>
            <a:endParaRPr lang="it-IT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800.124.310</a:t>
            </a:r>
            <a:endParaRPr lang="it-IT" sz="1400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4273043" y="7747614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POLIZIA </a:t>
            </a:r>
          </a:p>
          <a:p>
            <a:r>
              <a:rPr lang="it-IT" sz="1200" dirty="0" smtClean="0"/>
              <a:t>CARABINIERI </a:t>
            </a:r>
          </a:p>
          <a:p>
            <a:r>
              <a:rPr lang="it-IT" sz="1200" dirty="0" smtClean="0"/>
              <a:t>VIGILI DEL FUOCO</a:t>
            </a:r>
          </a:p>
          <a:p>
            <a:r>
              <a:rPr lang="it-IT" sz="1200" dirty="0" smtClean="0"/>
              <a:t>EMERGENZA SANITARIA</a:t>
            </a:r>
          </a:p>
          <a:p>
            <a:r>
              <a:rPr lang="it-IT" sz="1200" dirty="0" smtClean="0"/>
              <a:t>CENTRO USTIONI 06.51002202</a:t>
            </a:r>
          </a:p>
          <a:p>
            <a:r>
              <a:rPr lang="it-IT" sz="1200" dirty="0" smtClean="0"/>
              <a:t>GUASTI ELETTRICI (ACEA) 800.130.336</a:t>
            </a:r>
          </a:p>
          <a:p>
            <a:r>
              <a:rPr lang="it-IT" sz="1200" dirty="0" smtClean="0"/>
              <a:t>GUASTI IDRICI (ACEA) 800.130.335</a:t>
            </a:r>
          </a:p>
          <a:p>
            <a:endParaRPr lang="it-IT" sz="1200" dirty="0" smtClean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805181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56804" y="8037909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112</a:t>
            </a:r>
            <a:endParaRPr lang="it-IT" sz="1600" dirty="0"/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82" y="7862083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INDICAZIONI PER GLI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STUDENTI </a:t>
            </a:r>
            <a:r>
              <a:rPr lang="it-IT" dirty="0"/>
              <a:t>E I </a:t>
            </a:r>
            <a:r>
              <a:rPr lang="it-IT" b="1" dirty="0" smtClean="0">
                <a:solidFill>
                  <a:schemeClr val="tx2">
                    <a:lumMod val="75000"/>
                  </a:schemeClr>
                </a:solidFill>
              </a:rPr>
              <a:t>VISITATORI</a:t>
            </a:r>
            <a:endParaRPr lang="it-IT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974379"/>
            <a:ext cx="355202" cy="355202"/>
          </a:xfrm>
          <a:prstGeom prst="rect">
            <a:avLst/>
          </a:prstGeom>
        </p:spPr>
      </p:pic>
      <p:sp>
        <p:nvSpPr>
          <p:cNvPr id="48" name="CasellaDiTesto 47"/>
          <p:cNvSpPr txBox="1"/>
          <p:nvPr/>
        </p:nvSpPr>
        <p:spPr>
          <a:xfrm>
            <a:off x="3952106" y="1979712"/>
            <a:ext cx="2838017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manomettere o rimuovere i dispositivi di sicurezza</a:t>
            </a:r>
            <a:endParaRPr lang="it-IT" sz="1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817867"/>
            <a:ext cx="6609669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00"/>
              </a:lnSpc>
            </a:pPr>
            <a:r>
              <a:rPr lang="it-IT" sz="1200" dirty="0"/>
              <a:t> </a:t>
            </a:r>
            <a:r>
              <a:rPr lang="it-IT" sz="1200" dirty="0" smtClean="0"/>
              <a:t>Gli studenti devono segnalare deficienze di mezzi o dispositivi alla Portineria o agli Addetti alle Emergenze o al Direttore di Dipartimento/Centro</a:t>
            </a:r>
            <a:endParaRPr lang="it-IT" sz="1200" dirty="0"/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866" y="5704733"/>
            <a:ext cx="432339" cy="432339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4035287" y="5703991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vietato, una volta fuori, fermarsi in prossimità delle uscite </a:t>
            </a:r>
            <a:endParaRPr lang="it-IT" sz="1200" dirty="0"/>
          </a:p>
        </p:txBody>
      </p:sp>
      <p:pic>
        <p:nvPicPr>
          <p:cNvPr id="53" name="Immagine 5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2392284"/>
            <a:ext cx="368244" cy="368244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58268" y="2351453"/>
            <a:ext cx="25403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prendere visione delle planimetrie di evacuazione affisse a parete</a:t>
            </a:r>
            <a:endParaRPr lang="it-IT" sz="1200" dirty="0"/>
          </a:p>
        </p:txBody>
      </p:sp>
      <p:pic>
        <p:nvPicPr>
          <p:cNvPr id="65" name="Immagin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1547664"/>
            <a:ext cx="362938" cy="362938"/>
          </a:xfrm>
          <a:prstGeom prst="rect">
            <a:avLst/>
          </a:prstGeom>
        </p:spPr>
      </p:pic>
      <p:sp>
        <p:nvSpPr>
          <p:cNvPr id="66" name="CasellaDiTesto 65"/>
          <p:cNvSpPr txBox="1"/>
          <p:nvPr/>
        </p:nvSpPr>
        <p:spPr>
          <a:xfrm>
            <a:off x="3943178" y="1550298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affiggere materiale cartaceo fuori dalle apposite bacheche</a:t>
            </a:r>
            <a:endParaRPr lang="it-IT" sz="1200" dirty="0"/>
          </a:p>
        </p:txBody>
      </p:sp>
      <p:pic>
        <p:nvPicPr>
          <p:cNvPr id="67" name="Immagin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15" y="2264846"/>
            <a:ext cx="362938" cy="362938"/>
          </a:xfrm>
          <a:prstGeom prst="rect">
            <a:avLst/>
          </a:prstGeom>
        </p:spPr>
      </p:pic>
      <p:pic>
        <p:nvPicPr>
          <p:cNvPr id="68" name="Immagine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257" y="4518769"/>
            <a:ext cx="459135" cy="459135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-3789" y="700028"/>
            <a:ext cx="9845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PAL008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413</Words>
  <Application>Microsoft Office PowerPoint</Application>
  <PresentationFormat>Presentazione su schermo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Barbara Sbordone</cp:lastModifiedBy>
  <cp:revision>54</cp:revision>
  <cp:lastPrinted>2016-04-22T09:54:21Z</cp:lastPrinted>
  <dcterms:created xsi:type="dcterms:W3CDTF">2016-04-20T07:58:01Z</dcterms:created>
  <dcterms:modified xsi:type="dcterms:W3CDTF">2019-04-17T15:42:05Z</dcterms:modified>
</cp:coreProperties>
</file>