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9" r:id="rId4"/>
    <p:sldId id="261" r:id="rId5"/>
    <p:sldId id="260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13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75" autoAdjust="0"/>
    <p:restoredTop sz="94660"/>
  </p:normalViewPr>
  <p:slideViewPr>
    <p:cSldViewPr snapToGrid="0" showGuides="1">
      <p:cViewPr varScale="1">
        <p:scale>
          <a:sx n="77" d="100"/>
          <a:sy n="77" d="100"/>
        </p:scale>
        <p:origin x="58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4695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718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700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015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1609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070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98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9536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260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767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5864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E9D5A-A800-4A5D-A390-F3385428ADFC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86249-137F-4E06-B601-128C555575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321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jpg"/><Relationship Id="rId4" Type="http://schemas.openxmlformats.org/officeDocument/2006/relationships/image" Target="../media/image9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logo_def_blu-pc c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" y="105180"/>
            <a:ext cx="1492292" cy="90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sellaDiTesto 7"/>
          <p:cNvSpPr txBox="1"/>
          <p:nvPr/>
        </p:nvSpPr>
        <p:spPr>
          <a:xfrm>
            <a:off x="10367591" y="6506188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4623759" y="2173857"/>
            <a:ext cx="64698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800" dirty="0" smtClean="0">
                <a:solidFill>
                  <a:srgbClr val="FF0000"/>
                </a:solidFill>
              </a:rPr>
              <a:t>PROCEDURE COMPORTAMENTALI DI SICUREZZA</a:t>
            </a:r>
            <a:endParaRPr lang="it-IT" sz="4800" dirty="0">
              <a:solidFill>
                <a:srgbClr val="FF0000"/>
              </a:solidFill>
            </a:endParaRPr>
          </a:p>
        </p:txBody>
      </p:sp>
      <p:grpSp>
        <p:nvGrpSpPr>
          <p:cNvPr id="3" name="Gruppo 2"/>
          <p:cNvGrpSpPr/>
          <p:nvPr/>
        </p:nvGrpSpPr>
        <p:grpSpPr>
          <a:xfrm>
            <a:off x="7340252" y="112997"/>
            <a:ext cx="5099398" cy="894450"/>
            <a:chOff x="7340252" y="112997"/>
            <a:chExt cx="5099398" cy="894450"/>
          </a:xfrm>
        </p:grpSpPr>
        <p:sp>
          <p:nvSpPr>
            <p:cNvPr id="9" name="CasellaDiTesto 8"/>
            <p:cNvSpPr txBox="1"/>
            <p:nvPr/>
          </p:nvSpPr>
          <p:spPr>
            <a:xfrm>
              <a:off x="7340252" y="112997"/>
              <a:ext cx="48801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dirty="0" smtClean="0"/>
                <a:t>SEDE DI ATENEO: </a:t>
              </a:r>
              <a:r>
                <a:rPr lang="it-IT" sz="1400" b="1" dirty="0" smtClean="0"/>
                <a:t>L.GO S.L. MURIALDO </a:t>
              </a:r>
              <a:r>
                <a:rPr lang="it-IT" sz="1400" b="1" dirty="0" smtClean="0"/>
                <a:t>NUOVO PADIGLIONE</a:t>
              </a:r>
              <a:endParaRPr lang="it-IT" sz="1400" b="1" dirty="0"/>
            </a:p>
          </p:txBody>
        </p:sp>
        <p:pic>
          <p:nvPicPr>
            <p:cNvPr id="19" name="Immagine 1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4757" y="432628"/>
              <a:ext cx="567443" cy="567443"/>
            </a:xfrm>
            <a:prstGeom prst="rect">
              <a:avLst/>
            </a:prstGeom>
          </p:spPr>
        </p:pic>
        <p:sp>
          <p:nvSpPr>
            <p:cNvPr id="6" name="CasellaDiTesto 5"/>
            <p:cNvSpPr txBox="1"/>
            <p:nvPr/>
          </p:nvSpPr>
          <p:spPr>
            <a:xfrm>
              <a:off x="10265433" y="313407"/>
              <a:ext cx="1690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b="1" dirty="0" smtClean="0"/>
                <a:t>PORTINERIA</a:t>
              </a:r>
              <a:endParaRPr lang="it-IT" sz="1400" b="1" dirty="0"/>
            </a:p>
          </p:txBody>
        </p:sp>
        <p:sp>
          <p:nvSpPr>
            <p:cNvPr id="10" name="CasellaDiTesto 9"/>
            <p:cNvSpPr txBox="1"/>
            <p:nvPr/>
          </p:nvSpPr>
          <p:spPr>
            <a:xfrm>
              <a:off x="9982200" y="484227"/>
              <a:ext cx="2457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800" b="1" dirty="0" smtClean="0"/>
                <a:t>06.57338499</a:t>
              </a:r>
              <a:endParaRPr lang="it-IT" sz="2800" b="1" dirty="0"/>
            </a:p>
          </p:txBody>
        </p:sp>
      </p:grpSp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63" y="1977791"/>
            <a:ext cx="2375769" cy="2902417"/>
          </a:xfrm>
          <a:prstGeom prst="rect">
            <a:avLst/>
          </a:prstGeom>
          <a:ln w="190500" cap="sq">
            <a:solidFill>
              <a:srgbClr val="FF00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1" name="Rettangolo 10"/>
          <p:cNvSpPr/>
          <p:nvPr/>
        </p:nvSpPr>
        <p:spPr>
          <a:xfrm>
            <a:off x="2366" y="6675465"/>
            <a:ext cx="406016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Immagine tratta da: http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://www.testo-unico-sicurezza.com/prevenzione-incendi-sgsa.html</a:t>
            </a:r>
          </a:p>
        </p:txBody>
      </p:sp>
    </p:spTree>
    <p:extLst>
      <p:ext uri="{BB962C8B-B14F-4D97-AF65-F5344CB8AC3E}">
        <p14:creationId xmlns:p14="http://schemas.microsoft.com/office/powerpoint/2010/main" val="302361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logo_def_blu-pc c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" y="105180"/>
            <a:ext cx="1492292" cy="90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tangolo arrotondato 9"/>
          <p:cNvSpPr/>
          <p:nvPr/>
        </p:nvSpPr>
        <p:spPr>
          <a:xfrm>
            <a:off x="215130" y="1031211"/>
            <a:ext cx="11761740" cy="5474977"/>
          </a:xfrm>
          <a:prstGeom prst="roundRect">
            <a:avLst>
              <a:gd name="adj" fmla="val 1334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CasellaDiTesto 10"/>
          <p:cNvSpPr txBox="1"/>
          <p:nvPr/>
        </p:nvSpPr>
        <p:spPr>
          <a:xfrm>
            <a:off x="1773068" y="1543660"/>
            <a:ext cx="953268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endParaRPr lang="it-IT" sz="2400" dirty="0" smtClean="0"/>
          </a:p>
          <a:p>
            <a:pPr>
              <a:lnSpc>
                <a:spcPts val="1000"/>
              </a:lnSpc>
            </a:pPr>
            <a:endParaRPr lang="it-IT" sz="2400" dirty="0" smtClean="0"/>
          </a:p>
          <a:p>
            <a:pPr>
              <a:lnSpc>
                <a:spcPts val="1000"/>
              </a:lnSpc>
            </a:pPr>
            <a:r>
              <a:rPr lang="it-IT" sz="2400" dirty="0" smtClean="0"/>
              <a:t>E’ vietato fumare in tutti gli ambienti di Ateneo e in una fascia di 5 metri </a:t>
            </a:r>
          </a:p>
          <a:p>
            <a:pPr>
              <a:lnSpc>
                <a:spcPts val="1000"/>
              </a:lnSpc>
            </a:pPr>
            <a:endParaRPr lang="it-IT" sz="2400" dirty="0"/>
          </a:p>
          <a:p>
            <a:pPr>
              <a:lnSpc>
                <a:spcPts val="1000"/>
              </a:lnSpc>
            </a:pPr>
            <a:endParaRPr lang="it-IT" sz="2400" dirty="0" smtClean="0"/>
          </a:p>
          <a:p>
            <a:pPr>
              <a:lnSpc>
                <a:spcPts val="1000"/>
              </a:lnSpc>
            </a:pPr>
            <a:r>
              <a:rPr lang="it-IT" sz="2400" dirty="0" smtClean="0"/>
              <a:t>perimetralmente ad essi , o fare uso di fiamme libere</a:t>
            </a:r>
            <a:endParaRPr lang="it-IT" sz="2400" dirty="0"/>
          </a:p>
        </p:txBody>
      </p:sp>
      <p:pic>
        <p:nvPicPr>
          <p:cNvPr id="12" name="Immagin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00" y="1498871"/>
            <a:ext cx="975745" cy="980102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1722926" y="4351990"/>
            <a:ext cx="10398967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2400" dirty="0"/>
              <a:t>E’ vietato gettare fiammiferi o mozziconi </a:t>
            </a:r>
            <a:r>
              <a:rPr lang="it-IT" sz="2400" dirty="0" smtClean="0"/>
              <a:t>di sigaretta nei </a:t>
            </a:r>
            <a:r>
              <a:rPr lang="it-IT" sz="2400" dirty="0"/>
              <a:t>cestini, nelle griglie, nei </a:t>
            </a:r>
            <a:endParaRPr lang="it-IT" sz="2400" dirty="0" smtClean="0"/>
          </a:p>
          <a:p>
            <a:pPr>
              <a:lnSpc>
                <a:spcPts val="1000"/>
              </a:lnSpc>
            </a:pPr>
            <a:endParaRPr lang="it-IT" sz="2400" dirty="0"/>
          </a:p>
          <a:p>
            <a:pPr>
              <a:lnSpc>
                <a:spcPts val="1000"/>
              </a:lnSpc>
            </a:pPr>
            <a:endParaRPr lang="it-IT" sz="2400" dirty="0" smtClean="0"/>
          </a:p>
          <a:p>
            <a:pPr>
              <a:lnSpc>
                <a:spcPts val="1000"/>
              </a:lnSpc>
            </a:pPr>
            <a:r>
              <a:rPr lang="it-IT" sz="2400" dirty="0" smtClean="0"/>
              <a:t>chiusini o dove </a:t>
            </a:r>
            <a:r>
              <a:rPr lang="it-IT" sz="2400" dirty="0"/>
              <a:t>potrebbero entrare in contatto con sostanze o residui infiammabili</a:t>
            </a:r>
          </a:p>
        </p:txBody>
      </p:sp>
      <p:pic>
        <p:nvPicPr>
          <p:cNvPr id="14" name="Immagin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00" y="2773190"/>
            <a:ext cx="995497" cy="995497"/>
          </a:xfrm>
          <a:prstGeom prst="rect">
            <a:avLst/>
          </a:prstGeom>
        </p:spPr>
      </p:pic>
      <p:pic>
        <p:nvPicPr>
          <p:cNvPr id="15" name="Immagin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429" y="4076036"/>
            <a:ext cx="995497" cy="971511"/>
          </a:xfrm>
          <a:prstGeom prst="rect">
            <a:avLst/>
          </a:prstGeom>
        </p:spPr>
      </p:pic>
      <p:sp>
        <p:nvSpPr>
          <p:cNvPr id="16" name="CasellaDiTesto 15"/>
          <p:cNvSpPr txBox="1"/>
          <p:nvPr/>
        </p:nvSpPr>
        <p:spPr>
          <a:xfrm>
            <a:off x="1706145" y="3070629"/>
            <a:ext cx="9662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E’ vietato accumulare rifiuti, materiale cartaceo e sostanze </a:t>
            </a:r>
            <a:r>
              <a:rPr lang="it-IT" sz="2400" dirty="0" smtClean="0"/>
              <a:t>infiammabili</a:t>
            </a:r>
            <a:endParaRPr lang="it-IT" sz="2400" dirty="0"/>
          </a:p>
        </p:txBody>
      </p:sp>
      <p:pic>
        <p:nvPicPr>
          <p:cNvPr id="21" name="Immagin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87" y="5323501"/>
            <a:ext cx="959039" cy="959039"/>
          </a:xfrm>
          <a:prstGeom prst="rect">
            <a:avLst/>
          </a:prstGeom>
        </p:spPr>
      </p:pic>
      <p:sp>
        <p:nvSpPr>
          <p:cNvPr id="22" name="CasellaDiTesto 21"/>
          <p:cNvSpPr txBox="1"/>
          <p:nvPr/>
        </p:nvSpPr>
        <p:spPr>
          <a:xfrm>
            <a:off x="1722926" y="5362281"/>
            <a:ext cx="9837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 smtClean="0"/>
              <a:t>E’ vietato bloccare o ingombrare le Vie di Fuga, le Uscite di Emergenza, e i luoghi dove si trovano i presidi antincendio</a:t>
            </a:r>
            <a:endParaRPr lang="it-IT" sz="2400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3223110" y="247548"/>
            <a:ext cx="576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u="sng" dirty="0" smtClean="0"/>
              <a:t>SI RICORDA CHE:</a:t>
            </a:r>
            <a:endParaRPr lang="it-IT" sz="3600" b="1" u="sng" dirty="0"/>
          </a:p>
        </p:txBody>
      </p:sp>
      <p:sp>
        <p:nvSpPr>
          <p:cNvPr id="26" name="CasellaDiTesto 25"/>
          <p:cNvSpPr txBox="1"/>
          <p:nvPr/>
        </p:nvSpPr>
        <p:spPr>
          <a:xfrm>
            <a:off x="10367591" y="6506188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grpSp>
        <p:nvGrpSpPr>
          <p:cNvPr id="27" name="Gruppo 26"/>
          <p:cNvGrpSpPr/>
          <p:nvPr/>
        </p:nvGrpSpPr>
        <p:grpSpPr>
          <a:xfrm>
            <a:off x="7340252" y="112997"/>
            <a:ext cx="5099398" cy="894450"/>
            <a:chOff x="7340252" y="112997"/>
            <a:chExt cx="5099398" cy="894450"/>
          </a:xfrm>
        </p:grpSpPr>
        <p:sp>
          <p:nvSpPr>
            <p:cNvPr id="29" name="CasellaDiTesto 28"/>
            <p:cNvSpPr txBox="1"/>
            <p:nvPr/>
          </p:nvSpPr>
          <p:spPr>
            <a:xfrm>
              <a:off x="7340252" y="112997"/>
              <a:ext cx="48801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dirty="0" smtClean="0"/>
                <a:t>SEDE DI ATENEO: </a:t>
              </a:r>
              <a:r>
                <a:rPr lang="it-IT" sz="1400" b="1" dirty="0" smtClean="0"/>
                <a:t>L.GO S.L. MURIALDO </a:t>
              </a:r>
              <a:r>
                <a:rPr lang="it-IT" sz="1400" b="1" dirty="0" smtClean="0"/>
                <a:t>NUOVO PADIGLIONE</a:t>
              </a:r>
              <a:endParaRPr lang="it-IT" sz="1400" b="1" dirty="0"/>
            </a:p>
          </p:txBody>
        </p:sp>
        <p:pic>
          <p:nvPicPr>
            <p:cNvPr id="30" name="Immagine 2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4757" y="432628"/>
              <a:ext cx="567443" cy="567443"/>
            </a:xfrm>
            <a:prstGeom prst="rect">
              <a:avLst/>
            </a:prstGeom>
          </p:spPr>
        </p:pic>
        <p:sp>
          <p:nvSpPr>
            <p:cNvPr id="31" name="CasellaDiTesto 30"/>
            <p:cNvSpPr txBox="1"/>
            <p:nvPr/>
          </p:nvSpPr>
          <p:spPr>
            <a:xfrm>
              <a:off x="10265433" y="313407"/>
              <a:ext cx="1690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b="1" dirty="0" smtClean="0"/>
                <a:t>PORTINERIA</a:t>
              </a:r>
              <a:endParaRPr lang="it-IT" sz="1400" b="1" dirty="0"/>
            </a:p>
          </p:txBody>
        </p:sp>
        <p:sp>
          <p:nvSpPr>
            <p:cNvPr id="32" name="CasellaDiTesto 31"/>
            <p:cNvSpPr txBox="1"/>
            <p:nvPr/>
          </p:nvSpPr>
          <p:spPr>
            <a:xfrm>
              <a:off x="9982200" y="484227"/>
              <a:ext cx="2457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800" b="1" dirty="0" smtClean="0"/>
                <a:t>06.57338499</a:t>
              </a:r>
              <a:endParaRPr lang="it-IT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5520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Click="0" advTm="35000"/>
    </mc:Choice>
    <mc:Fallback xmlns="">
      <p:transition spd="slow" advClick="0" advTm="3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2" presetClass="entr" presetSubtype="2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250"/>
                            </p:stCondLst>
                            <p:childTnLst>
                              <p:par>
                                <p:cTn id="25" presetID="2" presetClass="entr" presetSubtype="2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625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9750"/>
                            </p:stCondLst>
                            <p:childTnLst>
                              <p:par>
                                <p:cTn id="35" presetID="2" presetClass="entr" presetSubtype="2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475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6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logo_def_blu-pc c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" y="105180"/>
            <a:ext cx="1492292" cy="90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tangolo arrotondato 9"/>
          <p:cNvSpPr/>
          <p:nvPr/>
        </p:nvSpPr>
        <p:spPr>
          <a:xfrm>
            <a:off x="223181" y="1048337"/>
            <a:ext cx="11761740" cy="5474977"/>
          </a:xfrm>
          <a:prstGeom prst="roundRect">
            <a:avLst>
              <a:gd name="adj" fmla="val 1334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it-IT"/>
          </a:p>
        </p:txBody>
      </p:sp>
      <p:sp>
        <p:nvSpPr>
          <p:cNvPr id="23" name="CasellaDiTesto 22"/>
          <p:cNvSpPr txBox="1"/>
          <p:nvPr/>
        </p:nvSpPr>
        <p:spPr>
          <a:xfrm>
            <a:off x="2953825" y="241340"/>
            <a:ext cx="63004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b="1" u="sng" dirty="0" smtClean="0">
                <a:solidFill>
                  <a:srgbClr val="FF0000"/>
                </a:solidFill>
              </a:rPr>
              <a:t>IN CASO DI EMERGENZA:</a:t>
            </a:r>
            <a:endParaRPr lang="it-IT" sz="4400" b="1" u="sng" dirty="0">
              <a:solidFill>
                <a:srgbClr val="FF0000"/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746184" y="1165217"/>
            <a:ext cx="7962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4800" dirty="0" smtClean="0"/>
              <a:t>MANTENERE LA CALMA</a:t>
            </a:r>
            <a:endParaRPr lang="it-IT" sz="4800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746184" y="2265362"/>
            <a:ext cx="109469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4800" dirty="0" smtClean="0"/>
              <a:t>LASCIARE RAPIDAMENTE LA PROPRIA POSTAZIONE</a:t>
            </a:r>
            <a:endParaRPr lang="it-IT" sz="4800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746184" y="3910133"/>
            <a:ext cx="7962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4800" dirty="0" smtClean="0"/>
              <a:t>NON CORRERE</a:t>
            </a:r>
            <a:endParaRPr lang="it-IT" sz="4800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746184" y="4865137"/>
            <a:ext cx="1105906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4800" dirty="0" smtClean="0"/>
              <a:t>SEGUIRE LE ISTRUZIONI DEL PERSONALE ADDETTO ALLE EMERGENZE</a:t>
            </a:r>
            <a:endParaRPr lang="it-IT" sz="4800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0367591" y="6506188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grpSp>
        <p:nvGrpSpPr>
          <p:cNvPr id="20" name="Gruppo 19"/>
          <p:cNvGrpSpPr/>
          <p:nvPr/>
        </p:nvGrpSpPr>
        <p:grpSpPr>
          <a:xfrm>
            <a:off x="7340252" y="112997"/>
            <a:ext cx="5099398" cy="894450"/>
            <a:chOff x="7340252" y="112997"/>
            <a:chExt cx="5099398" cy="894450"/>
          </a:xfrm>
        </p:grpSpPr>
        <p:sp>
          <p:nvSpPr>
            <p:cNvPr id="26" name="CasellaDiTesto 25"/>
            <p:cNvSpPr txBox="1"/>
            <p:nvPr/>
          </p:nvSpPr>
          <p:spPr>
            <a:xfrm>
              <a:off x="7340252" y="112997"/>
              <a:ext cx="48801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dirty="0" smtClean="0"/>
                <a:t>SEDE DI ATENEO: </a:t>
              </a:r>
              <a:r>
                <a:rPr lang="it-IT" sz="1400" b="1" dirty="0" smtClean="0"/>
                <a:t>L.GO S.L. MURIALDO </a:t>
              </a:r>
              <a:r>
                <a:rPr lang="it-IT" sz="1400" b="1" dirty="0" smtClean="0"/>
                <a:t>NUOVO PADIGLIONE</a:t>
              </a:r>
              <a:endParaRPr lang="it-IT" sz="1400" b="1" dirty="0"/>
            </a:p>
          </p:txBody>
        </p:sp>
        <p:pic>
          <p:nvPicPr>
            <p:cNvPr id="27" name="Immagine 2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4757" y="432628"/>
              <a:ext cx="567443" cy="567443"/>
            </a:xfrm>
            <a:prstGeom prst="rect">
              <a:avLst/>
            </a:prstGeom>
          </p:spPr>
        </p:pic>
        <p:sp>
          <p:nvSpPr>
            <p:cNvPr id="28" name="CasellaDiTesto 27"/>
            <p:cNvSpPr txBox="1"/>
            <p:nvPr/>
          </p:nvSpPr>
          <p:spPr>
            <a:xfrm>
              <a:off x="10265433" y="313407"/>
              <a:ext cx="1690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b="1" dirty="0" smtClean="0"/>
                <a:t>PORTINERIA</a:t>
              </a:r>
              <a:endParaRPr lang="it-IT" sz="1400" b="1" dirty="0"/>
            </a:p>
          </p:txBody>
        </p:sp>
        <p:sp>
          <p:nvSpPr>
            <p:cNvPr id="29" name="CasellaDiTesto 28"/>
            <p:cNvSpPr txBox="1"/>
            <p:nvPr/>
          </p:nvSpPr>
          <p:spPr>
            <a:xfrm>
              <a:off x="9982200" y="484227"/>
              <a:ext cx="2457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800" b="1" dirty="0" smtClean="0"/>
                <a:t>06.57338499</a:t>
              </a:r>
              <a:endParaRPr lang="it-IT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08852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 advTm="14000"/>
    </mc:Choice>
    <mc:Fallback xmlns="">
      <p:transition spd="slow" advClick="0" advTm="1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250"/>
                            </p:stCondLst>
                            <p:childTnLst>
                              <p:par>
                                <p:cTn id="18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42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75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logo_def_blu-pc c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" y="105180"/>
            <a:ext cx="1492292" cy="90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tangolo arrotondato 9"/>
          <p:cNvSpPr/>
          <p:nvPr/>
        </p:nvSpPr>
        <p:spPr>
          <a:xfrm>
            <a:off x="215130" y="1031211"/>
            <a:ext cx="11761740" cy="5474977"/>
          </a:xfrm>
          <a:prstGeom prst="roundRect">
            <a:avLst>
              <a:gd name="adj" fmla="val 1334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it-IT"/>
          </a:p>
        </p:txBody>
      </p:sp>
      <p:sp>
        <p:nvSpPr>
          <p:cNvPr id="23" name="CasellaDiTesto 22"/>
          <p:cNvSpPr txBox="1"/>
          <p:nvPr/>
        </p:nvSpPr>
        <p:spPr>
          <a:xfrm>
            <a:off x="2953825" y="241340"/>
            <a:ext cx="63004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400" b="1" u="sng" dirty="0" smtClean="0">
                <a:solidFill>
                  <a:srgbClr val="FF0000"/>
                </a:solidFill>
              </a:rPr>
              <a:t>IN CASO DI INCENDIO:</a:t>
            </a:r>
            <a:endParaRPr lang="it-IT" sz="4400" b="1" u="sng" dirty="0">
              <a:solidFill>
                <a:srgbClr val="FF0000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015" y="1485944"/>
            <a:ext cx="1724885" cy="1724885"/>
          </a:xfrm>
          <a:prstGeom prst="rect">
            <a:avLst/>
          </a:prstGeom>
        </p:spPr>
      </p:pic>
      <p:pic>
        <p:nvPicPr>
          <p:cNvPr id="12" name="Immagin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640" y="1485943"/>
            <a:ext cx="1724885" cy="1724885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1356882" y="3564517"/>
            <a:ext cx="386714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smtClean="0"/>
              <a:t>Avvertire il personale Addetto alle Emergenze e la Portineria (</a:t>
            </a:r>
            <a:r>
              <a:rPr lang="it-IT" sz="3600" dirty="0" smtClean="0"/>
              <a:t>06.57338499</a:t>
            </a:r>
            <a:r>
              <a:rPr lang="it-IT" sz="3600" dirty="0" smtClean="0"/>
              <a:t>)</a:t>
            </a:r>
            <a:endParaRPr lang="it-IT" sz="3600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7423252" y="3648434"/>
            <a:ext cx="36066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dirty="0" smtClean="0"/>
              <a:t>Abbandonare l’ambiente chiudendosi  le porte alle spalle</a:t>
            </a:r>
            <a:endParaRPr lang="it-IT" sz="3600" dirty="0"/>
          </a:p>
        </p:txBody>
      </p:sp>
      <p:sp>
        <p:nvSpPr>
          <p:cNvPr id="15" name="CasellaDiTesto 14"/>
          <p:cNvSpPr txBox="1"/>
          <p:nvPr/>
        </p:nvSpPr>
        <p:spPr>
          <a:xfrm>
            <a:off x="10367591" y="6506188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grpSp>
        <p:nvGrpSpPr>
          <p:cNvPr id="16" name="Gruppo 15"/>
          <p:cNvGrpSpPr/>
          <p:nvPr/>
        </p:nvGrpSpPr>
        <p:grpSpPr>
          <a:xfrm>
            <a:off x="7340252" y="112997"/>
            <a:ext cx="5099398" cy="894450"/>
            <a:chOff x="7340252" y="112997"/>
            <a:chExt cx="5099398" cy="894450"/>
          </a:xfrm>
        </p:grpSpPr>
        <p:sp>
          <p:nvSpPr>
            <p:cNvPr id="17" name="CasellaDiTesto 16"/>
            <p:cNvSpPr txBox="1"/>
            <p:nvPr/>
          </p:nvSpPr>
          <p:spPr>
            <a:xfrm>
              <a:off x="7340252" y="112997"/>
              <a:ext cx="48801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dirty="0" smtClean="0"/>
                <a:t>SEDE DI ATENEO: </a:t>
              </a:r>
              <a:r>
                <a:rPr lang="it-IT" sz="1400" b="1" dirty="0" smtClean="0"/>
                <a:t>L.GO S.L. MURIALDO </a:t>
              </a:r>
              <a:r>
                <a:rPr lang="it-IT" sz="1400" b="1" dirty="0" smtClean="0"/>
                <a:t>NUOVO PADIGLIONE</a:t>
              </a:r>
              <a:endParaRPr lang="it-IT" sz="1400" b="1" dirty="0"/>
            </a:p>
          </p:txBody>
        </p:sp>
        <p:pic>
          <p:nvPicPr>
            <p:cNvPr id="18" name="Immagine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4757" y="432628"/>
              <a:ext cx="567443" cy="567443"/>
            </a:xfrm>
            <a:prstGeom prst="rect">
              <a:avLst/>
            </a:prstGeom>
          </p:spPr>
        </p:pic>
        <p:sp>
          <p:nvSpPr>
            <p:cNvPr id="25" name="CasellaDiTesto 24"/>
            <p:cNvSpPr txBox="1"/>
            <p:nvPr/>
          </p:nvSpPr>
          <p:spPr>
            <a:xfrm>
              <a:off x="10265433" y="313407"/>
              <a:ext cx="1690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b="1" dirty="0" smtClean="0"/>
                <a:t>PORTINERIA</a:t>
              </a:r>
              <a:endParaRPr lang="it-IT" sz="1400" b="1" dirty="0"/>
            </a:p>
          </p:txBody>
        </p:sp>
        <p:sp>
          <p:nvSpPr>
            <p:cNvPr id="26" name="CasellaDiTesto 25"/>
            <p:cNvSpPr txBox="1"/>
            <p:nvPr/>
          </p:nvSpPr>
          <p:spPr>
            <a:xfrm>
              <a:off x="9982200" y="484227"/>
              <a:ext cx="2457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800" b="1" dirty="0" smtClean="0"/>
                <a:t>06.57338499</a:t>
              </a:r>
              <a:endParaRPr lang="it-IT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137326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logo_def_blu-pc c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" y="105180"/>
            <a:ext cx="1492292" cy="90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tangolo arrotondato 9"/>
          <p:cNvSpPr/>
          <p:nvPr/>
        </p:nvSpPr>
        <p:spPr>
          <a:xfrm>
            <a:off x="223181" y="1048337"/>
            <a:ext cx="11761740" cy="5474977"/>
          </a:xfrm>
          <a:prstGeom prst="roundRect">
            <a:avLst>
              <a:gd name="adj" fmla="val 1334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it-IT"/>
          </a:p>
        </p:txBody>
      </p:sp>
      <p:sp>
        <p:nvSpPr>
          <p:cNvPr id="23" name="CasellaDiTesto 22"/>
          <p:cNvSpPr txBox="1"/>
          <p:nvPr/>
        </p:nvSpPr>
        <p:spPr>
          <a:xfrm>
            <a:off x="2953825" y="241340"/>
            <a:ext cx="6300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u="sng" dirty="0" smtClean="0">
                <a:solidFill>
                  <a:srgbClr val="FF0000"/>
                </a:solidFill>
              </a:rPr>
              <a:t>IN CASO DI EVACUAZIONE:</a:t>
            </a:r>
            <a:endParaRPr lang="it-IT" sz="4000" b="1" u="sng" dirty="0">
              <a:solidFill>
                <a:srgbClr val="FF0000"/>
              </a:solidFill>
            </a:endParaRPr>
          </a:p>
        </p:txBody>
      </p:sp>
      <p:pic>
        <p:nvPicPr>
          <p:cNvPr id="11" name="Immagin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9180" y="1330192"/>
            <a:ext cx="966585" cy="966585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4271215" y="1274876"/>
            <a:ext cx="522095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/>
              <a:t>E’ vietato usare gli ascensori o tornare indietro</a:t>
            </a:r>
            <a:endParaRPr lang="it-IT" sz="3200" dirty="0"/>
          </a:p>
        </p:txBody>
      </p:sp>
      <p:pic>
        <p:nvPicPr>
          <p:cNvPr id="13" name="Immagin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081" y="3284818"/>
            <a:ext cx="992743" cy="992743"/>
          </a:xfrm>
          <a:prstGeom prst="rect">
            <a:avLst/>
          </a:prstGeom>
        </p:spPr>
      </p:pic>
      <p:sp>
        <p:nvSpPr>
          <p:cNvPr id="14" name="CasellaDiTesto 13"/>
          <p:cNvSpPr txBox="1"/>
          <p:nvPr/>
        </p:nvSpPr>
        <p:spPr>
          <a:xfrm>
            <a:off x="1235236" y="4441406"/>
            <a:ext cx="27106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Seguire i percorsi di esodo indicati dalla</a:t>
            </a:r>
          </a:p>
          <a:p>
            <a:pPr algn="ctr"/>
            <a:r>
              <a:rPr lang="it-IT" sz="2400" dirty="0" smtClean="0"/>
              <a:t>Segnaletica e/o dagli addetti</a:t>
            </a:r>
            <a:endParaRPr lang="it-IT" sz="2400" dirty="0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724" y="3293507"/>
            <a:ext cx="2152593" cy="1004107"/>
          </a:xfrm>
          <a:prstGeom prst="rect">
            <a:avLst/>
          </a:prstGeom>
        </p:spPr>
      </p:pic>
      <p:sp>
        <p:nvSpPr>
          <p:cNvPr id="16" name="CasellaDiTesto 15"/>
          <p:cNvSpPr txBox="1"/>
          <p:nvPr/>
        </p:nvSpPr>
        <p:spPr>
          <a:xfrm>
            <a:off x="4891724" y="4441406"/>
            <a:ext cx="2425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Dirigersi verso </a:t>
            </a:r>
          </a:p>
          <a:p>
            <a:pPr algn="ctr"/>
            <a:r>
              <a:rPr lang="it-IT" sz="2400" dirty="0" smtClean="0"/>
              <a:t>le uscite di </a:t>
            </a:r>
          </a:p>
          <a:p>
            <a:pPr algn="ctr"/>
            <a:r>
              <a:rPr lang="it-IT" sz="2400" dirty="0" smtClean="0"/>
              <a:t>Emergenza</a:t>
            </a:r>
            <a:endParaRPr lang="it-IT" sz="2400" dirty="0"/>
          </a:p>
        </p:txBody>
      </p:sp>
      <p:pic>
        <p:nvPicPr>
          <p:cNvPr id="20" name="Immagin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2216" y="2903548"/>
            <a:ext cx="1127942" cy="1409927"/>
          </a:xfrm>
          <a:prstGeom prst="rect">
            <a:avLst/>
          </a:prstGeom>
        </p:spPr>
      </p:pic>
      <p:sp>
        <p:nvSpPr>
          <p:cNvPr id="21" name="CasellaDiTesto 20"/>
          <p:cNvSpPr txBox="1"/>
          <p:nvPr/>
        </p:nvSpPr>
        <p:spPr>
          <a:xfrm>
            <a:off x="8077340" y="4451124"/>
            <a:ext cx="2829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Raggiungere il Punto di Raccolta e attendere indicazioni</a:t>
            </a:r>
            <a:endParaRPr lang="it-IT" sz="2400" dirty="0"/>
          </a:p>
        </p:txBody>
      </p:sp>
      <p:sp>
        <p:nvSpPr>
          <p:cNvPr id="22" name="CasellaDiTesto 21"/>
          <p:cNvSpPr txBox="1"/>
          <p:nvPr/>
        </p:nvSpPr>
        <p:spPr>
          <a:xfrm>
            <a:off x="10367591" y="6506188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grpSp>
        <p:nvGrpSpPr>
          <p:cNvPr id="24" name="Gruppo 23"/>
          <p:cNvGrpSpPr/>
          <p:nvPr/>
        </p:nvGrpSpPr>
        <p:grpSpPr>
          <a:xfrm>
            <a:off x="7340252" y="112997"/>
            <a:ext cx="5099398" cy="894450"/>
            <a:chOff x="7340252" y="112997"/>
            <a:chExt cx="5099398" cy="894450"/>
          </a:xfrm>
        </p:grpSpPr>
        <p:sp>
          <p:nvSpPr>
            <p:cNvPr id="29" name="CasellaDiTesto 28"/>
            <p:cNvSpPr txBox="1"/>
            <p:nvPr/>
          </p:nvSpPr>
          <p:spPr>
            <a:xfrm>
              <a:off x="7340252" y="112997"/>
              <a:ext cx="48801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dirty="0" smtClean="0"/>
                <a:t>SEDE DI ATENEO: </a:t>
              </a:r>
              <a:r>
                <a:rPr lang="it-IT" sz="1400" b="1" dirty="0" smtClean="0"/>
                <a:t>L.GO S.L. MURIALDO </a:t>
              </a:r>
              <a:r>
                <a:rPr lang="it-IT" sz="1400" b="1" dirty="0" smtClean="0"/>
                <a:t>NUOVO PADIGLIONE</a:t>
              </a:r>
              <a:endParaRPr lang="it-IT" sz="1400" b="1" dirty="0"/>
            </a:p>
          </p:txBody>
        </p:sp>
        <p:pic>
          <p:nvPicPr>
            <p:cNvPr id="30" name="Immagine 29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4757" y="432628"/>
              <a:ext cx="567443" cy="567443"/>
            </a:xfrm>
            <a:prstGeom prst="rect">
              <a:avLst/>
            </a:prstGeom>
          </p:spPr>
        </p:pic>
        <p:sp>
          <p:nvSpPr>
            <p:cNvPr id="31" name="CasellaDiTesto 30"/>
            <p:cNvSpPr txBox="1"/>
            <p:nvPr/>
          </p:nvSpPr>
          <p:spPr>
            <a:xfrm>
              <a:off x="10265433" y="313407"/>
              <a:ext cx="1690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b="1" dirty="0" smtClean="0"/>
                <a:t>PORTINERIA</a:t>
              </a:r>
              <a:endParaRPr lang="it-IT" sz="1400" b="1" dirty="0"/>
            </a:p>
          </p:txBody>
        </p:sp>
        <p:sp>
          <p:nvSpPr>
            <p:cNvPr id="32" name="CasellaDiTesto 31"/>
            <p:cNvSpPr txBox="1"/>
            <p:nvPr/>
          </p:nvSpPr>
          <p:spPr>
            <a:xfrm>
              <a:off x="9982200" y="484227"/>
              <a:ext cx="2457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800" b="1" dirty="0" smtClean="0"/>
                <a:t>06.57338499</a:t>
              </a:r>
              <a:endParaRPr lang="it-IT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557970594"/>
      </p:ext>
    </p:extLst>
  </p:cSld>
  <p:clrMapOvr>
    <a:masterClrMapping/>
  </p:clrMapOvr>
  <p:transition spd="slow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2" grpId="0"/>
      <p:bldP spid="14" grpId="0"/>
      <p:bldP spid="16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logo_def_blu-pc c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" y="105180"/>
            <a:ext cx="1492292" cy="90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tangolo arrotondato 9"/>
          <p:cNvSpPr/>
          <p:nvPr/>
        </p:nvSpPr>
        <p:spPr>
          <a:xfrm>
            <a:off x="223181" y="1048337"/>
            <a:ext cx="11761740" cy="5474977"/>
          </a:xfrm>
          <a:prstGeom prst="roundRect">
            <a:avLst>
              <a:gd name="adj" fmla="val 1334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it-IT"/>
          </a:p>
        </p:txBody>
      </p:sp>
      <p:sp>
        <p:nvSpPr>
          <p:cNvPr id="23" name="CasellaDiTesto 22"/>
          <p:cNvSpPr txBox="1"/>
          <p:nvPr/>
        </p:nvSpPr>
        <p:spPr>
          <a:xfrm>
            <a:off x="2953825" y="241340"/>
            <a:ext cx="63004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u="sng" dirty="0" smtClean="0"/>
              <a:t>PUNTO DI RACCOLTA</a:t>
            </a:r>
            <a:endParaRPr lang="it-IT" sz="4000" b="1" u="sng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405442" y="1647645"/>
            <a:ext cx="29674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 smtClean="0"/>
              <a:t>I Punti di Raccolta sono posizionati davanti alla palazzina A e davanti al ‘blocco aule’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05442" y="4371638"/>
            <a:ext cx="29674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b="1" dirty="0" smtClean="0"/>
              <a:t>NON ALLONTANARSI FINO A CESSATA EMERGENZA</a:t>
            </a:r>
          </a:p>
        </p:txBody>
      </p:sp>
      <p:sp>
        <p:nvSpPr>
          <p:cNvPr id="16" name="CasellaDiTesto 15"/>
          <p:cNvSpPr txBox="1"/>
          <p:nvPr/>
        </p:nvSpPr>
        <p:spPr>
          <a:xfrm>
            <a:off x="10367591" y="6506188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grpSp>
        <p:nvGrpSpPr>
          <p:cNvPr id="19" name="Gruppo 18"/>
          <p:cNvGrpSpPr/>
          <p:nvPr/>
        </p:nvGrpSpPr>
        <p:grpSpPr>
          <a:xfrm>
            <a:off x="7340252" y="112997"/>
            <a:ext cx="5099398" cy="894450"/>
            <a:chOff x="7340252" y="112997"/>
            <a:chExt cx="5099398" cy="894450"/>
          </a:xfrm>
        </p:grpSpPr>
        <p:sp>
          <p:nvSpPr>
            <p:cNvPr id="26" name="CasellaDiTesto 25"/>
            <p:cNvSpPr txBox="1"/>
            <p:nvPr/>
          </p:nvSpPr>
          <p:spPr>
            <a:xfrm>
              <a:off x="7340252" y="112997"/>
              <a:ext cx="48801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dirty="0" smtClean="0"/>
                <a:t>SEDE DI ATENEO: </a:t>
              </a:r>
              <a:r>
                <a:rPr lang="it-IT" sz="1400" b="1" dirty="0" smtClean="0"/>
                <a:t>L.GO S.L. MURIALDO </a:t>
              </a:r>
              <a:r>
                <a:rPr lang="it-IT" sz="1400" b="1" dirty="0" smtClean="0"/>
                <a:t>NUOVO PADIGLIONE</a:t>
              </a:r>
              <a:endParaRPr lang="it-IT" sz="1400" b="1" dirty="0"/>
            </a:p>
          </p:txBody>
        </p:sp>
        <p:pic>
          <p:nvPicPr>
            <p:cNvPr id="27" name="Immagine 2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4757" y="432628"/>
              <a:ext cx="567443" cy="567443"/>
            </a:xfrm>
            <a:prstGeom prst="rect">
              <a:avLst/>
            </a:prstGeom>
          </p:spPr>
        </p:pic>
        <p:sp>
          <p:nvSpPr>
            <p:cNvPr id="28" name="CasellaDiTesto 27"/>
            <p:cNvSpPr txBox="1"/>
            <p:nvPr/>
          </p:nvSpPr>
          <p:spPr>
            <a:xfrm>
              <a:off x="10265433" y="313407"/>
              <a:ext cx="1690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b="1" dirty="0" smtClean="0"/>
                <a:t>PORTINERIA</a:t>
              </a:r>
              <a:endParaRPr lang="it-IT" sz="1400" b="1" dirty="0"/>
            </a:p>
          </p:txBody>
        </p:sp>
        <p:sp>
          <p:nvSpPr>
            <p:cNvPr id="29" name="CasellaDiTesto 28"/>
            <p:cNvSpPr txBox="1"/>
            <p:nvPr/>
          </p:nvSpPr>
          <p:spPr>
            <a:xfrm>
              <a:off x="9982200" y="484227"/>
              <a:ext cx="2457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800" b="1" dirty="0" smtClean="0"/>
                <a:t>06.57338499</a:t>
              </a:r>
              <a:endParaRPr lang="it-IT" sz="2800" b="1" dirty="0"/>
            </a:p>
          </p:txBody>
        </p:sp>
      </p:grpSp>
      <p:pic>
        <p:nvPicPr>
          <p:cNvPr id="31" name="Immagine 30" descr="Nuovo padiglione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8745" y="1576789"/>
            <a:ext cx="7214991" cy="4502246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magine 17" descr="punto_di_raccolta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04051" y="2192015"/>
            <a:ext cx="382905" cy="515938"/>
          </a:xfrm>
          <a:prstGeom prst="rect">
            <a:avLst/>
          </a:prstGeom>
          <a:noFill/>
          <a:ln w="19050">
            <a:solidFill>
              <a:srgbClr val="FFFFFF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6060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0000"/>
    </mc:Choice>
    <mc:Fallback xmlns="">
      <p:transition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75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75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875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logo_def_blu-pc c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" y="105180"/>
            <a:ext cx="1492292" cy="90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tangolo arrotondato 9"/>
          <p:cNvSpPr/>
          <p:nvPr/>
        </p:nvSpPr>
        <p:spPr>
          <a:xfrm>
            <a:off x="215130" y="1120655"/>
            <a:ext cx="11761740" cy="5474977"/>
          </a:xfrm>
          <a:prstGeom prst="roundRect">
            <a:avLst>
              <a:gd name="adj" fmla="val 13343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it-IT"/>
          </a:p>
        </p:txBody>
      </p:sp>
      <p:sp>
        <p:nvSpPr>
          <p:cNvPr id="15" name="CasellaDiTesto 14"/>
          <p:cNvSpPr txBox="1"/>
          <p:nvPr/>
        </p:nvSpPr>
        <p:spPr>
          <a:xfrm>
            <a:off x="1777192" y="241340"/>
            <a:ext cx="7477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b="1" u="sng" dirty="0" smtClean="0"/>
              <a:t>PIANO </a:t>
            </a:r>
            <a:r>
              <a:rPr lang="it-IT" sz="3600" b="1" u="sng" dirty="0" smtClean="0"/>
              <a:t>TERRA</a:t>
            </a:r>
            <a:endParaRPr lang="it-IT" sz="3600" b="1" u="sng" dirty="0"/>
          </a:p>
        </p:txBody>
      </p:sp>
      <p:sp>
        <p:nvSpPr>
          <p:cNvPr id="2" name="CasellaDiTesto 1"/>
          <p:cNvSpPr txBox="1"/>
          <p:nvPr/>
        </p:nvSpPr>
        <p:spPr>
          <a:xfrm>
            <a:off x="457200" y="1578634"/>
            <a:ext cx="2564858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000" dirty="0" smtClean="0"/>
              <a:t>Prendere visione dei piani di evacuazione affissi a parete negli spazi comuni</a:t>
            </a:r>
            <a:endParaRPr lang="it-IT" sz="2000" dirty="0"/>
          </a:p>
        </p:txBody>
      </p:sp>
      <p:sp>
        <p:nvSpPr>
          <p:cNvPr id="17" name="CasellaDiTesto 16"/>
          <p:cNvSpPr txBox="1"/>
          <p:nvPr/>
        </p:nvSpPr>
        <p:spPr>
          <a:xfrm>
            <a:off x="10367591" y="6506188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grpSp>
        <p:nvGrpSpPr>
          <p:cNvPr id="18" name="Gruppo 17"/>
          <p:cNvGrpSpPr/>
          <p:nvPr/>
        </p:nvGrpSpPr>
        <p:grpSpPr>
          <a:xfrm>
            <a:off x="7340252" y="112997"/>
            <a:ext cx="5099398" cy="894450"/>
            <a:chOff x="7340252" y="112997"/>
            <a:chExt cx="5099398" cy="894450"/>
          </a:xfrm>
        </p:grpSpPr>
        <p:sp>
          <p:nvSpPr>
            <p:cNvPr id="19" name="CasellaDiTesto 18"/>
            <p:cNvSpPr txBox="1"/>
            <p:nvPr/>
          </p:nvSpPr>
          <p:spPr>
            <a:xfrm>
              <a:off x="7340252" y="112997"/>
              <a:ext cx="48801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dirty="0" smtClean="0"/>
                <a:t>SEDE DI ATENEO: </a:t>
              </a:r>
              <a:r>
                <a:rPr lang="it-IT" sz="1400" b="1" dirty="0" smtClean="0"/>
                <a:t>L.GO S.L. MURIALDO </a:t>
              </a:r>
              <a:r>
                <a:rPr lang="it-IT" sz="1400" b="1" dirty="0" smtClean="0"/>
                <a:t>NUOVO PADIGLIONE</a:t>
              </a:r>
              <a:endParaRPr lang="it-IT" sz="1400" b="1" dirty="0"/>
            </a:p>
          </p:txBody>
        </p:sp>
        <p:pic>
          <p:nvPicPr>
            <p:cNvPr id="20" name="Immagin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4757" y="432628"/>
              <a:ext cx="567443" cy="567443"/>
            </a:xfrm>
            <a:prstGeom prst="rect">
              <a:avLst/>
            </a:prstGeom>
          </p:spPr>
        </p:pic>
        <p:sp>
          <p:nvSpPr>
            <p:cNvPr id="21" name="CasellaDiTesto 20"/>
            <p:cNvSpPr txBox="1"/>
            <p:nvPr/>
          </p:nvSpPr>
          <p:spPr>
            <a:xfrm>
              <a:off x="10265433" y="313407"/>
              <a:ext cx="1690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b="1" dirty="0" smtClean="0"/>
                <a:t>PORTINERIA</a:t>
              </a:r>
              <a:endParaRPr lang="it-IT" sz="1400" b="1" dirty="0"/>
            </a:p>
          </p:txBody>
        </p:sp>
        <p:sp>
          <p:nvSpPr>
            <p:cNvPr id="28" name="CasellaDiTesto 27"/>
            <p:cNvSpPr txBox="1"/>
            <p:nvPr/>
          </p:nvSpPr>
          <p:spPr>
            <a:xfrm>
              <a:off x="9982200" y="484227"/>
              <a:ext cx="2457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800" b="1" dirty="0" smtClean="0"/>
                <a:t>06.57338499</a:t>
              </a:r>
              <a:endParaRPr lang="it-IT" sz="2800" b="1" dirty="0"/>
            </a:p>
          </p:txBody>
        </p:sp>
      </p:grp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293334" y="-125871"/>
            <a:ext cx="4666906" cy="7824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139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12000"/>
    </mc:Choice>
    <mc:Fallback xmlns="">
      <p:transition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logo_def_blu-pc cop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1" y="105180"/>
            <a:ext cx="1492292" cy="905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tangolo 2"/>
          <p:cNvSpPr/>
          <p:nvPr/>
        </p:nvSpPr>
        <p:spPr>
          <a:xfrm>
            <a:off x="1085851" y="2725947"/>
            <a:ext cx="10325100" cy="1552755"/>
          </a:xfrm>
          <a:prstGeom prst="rect">
            <a:avLst/>
          </a:prstGeom>
          <a:noFill/>
          <a:ln w="920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1216325" y="1483743"/>
            <a:ext cx="100670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0" dirty="0" smtClean="0"/>
              <a:t>Si invita a visionare i </a:t>
            </a:r>
            <a:endParaRPr lang="it-IT" sz="6000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214888" y="2933598"/>
            <a:ext cx="1006702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600" b="1" dirty="0" smtClean="0"/>
              <a:t>QUADRI DI EVACUAZIONE</a:t>
            </a:r>
            <a:endParaRPr lang="it-IT" sz="6600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216325" y="4459857"/>
            <a:ext cx="100670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6000" dirty="0" smtClean="0"/>
              <a:t>affissi a parete</a:t>
            </a:r>
            <a:endParaRPr lang="it-IT" sz="60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10367591" y="6506188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</a:t>
            </a:r>
            <a:r>
              <a:rPr lang="it-IT" sz="800" dirty="0">
                <a:solidFill>
                  <a:schemeClr val="bg1">
                    <a:lumMod val="50000"/>
                  </a:schemeClr>
                </a:solidFill>
              </a:rPr>
              <a:t>6</a:t>
            </a:r>
          </a:p>
        </p:txBody>
      </p:sp>
      <p:grpSp>
        <p:nvGrpSpPr>
          <p:cNvPr id="14" name="Gruppo 13"/>
          <p:cNvGrpSpPr/>
          <p:nvPr/>
        </p:nvGrpSpPr>
        <p:grpSpPr>
          <a:xfrm>
            <a:off x="7340252" y="112997"/>
            <a:ext cx="5099398" cy="894450"/>
            <a:chOff x="7340252" y="112997"/>
            <a:chExt cx="5099398" cy="894450"/>
          </a:xfrm>
        </p:grpSpPr>
        <p:sp>
          <p:nvSpPr>
            <p:cNvPr id="19" name="CasellaDiTesto 18"/>
            <p:cNvSpPr txBox="1"/>
            <p:nvPr/>
          </p:nvSpPr>
          <p:spPr>
            <a:xfrm>
              <a:off x="7340252" y="112997"/>
              <a:ext cx="48801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dirty="0" smtClean="0"/>
                <a:t>SEDE DI ATENEO: </a:t>
              </a:r>
              <a:r>
                <a:rPr lang="it-IT" sz="1400" b="1" dirty="0" smtClean="0"/>
                <a:t>L.GO S.L. MURIALDO </a:t>
              </a:r>
              <a:r>
                <a:rPr lang="it-IT" sz="1400" b="1" dirty="0" smtClean="0"/>
                <a:t>NUOVO PADIGLIONE</a:t>
              </a:r>
              <a:endParaRPr lang="it-IT" sz="1400" b="1" dirty="0"/>
            </a:p>
          </p:txBody>
        </p:sp>
        <p:pic>
          <p:nvPicPr>
            <p:cNvPr id="20" name="Immagine 1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14757" y="432628"/>
              <a:ext cx="567443" cy="567443"/>
            </a:xfrm>
            <a:prstGeom prst="rect">
              <a:avLst/>
            </a:prstGeom>
          </p:spPr>
        </p:pic>
        <p:sp>
          <p:nvSpPr>
            <p:cNvPr id="21" name="CasellaDiTesto 20"/>
            <p:cNvSpPr txBox="1"/>
            <p:nvPr/>
          </p:nvSpPr>
          <p:spPr>
            <a:xfrm>
              <a:off x="10265433" y="313407"/>
              <a:ext cx="16907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1400" b="1" dirty="0" smtClean="0"/>
                <a:t>PORTINERIA</a:t>
              </a:r>
              <a:endParaRPr lang="it-IT" sz="1400" b="1" dirty="0"/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9982200" y="484227"/>
              <a:ext cx="245745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it-IT" sz="2800" b="1" dirty="0" smtClean="0"/>
                <a:t>06.57338499</a:t>
              </a:r>
              <a:endParaRPr lang="it-IT" sz="28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000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5000"/>
    </mc:Choice>
    <mc:Fallback xmlns="">
      <p:transition advClick="0" advTm="5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387</Words>
  <Application>Microsoft Office PowerPoint</Application>
  <PresentationFormat>Widescreen</PresentationFormat>
  <Paragraphs>79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Tullia De Dominicis</dc:creator>
  <cp:lastModifiedBy>Barbara Sbordone</cp:lastModifiedBy>
  <cp:revision>93</cp:revision>
  <dcterms:created xsi:type="dcterms:W3CDTF">2017-03-20T09:33:32Z</dcterms:created>
  <dcterms:modified xsi:type="dcterms:W3CDTF">2019-06-26T09:39:30Z</dcterms:modified>
</cp:coreProperties>
</file>