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1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5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69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1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0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15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60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70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98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53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60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67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86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E9D5A-A800-4A5D-A390-F3385428ADFC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6249-137F-4E06-B601-128C55557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623759" y="2173857"/>
            <a:ext cx="6469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>
                <a:solidFill>
                  <a:srgbClr val="FF0000"/>
                </a:solidFill>
              </a:rPr>
              <a:t>PROCEDURE COMPORTAMENTALI DI SICUREZZA</a:t>
            </a:r>
            <a:endParaRPr lang="it-IT" sz="4800" dirty="0">
              <a:solidFill>
                <a:srgbClr val="FF0000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9" name="CasellaDiTesto 8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6" name="CasellaDiTesto 5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63" y="1977791"/>
            <a:ext cx="2375769" cy="2902417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Rettangolo 10"/>
          <p:cNvSpPr/>
          <p:nvPr/>
        </p:nvSpPr>
        <p:spPr>
          <a:xfrm>
            <a:off x="2366" y="6675465"/>
            <a:ext cx="40601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Immagine tratta da: http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://www.testo-unico-sicurezza.com/prevenzione-incendi-sgsa.html</a:t>
            </a:r>
          </a:p>
        </p:txBody>
      </p:sp>
    </p:spTree>
    <p:extLst>
      <p:ext uri="{BB962C8B-B14F-4D97-AF65-F5344CB8AC3E}">
        <p14:creationId xmlns:p14="http://schemas.microsoft.com/office/powerpoint/2010/main" val="30236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215130" y="1031211"/>
            <a:ext cx="11761740" cy="5474977"/>
          </a:xfrm>
          <a:prstGeom prst="roundRect">
            <a:avLst>
              <a:gd name="adj" fmla="val 1334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773068" y="1543660"/>
            <a:ext cx="95326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endParaRPr lang="it-IT" sz="2400" dirty="0" smtClean="0"/>
          </a:p>
          <a:p>
            <a:pPr>
              <a:lnSpc>
                <a:spcPts val="1000"/>
              </a:lnSpc>
            </a:pPr>
            <a:endParaRPr lang="it-IT" sz="2400" dirty="0" smtClean="0"/>
          </a:p>
          <a:p>
            <a:pPr>
              <a:lnSpc>
                <a:spcPts val="1000"/>
              </a:lnSpc>
            </a:pPr>
            <a:r>
              <a:rPr lang="it-IT" sz="2400" dirty="0" smtClean="0"/>
              <a:t>E’ vietato fumare in tutti gli ambienti di Ateneo e in una fascia di 5 metri </a:t>
            </a:r>
          </a:p>
          <a:p>
            <a:pPr>
              <a:lnSpc>
                <a:spcPts val="1000"/>
              </a:lnSpc>
            </a:pPr>
            <a:endParaRPr lang="it-IT" sz="2400" dirty="0"/>
          </a:p>
          <a:p>
            <a:pPr>
              <a:lnSpc>
                <a:spcPts val="1000"/>
              </a:lnSpc>
            </a:pPr>
            <a:endParaRPr lang="it-IT" sz="2400" dirty="0" smtClean="0"/>
          </a:p>
          <a:p>
            <a:pPr>
              <a:lnSpc>
                <a:spcPts val="1000"/>
              </a:lnSpc>
            </a:pPr>
            <a:r>
              <a:rPr lang="it-IT" sz="2400" dirty="0" smtClean="0"/>
              <a:t>perimetralmente ad essi , o fare uso di fiamme libere</a:t>
            </a:r>
            <a:endParaRPr lang="it-IT" sz="24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00" y="1498871"/>
            <a:ext cx="975745" cy="980102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722926" y="4351990"/>
            <a:ext cx="1039896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2400" dirty="0"/>
              <a:t>E’ vietato gettare fiammiferi o mozziconi </a:t>
            </a:r>
            <a:r>
              <a:rPr lang="it-IT" sz="2400" dirty="0" smtClean="0"/>
              <a:t>di sigaretta nei </a:t>
            </a:r>
            <a:r>
              <a:rPr lang="it-IT" sz="2400" dirty="0"/>
              <a:t>cestini, nelle griglie, nei </a:t>
            </a:r>
            <a:endParaRPr lang="it-IT" sz="2400" dirty="0" smtClean="0"/>
          </a:p>
          <a:p>
            <a:pPr>
              <a:lnSpc>
                <a:spcPts val="1000"/>
              </a:lnSpc>
            </a:pPr>
            <a:endParaRPr lang="it-IT" sz="2400" dirty="0"/>
          </a:p>
          <a:p>
            <a:pPr>
              <a:lnSpc>
                <a:spcPts val="1000"/>
              </a:lnSpc>
            </a:pPr>
            <a:endParaRPr lang="it-IT" sz="2400" dirty="0" smtClean="0"/>
          </a:p>
          <a:p>
            <a:pPr>
              <a:lnSpc>
                <a:spcPts val="1000"/>
              </a:lnSpc>
            </a:pPr>
            <a:r>
              <a:rPr lang="it-IT" sz="2400" dirty="0" smtClean="0"/>
              <a:t>chiusini o dove </a:t>
            </a:r>
            <a:r>
              <a:rPr lang="it-IT" sz="2400" dirty="0"/>
              <a:t>potrebbero entrare in contatto con sostanze o residui infiammabili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00" y="2773190"/>
            <a:ext cx="995497" cy="995497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9" y="4076036"/>
            <a:ext cx="995497" cy="971511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1706145" y="3070629"/>
            <a:ext cx="9662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E’ vietato accumulare rifiuti, materiale cartaceo e sostanze </a:t>
            </a:r>
            <a:r>
              <a:rPr lang="it-IT" sz="2400" dirty="0" smtClean="0"/>
              <a:t>infiammabili</a:t>
            </a:r>
            <a:endParaRPr lang="it-IT" sz="2400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87" y="5323501"/>
            <a:ext cx="959039" cy="959039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722926" y="5362281"/>
            <a:ext cx="983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E’ vietato bloccare o ingombrare le Vie di Fuga, le Uscite di Emergenza, e i luoghi dove si trovano i presidi antincendio</a:t>
            </a:r>
            <a:endParaRPr lang="it-IT" sz="24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223110" y="247548"/>
            <a:ext cx="5761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 smtClean="0"/>
              <a:t>SI RICORDA CHE:</a:t>
            </a:r>
            <a:endParaRPr lang="it-IT" sz="3600" b="1" u="sng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27" name="Gruppo 26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29" name="CasellaDiTesto 28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30" name="Immagin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31" name="CasellaDiTesto 30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5520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5000"/>
    </mc:Choice>
    <mc:Fallback xmlns="">
      <p:transition spd="slow" advClick="0" advTm="3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75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223181" y="1048337"/>
            <a:ext cx="11761740" cy="5474977"/>
          </a:xfrm>
          <a:prstGeom prst="roundRect">
            <a:avLst>
              <a:gd name="adj" fmla="val 1334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953825" y="241340"/>
            <a:ext cx="6300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u="sng" dirty="0" smtClean="0">
                <a:solidFill>
                  <a:srgbClr val="FF0000"/>
                </a:solidFill>
              </a:rPr>
              <a:t>IN CASO DI EMERGENZA:</a:t>
            </a:r>
            <a:endParaRPr lang="it-IT" sz="4400" b="1" u="sng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46184" y="1165217"/>
            <a:ext cx="7962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800" dirty="0" smtClean="0"/>
              <a:t>MANTENERE LA CALMA</a:t>
            </a:r>
            <a:endParaRPr lang="it-IT" sz="4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46184" y="2265362"/>
            <a:ext cx="10946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800" dirty="0" smtClean="0"/>
              <a:t>LASCIARE RAPIDAMENTE LA PROPRIA POSTAZIONE</a:t>
            </a:r>
            <a:endParaRPr lang="it-IT" sz="48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46184" y="3910133"/>
            <a:ext cx="7962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800" dirty="0" smtClean="0"/>
              <a:t>NON CORRERE</a:t>
            </a:r>
            <a:endParaRPr lang="it-IT" sz="48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46184" y="4865137"/>
            <a:ext cx="11059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800" dirty="0" smtClean="0"/>
              <a:t>SEGUIRE LE ISTRUZIONI DEL PERSONALE ADDETTO ALLE EMERGENZE</a:t>
            </a:r>
            <a:endParaRPr lang="it-IT" sz="48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20" name="Gruppo 19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26" name="CasellaDiTesto 25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27" name="Immagin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28" name="CasellaDiTesto 27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088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215130" y="1031211"/>
            <a:ext cx="11761740" cy="5474977"/>
          </a:xfrm>
          <a:prstGeom prst="roundRect">
            <a:avLst>
              <a:gd name="adj" fmla="val 1334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953825" y="241340"/>
            <a:ext cx="6300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u="sng" dirty="0" smtClean="0">
                <a:solidFill>
                  <a:srgbClr val="FF0000"/>
                </a:solidFill>
              </a:rPr>
              <a:t>IN CASO DI INCENDIO:</a:t>
            </a:r>
            <a:endParaRPr lang="it-IT" sz="4400" b="1" u="sng" dirty="0">
              <a:solidFill>
                <a:srgbClr val="FF0000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15" y="1485944"/>
            <a:ext cx="1724885" cy="172488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640" y="1485943"/>
            <a:ext cx="1724885" cy="1724885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356882" y="3564517"/>
            <a:ext cx="38671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Avvertire il personale Addetto alle Emergenze e la Portineria (</a:t>
            </a:r>
            <a:r>
              <a:rPr lang="it-IT" sz="3600" dirty="0" smtClean="0"/>
              <a:t>06.57338499</a:t>
            </a:r>
            <a:r>
              <a:rPr lang="it-IT" sz="3600" dirty="0" smtClean="0"/>
              <a:t>)</a:t>
            </a:r>
            <a:endParaRPr lang="it-IT" sz="36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423252" y="3648434"/>
            <a:ext cx="3606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Abbandonare l’ambiente chiudendosi  le porte alle spalle</a:t>
            </a:r>
            <a:endParaRPr lang="it-IT" sz="3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17" name="CasellaDiTesto 16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18" name="Immagin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25" name="CasellaDiTesto 24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373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223181" y="1048337"/>
            <a:ext cx="11761740" cy="5474977"/>
          </a:xfrm>
          <a:prstGeom prst="roundRect">
            <a:avLst>
              <a:gd name="adj" fmla="val 1334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953825" y="241340"/>
            <a:ext cx="63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u="sng" dirty="0" smtClean="0">
                <a:solidFill>
                  <a:srgbClr val="FF0000"/>
                </a:solidFill>
              </a:rPr>
              <a:t>IN CASO DI EVACUAZIONE:</a:t>
            </a:r>
            <a:endParaRPr lang="it-IT" sz="4000" b="1" u="sng" dirty="0">
              <a:solidFill>
                <a:srgbClr val="FF0000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180" y="1330192"/>
            <a:ext cx="966585" cy="966585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271215" y="1274876"/>
            <a:ext cx="5220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E’ vietato usare gli ascensori o tornare indietro</a:t>
            </a:r>
            <a:endParaRPr lang="it-IT" sz="3200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81" y="3284818"/>
            <a:ext cx="992743" cy="992743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235236" y="4441406"/>
            <a:ext cx="2710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Seguire i percorsi di esodo indicati dalla</a:t>
            </a:r>
          </a:p>
          <a:p>
            <a:pPr algn="ctr"/>
            <a:r>
              <a:rPr lang="it-IT" sz="2400" dirty="0" smtClean="0"/>
              <a:t>Segnaletica e/o dagli addetti</a:t>
            </a:r>
            <a:endParaRPr lang="it-IT" sz="2400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24" y="3293507"/>
            <a:ext cx="2152593" cy="1004107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4891724" y="4441406"/>
            <a:ext cx="2425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Dirigersi verso </a:t>
            </a:r>
          </a:p>
          <a:p>
            <a:pPr algn="ctr"/>
            <a:r>
              <a:rPr lang="it-IT" sz="2400" dirty="0" smtClean="0"/>
              <a:t>le uscite di </a:t>
            </a:r>
          </a:p>
          <a:p>
            <a:pPr algn="ctr"/>
            <a:r>
              <a:rPr lang="it-IT" sz="2400" dirty="0" smtClean="0"/>
              <a:t>Emergenza</a:t>
            </a:r>
            <a:endParaRPr lang="it-IT" sz="2400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216" y="2903548"/>
            <a:ext cx="1127942" cy="1409927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8077340" y="4451124"/>
            <a:ext cx="2829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Raggiungere il Punto di Raccolta e attendere indicazioni</a:t>
            </a:r>
            <a:endParaRPr lang="it-IT" sz="24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24" name="Gruppo 23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29" name="CasellaDiTesto 28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30" name="Immagine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31" name="CasellaDiTesto 30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57970594"/>
      </p:ext>
    </p:extLst>
  </p:cSld>
  <p:clrMapOvr>
    <a:masterClrMapping/>
  </p:clrMapOvr>
  <p:transition spd="slow"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14" grpId="0"/>
      <p:bldP spid="16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223181" y="1048337"/>
            <a:ext cx="11761740" cy="5474977"/>
          </a:xfrm>
          <a:prstGeom prst="roundRect">
            <a:avLst>
              <a:gd name="adj" fmla="val 1334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953825" y="241340"/>
            <a:ext cx="63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u="sng" dirty="0" smtClean="0"/>
              <a:t>PUNTO DI RACCOLTA</a:t>
            </a:r>
            <a:endParaRPr lang="it-IT" sz="4000" b="1" u="sng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05442" y="1647645"/>
            <a:ext cx="2967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I Punti di Raccolta sono posizionati davanti alla palazzina A e davanti al ‘blocco aule’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05442" y="4371638"/>
            <a:ext cx="2967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/>
              <a:t>NON ALLONTANARSI FINO A CESSATA EMERGENZA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26" name="CasellaDiTesto 25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27" name="Immagin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28" name="CasellaDiTesto 27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  <p:pic>
        <p:nvPicPr>
          <p:cNvPr id="31" name="Immagine 30" descr="Nuovo padiglion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745" y="1576789"/>
            <a:ext cx="7214991" cy="4502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magine 17" descr="punto_di_raccolt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4051" y="2192015"/>
            <a:ext cx="382905" cy="51593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60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75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875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arrotondato 9"/>
          <p:cNvSpPr/>
          <p:nvPr/>
        </p:nvSpPr>
        <p:spPr>
          <a:xfrm>
            <a:off x="215130" y="1120655"/>
            <a:ext cx="11761740" cy="5474977"/>
          </a:xfrm>
          <a:prstGeom prst="roundRect">
            <a:avLst>
              <a:gd name="adj" fmla="val 1334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1777192" y="241340"/>
            <a:ext cx="747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 smtClean="0"/>
              <a:t>PIANO </a:t>
            </a:r>
            <a:r>
              <a:rPr lang="it-IT" sz="3600" b="1" u="sng" dirty="0" smtClean="0"/>
              <a:t>TERRA</a:t>
            </a:r>
            <a:endParaRPr lang="it-IT" sz="3600" b="1" u="sng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1578634"/>
            <a:ext cx="2564858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Prendere visione dei piani di evacuazione affissi a parete negli spazi comuni</a:t>
            </a:r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18" name="Gruppo 17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20" name="Immagin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93334" y="-125871"/>
            <a:ext cx="4666906" cy="782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39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_def_blu-pc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105180"/>
            <a:ext cx="1492292" cy="90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085851" y="2725947"/>
            <a:ext cx="10325100" cy="1552755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216325" y="1483743"/>
            <a:ext cx="100670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/>
              <a:t>Si invita a visionare i </a:t>
            </a:r>
            <a:endParaRPr lang="it-IT" sz="6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888" y="2933598"/>
            <a:ext cx="100670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/>
              <a:t>QUADRI DI EVACUAZIONE</a:t>
            </a:r>
            <a:endParaRPr lang="it-IT" sz="66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6325" y="4459857"/>
            <a:ext cx="100670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/>
              <a:t>affissi a parete</a:t>
            </a:r>
            <a:endParaRPr lang="it-IT" sz="6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0367591" y="6506188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</a:t>
            </a: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7340252" y="112997"/>
            <a:ext cx="5099398" cy="894450"/>
            <a:chOff x="7340252" y="112997"/>
            <a:chExt cx="5099398" cy="894450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7340252" y="112997"/>
              <a:ext cx="488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SEDE DI ATENEO: </a:t>
              </a:r>
              <a:r>
                <a:rPr lang="it-IT" sz="1400" b="1" dirty="0" smtClean="0"/>
                <a:t>L.GO S.L. MURIALDO </a:t>
              </a:r>
              <a:r>
                <a:rPr lang="it-IT" sz="1400" b="1" dirty="0" smtClean="0"/>
                <a:t>NUOVO PADIGLIONE</a:t>
              </a:r>
              <a:endParaRPr lang="it-IT" sz="1400" b="1" dirty="0"/>
            </a:p>
          </p:txBody>
        </p:sp>
        <p:pic>
          <p:nvPicPr>
            <p:cNvPr id="20" name="Immagin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4757" y="432628"/>
              <a:ext cx="567443" cy="567443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10265433" y="313407"/>
              <a:ext cx="16907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PORTINERIA</a:t>
              </a:r>
              <a:endParaRPr lang="it-IT" sz="1400" b="1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9982200" y="484227"/>
              <a:ext cx="2457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 smtClean="0"/>
                <a:t>06.57338499</a:t>
              </a:r>
              <a:endParaRPr lang="it-IT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000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387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Tullia De Dominicis</dc:creator>
  <cp:lastModifiedBy>Barbara Sbordone</cp:lastModifiedBy>
  <cp:revision>93</cp:revision>
  <dcterms:created xsi:type="dcterms:W3CDTF">2017-03-20T09:33:32Z</dcterms:created>
  <dcterms:modified xsi:type="dcterms:W3CDTF">2019-06-26T09:39:30Z</dcterms:modified>
</cp:coreProperties>
</file>